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0"/>
  </p:notesMasterIdLst>
  <p:handoutMasterIdLst>
    <p:handoutMasterId r:id="rId41"/>
  </p:handoutMasterIdLst>
  <p:sldIdLst>
    <p:sldId id="266" r:id="rId2"/>
    <p:sldId id="293" r:id="rId3"/>
    <p:sldId id="298" r:id="rId4"/>
    <p:sldId id="1364" r:id="rId5"/>
    <p:sldId id="1326" r:id="rId6"/>
    <p:sldId id="1363" r:id="rId7"/>
    <p:sldId id="1327" r:id="rId8"/>
    <p:sldId id="1367" r:id="rId9"/>
    <p:sldId id="1368" r:id="rId10"/>
    <p:sldId id="1369" r:id="rId11"/>
    <p:sldId id="1366" r:id="rId12"/>
    <p:sldId id="1328" r:id="rId13"/>
    <p:sldId id="1370" r:id="rId14"/>
    <p:sldId id="1331" r:id="rId15"/>
    <p:sldId id="1332" r:id="rId16"/>
    <p:sldId id="1333" r:id="rId17"/>
    <p:sldId id="1375" r:id="rId18"/>
    <p:sldId id="1334" r:id="rId19"/>
    <p:sldId id="1371" r:id="rId20"/>
    <p:sldId id="1372" r:id="rId21"/>
    <p:sldId id="1373" r:id="rId22"/>
    <p:sldId id="1374" r:id="rId23"/>
    <p:sldId id="1376" r:id="rId24"/>
    <p:sldId id="1377" r:id="rId25"/>
    <p:sldId id="1335" r:id="rId26"/>
    <p:sldId id="1379" r:id="rId27"/>
    <p:sldId id="1378" r:id="rId28"/>
    <p:sldId id="1357" r:id="rId29"/>
    <p:sldId id="1358" r:id="rId30"/>
    <p:sldId id="1359" r:id="rId31"/>
    <p:sldId id="1360" r:id="rId32"/>
    <p:sldId id="1336" r:id="rId33"/>
    <p:sldId id="1380" r:id="rId34"/>
    <p:sldId id="1361" r:id="rId35"/>
    <p:sldId id="1362" r:id="rId36"/>
    <p:sldId id="1256" r:id="rId37"/>
    <p:sldId id="410" r:id="rId38"/>
    <p:sldId id="290" r:id="rId39"/>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1364"/>
            <p14:sldId id="1326"/>
            <p14:sldId id="1363"/>
            <p14:sldId id="1327"/>
            <p14:sldId id="1367"/>
            <p14:sldId id="1368"/>
            <p14:sldId id="1369"/>
            <p14:sldId id="1366"/>
            <p14:sldId id="1328"/>
            <p14:sldId id="1370"/>
            <p14:sldId id="1331"/>
            <p14:sldId id="1332"/>
            <p14:sldId id="1333"/>
            <p14:sldId id="1375"/>
            <p14:sldId id="1334"/>
            <p14:sldId id="1371"/>
            <p14:sldId id="1372"/>
            <p14:sldId id="1373"/>
            <p14:sldId id="1374"/>
            <p14:sldId id="1376"/>
            <p14:sldId id="1377"/>
            <p14:sldId id="1335"/>
            <p14:sldId id="1379"/>
            <p14:sldId id="1378"/>
            <p14:sldId id="1357"/>
            <p14:sldId id="1358"/>
            <p14:sldId id="1359"/>
            <p14:sldId id="1360"/>
            <p14:sldId id="1336"/>
            <p14:sldId id="1380"/>
            <p14:sldId id="1361"/>
            <p14:sldId id="1362"/>
            <p14:sldId id="125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0" autoAdjust="0"/>
    <p:restoredTop sz="91416" autoAdjust="0"/>
  </p:normalViewPr>
  <p:slideViewPr>
    <p:cSldViewPr snapToGrid="0" snapToObjects="1">
      <p:cViewPr>
        <p:scale>
          <a:sx n="78" d="100"/>
          <a:sy n="78" d="100"/>
        </p:scale>
        <p:origin x="998" y="29"/>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10/14/2021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015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05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5465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288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5430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38103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27884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2609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92508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0075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28857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58754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5338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1686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38994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0357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02119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6834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19264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9127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1194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40053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45214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5372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3379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9867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982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35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774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9854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0777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5623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95406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tmp"/><Relationship Id="rId4" Type="http://schemas.openxmlformats.org/officeDocument/2006/relationships/image" Target="../media/image7.tmp"/></Relationships>
</file>

<file path=ppt/slides/_rels/slide1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15</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October 14,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Categorical Features</a:t>
            </a:r>
          </a:p>
        </p:txBody>
      </p:sp>
      <p:sp>
        <p:nvSpPr>
          <p:cNvPr id="96" name="Google Shape;96;p14"/>
          <p:cNvSpPr txBox="1"/>
          <p:nvPr/>
        </p:nvSpPr>
        <p:spPr>
          <a:xfrm>
            <a:off x="634243" y="159249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Large categorical variables common in transactional records. </a:t>
            </a:r>
          </a:p>
          <a:p>
            <a:pPr marL="952485" lvl="1" indent="-342900">
              <a:buFont typeface="Arial" panose="020B0604020202020204" pitchFamily="34" charset="0"/>
              <a:buChar char="•"/>
            </a:pPr>
            <a:r>
              <a:rPr lang="en-US" dirty="0"/>
              <a:t>Example:  many web services track users using an ID, which is a categorical variable</a:t>
            </a:r>
          </a:p>
          <a:p>
            <a:pPr marL="952485" lvl="1" indent="-342900">
              <a:buFont typeface="Arial" panose="020B0604020202020204" pitchFamily="34" charset="0"/>
              <a:buChar char="•"/>
            </a:pPr>
            <a:r>
              <a:rPr lang="en-US" dirty="0"/>
              <a:t>Like using IP address of an internet transaction</a:t>
            </a:r>
          </a:p>
          <a:p>
            <a:pPr marL="952485" lvl="1" indent="-342900">
              <a:buFont typeface="Arial" panose="020B0604020202020204" pitchFamily="34" charset="0"/>
              <a:buChar char="•"/>
            </a:pPr>
            <a:r>
              <a:rPr lang="en-US" dirty="0"/>
              <a:t>categorical variable even though user IDs and IP addresses are numeric</a:t>
            </a:r>
          </a:p>
          <a:p>
            <a:pPr marL="952485" lvl="1" indent="-342900">
              <a:buFont typeface="Arial" panose="020B0604020202020204" pitchFamily="34" charset="0"/>
              <a:buChar char="•"/>
            </a:pPr>
            <a:r>
              <a:rPr lang="en-US" dirty="0"/>
              <a:t>Magnitude is usually not relevant to the task at hand</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For instance, IP address relevant when doing fraud detection on individual transactions</a:t>
            </a:r>
          </a:p>
          <a:p>
            <a:pPr marL="952485" lvl="1" indent="-342900">
              <a:buFont typeface="Arial" panose="020B0604020202020204" pitchFamily="34" charset="0"/>
              <a:buChar char="•"/>
            </a:pPr>
            <a:r>
              <a:rPr lang="en-US" dirty="0"/>
              <a:t>some IP addresses or subnets may generate more fraudulent transactions</a:t>
            </a:r>
          </a:p>
          <a:p>
            <a:pPr marL="952485" lvl="1" indent="-342900">
              <a:buFont typeface="Arial" panose="020B0604020202020204" pitchFamily="34" charset="0"/>
              <a:buChar char="•"/>
            </a:pPr>
            <a:r>
              <a:rPr lang="en-US" dirty="0"/>
              <a:t>But one IP is not inherently more fraudulent than the other</a:t>
            </a:r>
          </a:p>
        </p:txBody>
      </p:sp>
    </p:spTree>
    <p:extLst>
      <p:ext uri="{BB962C8B-B14F-4D97-AF65-F5344CB8AC3E}">
        <p14:creationId xmlns:p14="http://schemas.microsoft.com/office/powerpoint/2010/main" val="332858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Encoding</a:t>
            </a:r>
            <a:endParaRPr sz="4000" b="1" dirty="0">
              <a:solidFill>
                <a:srgbClr val="E46102"/>
              </a:solidFill>
            </a:endParaRPr>
          </a:p>
        </p:txBody>
      </p:sp>
      <p:sp>
        <p:nvSpPr>
          <p:cNvPr id="96" name="Google Shape;96;p14"/>
          <p:cNvSpPr txBox="1"/>
          <p:nvPr/>
        </p:nvSpPr>
        <p:spPr>
          <a:xfrm>
            <a:off x="634243" y="159249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chemeClr val="bg1">
                    <a:lumMod val="85000"/>
                  </a:schemeClr>
                </a:solidFill>
              </a:rPr>
              <a:t>Turn categorical features into numeric features </a:t>
            </a:r>
          </a:p>
          <a:p>
            <a:pPr marL="952485" lvl="1" indent="-342900">
              <a:buFont typeface="Arial" panose="020B0604020202020204" pitchFamily="34" charset="0"/>
              <a:buChar char="•"/>
            </a:pPr>
            <a:r>
              <a:rPr lang="en-US" dirty="0">
                <a:solidFill>
                  <a:schemeClr val="bg1">
                    <a:lumMod val="85000"/>
                  </a:schemeClr>
                </a:solidFill>
              </a:rPr>
              <a:t>provide more fine-grained information</a:t>
            </a:r>
          </a:p>
          <a:p>
            <a:endParaRPr lang="en-US" dirty="0"/>
          </a:p>
          <a:p>
            <a:pPr marL="342900" indent="-342900">
              <a:buFont typeface="Arial" panose="020B0604020202020204" pitchFamily="34" charset="0"/>
              <a:buChar char="•"/>
            </a:pPr>
            <a:r>
              <a:rPr lang="en-US" dirty="0"/>
              <a:t>Help explicitly capture non-linear relationships and interactions between the values of features</a:t>
            </a:r>
          </a:p>
          <a:p>
            <a:endParaRPr lang="en-US" dirty="0"/>
          </a:p>
          <a:p>
            <a:pPr marL="342900" indent="-342900">
              <a:buFont typeface="Arial" panose="020B0604020202020204" pitchFamily="34" charset="0"/>
              <a:buChar char="•"/>
            </a:pPr>
            <a:r>
              <a:rPr lang="en-US" dirty="0"/>
              <a:t>Algorithm can understand the format. </a:t>
            </a:r>
          </a:p>
          <a:p>
            <a:pPr marL="342900" indent="-342900">
              <a:buFont typeface="Arial" panose="020B0604020202020204" pitchFamily="34" charset="0"/>
              <a:buChar char="•"/>
            </a:pPr>
            <a:r>
              <a:rPr lang="en-US" dirty="0"/>
              <a:t>Most of machine learning tools only accept numbers as their input e.g., </a:t>
            </a:r>
            <a:r>
              <a:rPr lang="en-US" dirty="0" err="1"/>
              <a:t>xgboost</a:t>
            </a:r>
            <a:r>
              <a:rPr lang="en-US" dirty="0"/>
              <a:t>, </a:t>
            </a:r>
            <a:r>
              <a:rPr lang="en-US" dirty="0" err="1"/>
              <a:t>gbm</a:t>
            </a:r>
            <a:r>
              <a:rPr lang="en-US" dirty="0"/>
              <a:t>, </a:t>
            </a:r>
            <a:r>
              <a:rPr lang="en-US" dirty="0" err="1"/>
              <a:t>glmnet</a:t>
            </a:r>
            <a:r>
              <a:rPr lang="en-US" dirty="0"/>
              <a:t>, </a:t>
            </a:r>
            <a:r>
              <a:rPr lang="en-US" dirty="0" err="1"/>
              <a:t>libsvm</a:t>
            </a:r>
            <a:r>
              <a:rPr lang="en-US" dirty="0"/>
              <a:t>, </a:t>
            </a:r>
            <a:r>
              <a:rPr lang="en-US" dirty="0" err="1"/>
              <a:t>liblinear</a:t>
            </a:r>
            <a:r>
              <a:rPr lang="en-US" dirty="0"/>
              <a:t>, etc.</a:t>
            </a:r>
          </a:p>
        </p:txBody>
      </p:sp>
    </p:spTree>
    <p:extLst>
      <p:ext uri="{BB962C8B-B14F-4D97-AF65-F5344CB8AC3E}">
        <p14:creationId xmlns:p14="http://schemas.microsoft.com/office/powerpoint/2010/main" val="161997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Encoding Categorical</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Labeled Encoding</a:t>
            </a:r>
          </a:p>
          <a:p>
            <a:pPr marL="952485" lvl="1" indent="-342900">
              <a:buFont typeface="Arial" panose="020B0604020202020204" pitchFamily="34" charset="0"/>
              <a:buChar char="•"/>
            </a:pPr>
            <a:r>
              <a:rPr lang="en-US" dirty="0"/>
              <a:t>Interpret the categories as ordered integers (mostly wrong)</a:t>
            </a:r>
          </a:p>
          <a:p>
            <a:pPr marL="952485" lvl="1" indent="-342900">
              <a:buFont typeface="Arial" panose="020B0604020202020204" pitchFamily="34" charset="0"/>
              <a:buChar char="•"/>
            </a:pPr>
            <a:r>
              <a:rPr lang="en-US" dirty="0"/>
              <a:t>Python </a:t>
            </a:r>
            <a:r>
              <a:rPr lang="en-US" dirty="0" err="1"/>
              <a:t>scikit</a:t>
            </a:r>
            <a:r>
              <a:rPr lang="en-US" dirty="0"/>
              <a:t>-learn: </a:t>
            </a:r>
            <a:r>
              <a:rPr lang="en-US" dirty="0" err="1"/>
              <a:t>LabelEncoder</a:t>
            </a:r>
            <a:r>
              <a:rPr lang="en-US" dirty="0"/>
              <a:t> </a:t>
            </a:r>
          </a:p>
          <a:p>
            <a:pPr marL="952485" lvl="1" indent="-342900">
              <a:buFont typeface="Arial" panose="020B0604020202020204" pitchFamily="34" charset="0"/>
              <a:buChar char="•"/>
            </a:pPr>
            <a:r>
              <a:rPr lang="en-US" dirty="0"/>
              <a:t>OK for tree-based methods</a:t>
            </a:r>
          </a:p>
          <a:p>
            <a:endParaRPr lang="en-US" dirty="0"/>
          </a:p>
          <a:p>
            <a:endParaRPr lang="en-US" dirty="0"/>
          </a:p>
        </p:txBody>
      </p:sp>
      <p:pic>
        <p:nvPicPr>
          <p:cNvPr id="3" name="Picture 2">
            <a:extLst>
              <a:ext uri="{FF2B5EF4-FFF2-40B4-BE49-F238E27FC236}">
                <a16:creationId xmlns:a16="http://schemas.microsoft.com/office/drawing/2014/main" id="{EDBAC2CE-9648-45DD-B2E0-D3BD582C6C16}"/>
              </a:ext>
            </a:extLst>
          </p:cNvPr>
          <p:cNvPicPr>
            <a:picLocks noChangeAspect="1"/>
          </p:cNvPicPr>
          <p:nvPr/>
        </p:nvPicPr>
        <p:blipFill>
          <a:blip r:embed="rId3"/>
          <a:stretch>
            <a:fillRect/>
          </a:stretch>
        </p:blipFill>
        <p:spPr>
          <a:xfrm>
            <a:off x="3985561" y="3786747"/>
            <a:ext cx="1954795" cy="933820"/>
          </a:xfrm>
          <a:prstGeom prst="rect">
            <a:avLst/>
          </a:prstGeom>
        </p:spPr>
      </p:pic>
      <p:pic>
        <p:nvPicPr>
          <p:cNvPr id="5" name="Picture 4">
            <a:extLst>
              <a:ext uri="{FF2B5EF4-FFF2-40B4-BE49-F238E27FC236}">
                <a16:creationId xmlns:a16="http://schemas.microsoft.com/office/drawing/2014/main" id="{B4A3D5C7-BFD8-429E-A896-B7A00E674ACF}"/>
              </a:ext>
            </a:extLst>
          </p:cNvPr>
          <p:cNvPicPr>
            <a:picLocks noChangeAspect="1"/>
          </p:cNvPicPr>
          <p:nvPr/>
        </p:nvPicPr>
        <p:blipFill>
          <a:blip r:embed="rId4"/>
          <a:stretch>
            <a:fillRect/>
          </a:stretch>
        </p:blipFill>
        <p:spPr>
          <a:xfrm>
            <a:off x="6423909" y="3470233"/>
            <a:ext cx="2540034" cy="1872014"/>
          </a:xfrm>
          <a:prstGeom prst="rect">
            <a:avLst/>
          </a:prstGeom>
        </p:spPr>
      </p:pic>
    </p:spTree>
    <p:extLst>
      <p:ext uri="{BB962C8B-B14F-4D97-AF65-F5344CB8AC3E}">
        <p14:creationId xmlns:p14="http://schemas.microsoft.com/office/powerpoint/2010/main" val="176140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Encoding Categorical</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One Hot Encoding</a:t>
            </a:r>
          </a:p>
          <a:p>
            <a:pPr marL="952485" lvl="1" indent="-342900">
              <a:buFont typeface="Arial" panose="020B0604020202020204" pitchFamily="34" charset="0"/>
              <a:buChar char="•"/>
            </a:pPr>
            <a:r>
              <a:rPr lang="en-US" dirty="0"/>
              <a:t>Transform categories into individual binary (0 or 1) features</a:t>
            </a:r>
          </a:p>
          <a:p>
            <a:pPr marL="952485" lvl="1" indent="-342900">
              <a:buFont typeface="Arial" panose="020B0604020202020204" pitchFamily="34" charset="0"/>
              <a:buChar char="•"/>
            </a:pPr>
            <a:r>
              <a:rPr lang="en-US" dirty="0"/>
              <a:t>Python </a:t>
            </a:r>
            <a:r>
              <a:rPr lang="en-US" dirty="0" err="1"/>
              <a:t>scikit</a:t>
            </a:r>
            <a:r>
              <a:rPr lang="en-US" dirty="0"/>
              <a:t>-learn: </a:t>
            </a:r>
            <a:r>
              <a:rPr lang="en-US" dirty="0" err="1"/>
              <a:t>DictVectorizer</a:t>
            </a:r>
            <a:r>
              <a:rPr lang="en-US" dirty="0"/>
              <a:t>, </a:t>
            </a:r>
            <a:r>
              <a:rPr lang="en-US" dirty="0" err="1"/>
              <a:t>OneHotEncoder</a:t>
            </a:r>
            <a:r>
              <a:rPr lang="en-US" dirty="0"/>
              <a:t> </a:t>
            </a:r>
          </a:p>
          <a:p>
            <a:pPr marL="952485" lvl="1" indent="-342900">
              <a:buFont typeface="Arial" panose="020B0604020202020204" pitchFamily="34" charset="0"/>
              <a:buChar char="•"/>
            </a:pPr>
            <a:r>
              <a:rPr lang="en-US" dirty="0"/>
              <a:t>OK for K-means, Linear Regression, NNs, etc.</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One of the most common encoding methods in ML</a:t>
            </a:r>
          </a:p>
        </p:txBody>
      </p:sp>
    </p:spTree>
    <p:extLst>
      <p:ext uri="{BB962C8B-B14F-4D97-AF65-F5344CB8AC3E}">
        <p14:creationId xmlns:p14="http://schemas.microsoft.com/office/powerpoint/2010/main" val="223895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One Hot Encoding</a:t>
            </a:r>
            <a:endParaRPr sz="4000" b="1" dirty="0">
              <a:solidFill>
                <a:srgbClr val="E46102"/>
              </a:solidFill>
            </a:endParaRPr>
          </a:p>
        </p:txBody>
      </p:sp>
      <p:pic>
        <p:nvPicPr>
          <p:cNvPr id="2" name="Picture 1">
            <a:extLst>
              <a:ext uri="{FF2B5EF4-FFF2-40B4-BE49-F238E27FC236}">
                <a16:creationId xmlns:a16="http://schemas.microsoft.com/office/drawing/2014/main" id="{5382E5F8-2743-4198-B8C8-A7DAE6232C4A}"/>
              </a:ext>
            </a:extLst>
          </p:cNvPr>
          <p:cNvPicPr>
            <a:picLocks noChangeAspect="1"/>
          </p:cNvPicPr>
          <p:nvPr/>
        </p:nvPicPr>
        <p:blipFill rotWithShape="1">
          <a:blip r:embed="rId3"/>
          <a:srcRect l="2644" t="29183" r="19950" b="22927"/>
          <a:stretch/>
        </p:blipFill>
        <p:spPr>
          <a:xfrm>
            <a:off x="2488928" y="5736764"/>
            <a:ext cx="6992471" cy="725211"/>
          </a:xfrm>
          <a:prstGeom prst="rect">
            <a:avLst/>
          </a:prstGeom>
        </p:spPr>
      </p:pic>
      <p:cxnSp>
        <p:nvCxnSpPr>
          <p:cNvPr id="8" name="Straight Arrow Connector 7">
            <a:extLst>
              <a:ext uri="{FF2B5EF4-FFF2-40B4-BE49-F238E27FC236}">
                <a16:creationId xmlns:a16="http://schemas.microsoft.com/office/drawing/2014/main" id="{527E623C-5F91-4FB9-AA30-E79A84103081}"/>
              </a:ext>
            </a:extLst>
          </p:cNvPr>
          <p:cNvCxnSpPr/>
          <p:nvPr/>
        </p:nvCxnSpPr>
        <p:spPr>
          <a:xfrm>
            <a:off x="5236728" y="4215206"/>
            <a:ext cx="425416" cy="0"/>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AF768636-357B-4911-8AA3-F2FFABE45E58}"/>
              </a:ext>
            </a:extLst>
          </p:cNvPr>
          <p:cNvGrpSpPr/>
          <p:nvPr/>
        </p:nvGrpSpPr>
        <p:grpSpPr>
          <a:xfrm>
            <a:off x="521776" y="3263318"/>
            <a:ext cx="6234546" cy="2056577"/>
            <a:chOff x="2867890" y="3354758"/>
            <a:chExt cx="6234546" cy="2056577"/>
          </a:xfrm>
        </p:grpSpPr>
        <p:pic>
          <p:nvPicPr>
            <p:cNvPr id="4" name="Picture 3">
              <a:extLst>
                <a:ext uri="{FF2B5EF4-FFF2-40B4-BE49-F238E27FC236}">
                  <a16:creationId xmlns:a16="http://schemas.microsoft.com/office/drawing/2014/main" id="{2320AA65-9C3B-4534-80FF-FF7030B6DC8F}"/>
                </a:ext>
              </a:extLst>
            </p:cNvPr>
            <p:cNvPicPr>
              <a:picLocks noChangeAspect="1"/>
            </p:cNvPicPr>
            <p:nvPr/>
          </p:nvPicPr>
          <p:blipFill>
            <a:blip r:embed="rId4"/>
            <a:stretch>
              <a:fillRect/>
            </a:stretch>
          </p:blipFill>
          <p:spPr>
            <a:xfrm>
              <a:off x="3435165" y="3438425"/>
              <a:ext cx="1562341" cy="1553562"/>
            </a:xfrm>
            <a:prstGeom prst="rect">
              <a:avLst/>
            </a:prstGeom>
          </p:spPr>
        </p:pic>
        <p:pic>
          <p:nvPicPr>
            <p:cNvPr id="6" name="Picture 5">
              <a:extLst>
                <a:ext uri="{FF2B5EF4-FFF2-40B4-BE49-F238E27FC236}">
                  <a16:creationId xmlns:a16="http://schemas.microsoft.com/office/drawing/2014/main" id="{BB2A7E7F-BC55-49A4-953E-9438BDD7FFF7}"/>
                </a:ext>
              </a:extLst>
            </p:cNvPr>
            <p:cNvPicPr>
              <a:picLocks noChangeAspect="1"/>
            </p:cNvPicPr>
            <p:nvPr/>
          </p:nvPicPr>
          <p:blipFill>
            <a:blip r:embed="rId5"/>
            <a:stretch>
              <a:fillRect/>
            </a:stretch>
          </p:blipFill>
          <p:spPr>
            <a:xfrm>
              <a:off x="5901366" y="3354758"/>
              <a:ext cx="2586260" cy="1720896"/>
            </a:xfrm>
            <a:prstGeom prst="rect">
              <a:avLst/>
            </a:prstGeom>
          </p:spPr>
        </p:pic>
        <p:sp>
          <p:nvSpPr>
            <p:cNvPr id="9" name="TextBox 8">
              <a:extLst>
                <a:ext uri="{FF2B5EF4-FFF2-40B4-BE49-F238E27FC236}">
                  <a16:creationId xmlns:a16="http://schemas.microsoft.com/office/drawing/2014/main" id="{C6A34997-DA77-429D-8382-86F928141E74}"/>
                </a:ext>
              </a:extLst>
            </p:cNvPr>
            <p:cNvSpPr txBox="1"/>
            <p:nvPr/>
          </p:nvSpPr>
          <p:spPr>
            <a:xfrm>
              <a:off x="2867890" y="5072781"/>
              <a:ext cx="6234546" cy="338554"/>
            </a:xfrm>
            <a:prstGeom prst="rect">
              <a:avLst/>
            </a:prstGeom>
            <a:noFill/>
          </p:spPr>
          <p:txBody>
            <a:bodyPr wrap="square" rtlCol="0">
              <a:spAutoFit/>
            </a:bodyPr>
            <a:lstStyle/>
            <a:p>
              <a:pPr algn="ctr"/>
              <a:r>
                <a:rPr lang="en-US" sz="1600" b="1" dirty="0">
                  <a:solidFill>
                    <a:schemeClr val="tx1">
                      <a:lumMod val="75000"/>
                      <a:lumOff val="25000"/>
                    </a:schemeClr>
                  </a:solidFill>
                </a:rPr>
                <a:t>One hot encoding example of City column</a:t>
              </a:r>
            </a:p>
          </p:txBody>
        </p:sp>
      </p:grpSp>
      <p:sp>
        <p:nvSpPr>
          <p:cNvPr id="5" name="Rectangle 4">
            <a:extLst>
              <a:ext uri="{FF2B5EF4-FFF2-40B4-BE49-F238E27FC236}">
                <a16:creationId xmlns:a16="http://schemas.microsoft.com/office/drawing/2014/main" id="{08C6DF8D-2EFB-4C9B-B5A7-15314C4F1970}"/>
              </a:ext>
            </a:extLst>
          </p:cNvPr>
          <p:cNvSpPr/>
          <p:nvPr/>
        </p:nvSpPr>
        <p:spPr>
          <a:xfrm>
            <a:off x="7045372" y="3263318"/>
            <a:ext cx="3606825" cy="1569660"/>
          </a:xfrm>
          <a:prstGeom prst="rect">
            <a:avLst/>
          </a:prstGeom>
          <a:ln>
            <a:solidFill>
              <a:schemeClr val="accent1"/>
            </a:solidFill>
          </a:ln>
        </p:spPr>
        <p:txBody>
          <a:bodyPr wrap="square">
            <a:spAutoFit/>
          </a:bodyPr>
          <a:lstStyle/>
          <a:p>
            <a:r>
              <a:rPr lang="en-US" dirty="0"/>
              <a:t>Mathematically, one can write this constraint as “the sum of all bits must be equal to 1”:</a:t>
            </a:r>
          </a:p>
        </p:txBody>
      </p:sp>
      <p:sp>
        <p:nvSpPr>
          <p:cNvPr id="3" name="TextBox 2">
            <a:extLst>
              <a:ext uri="{FF2B5EF4-FFF2-40B4-BE49-F238E27FC236}">
                <a16:creationId xmlns:a16="http://schemas.microsoft.com/office/drawing/2014/main" id="{7A5294D1-444F-42BD-9DC3-C338EB3052F4}"/>
              </a:ext>
            </a:extLst>
          </p:cNvPr>
          <p:cNvSpPr txBox="1"/>
          <p:nvPr/>
        </p:nvSpPr>
        <p:spPr>
          <a:xfrm>
            <a:off x="772595" y="1435298"/>
            <a:ext cx="10188549" cy="1938992"/>
          </a:xfrm>
          <a:prstGeom prst="rect">
            <a:avLst/>
          </a:prstGeom>
          <a:noFill/>
        </p:spPr>
        <p:txBody>
          <a:bodyPr wrap="square" rtlCol="0">
            <a:spAutoFit/>
          </a:bodyPr>
          <a:lstStyle/>
          <a:p>
            <a:pPr marL="342900" indent="-342900">
              <a:buFont typeface="Arial" panose="020B0604020202020204" pitchFamily="34" charset="0"/>
              <a:buChar char="•"/>
            </a:pPr>
            <a:r>
              <a:rPr lang="en-US" dirty="0"/>
              <a:t>Spreads values in a column to multiple flag columns </a:t>
            </a:r>
          </a:p>
          <a:p>
            <a:pPr marL="952485" lvl="1" indent="-342900">
              <a:buFont typeface="Arial" panose="020B0604020202020204" pitchFamily="34" charset="0"/>
              <a:buChar char="•"/>
            </a:pPr>
            <a:r>
              <a:rPr lang="en-US" dirty="0"/>
              <a:t>assigns </a:t>
            </a:r>
            <a:r>
              <a:rPr lang="en-US" b="1" dirty="0"/>
              <a:t>0 </a:t>
            </a:r>
            <a:r>
              <a:rPr lang="en-US" dirty="0"/>
              <a:t>or </a:t>
            </a:r>
            <a:r>
              <a:rPr lang="en-US" b="1" dirty="0"/>
              <a:t>1 </a:t>
            </a:r>
            <a:r>
              <a:rPr lang="en-US" dirty="0"/>
              <a:t>to them. </a:t>
            </a:r>
          </a:p>
          <a:p>
            <a:pPr marL="342900" indent="-342900">
              <a:buFont typeface="Arial" panose="020B0604020202020204" pitchFamily="34" charset="0"/>
              <a:buChar char="•"/>
            </a:pPr>
            <a:r>
              <a:rPr lang="en-US" dirty="0"/>
              <a:t>Binary values express relationship between grouped and encoded column.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7055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Frequency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Encoding of categorical levels of feature to values between 0 and 1 based on their relative frequency</a:t>
            </a:r>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394B6A84-EA90-46DE-B327-42EDD6F985D2}"/>
              </a:ext>
            </a:extLst>
          </p:cNvPr>
          <p:cNvPicPr>
            <a:picLocks noChangeAspect="1"/>
          </p:cNvPicPr>
          <p:nvPr/>
        </p:nvPicPr>
        <p:blipFill>
          <a:blip r:embed="rId3"/>
          <a:stretch>
            <a:fillRect/>
          </a:stretch>
        </p:blipFill>
        <p:spPr>
          <a:xfrm>
            <a:off x="2166199" y="2882222"/>
            <a:ext cx="2217793" cy="1322719"/>
          </a:xfrm>
          <a:prstGeom prst="rect">
            <a:avLst/>
          </a:prstGeom>
        </p:spPr>
      </p:pic>
      <p:pic>
        <p:nvPicPr>
          <p:cNvPr id="5" name="Picture 4">
            <a:extLst>
              <a:ext uri="{FF2B5EF4-FFF2-40B4-BE49-F238E27FC236}">
                <a16:creationId xmlns:a16="http://schemas.microsoft.com/office/drawing/2014/main" id="{1240B1B3-2B6D-4045-A3AA-ADA26551F549}"/>
              </a:ext>
            </a:extLst>
          </p:cNvPr>
          <p:cNvPicPr>
            <a:picLocks noChangeAspect="1"/>
          </p:cNvPicPr>
          <p:nvPr/>
        </p:nvPicPr>
        <p:blipFill>
          <a:blip r:embed="rId4"/>
          <a:stretch>
            <a:fillRect/>
          </a:stretch>
        </p:blipFill>
        <p:spPr>
          <a:xfrm>
            <a:off x="5641417" y="2569330"/>
            <a:ext cx="4606644" cy="3391274"/>
          </a:xfrm>
          <a:prstGeom prst="rect">
            <a:avLst/>
          </a:prstGeom>
        </p:spPr>
      </p:pic>
    </p:spTree>
    <p:extLst>
      <p:ext uri="{BB962C8B-B14F-4D97-AF65-F5344CB8AC3E}">
        <p14:creationId xmlns:p14="http://schemas.microsoft.com/office/powerpoint/2010/main" val="105146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Substitutes category of k-</a:t>
            </a:r>
            <a:r>
              <a:rPr lang="en-US" dirty="0" err="1"/>
              <a:t>th</a:t>
            </a:r>
            <a:r>
              <a:rPr lang="en-US" dirty="0"/>
              <a:t> training example with one numeric feature equal to some target statistic (e.g. mean, median or max of target).</a:t>
            </a:r>
          </a:p>
          <a:p>
            <a:pPr marL="342900" indent="-342900">
              <a:buFontTx/>
              <a:buChar char="-"/>
            </a:pPr>
            <a:endParaRPr lang="en-US" dirty="0"/>
          </a:p>
          <a:p>
            <a:pPr marL="342900" indent="-342900">
              <a:buFontTx/>
              <a:buChar char="-"/>
            </a:pPr>
            <a:r>
              <a:rPr lang="en-US" dirty="0"/>
              <a:t>Different types of target encoding</a:t>
            </a:r>
          </a:p>
          <a:p>
            <a:endParaRPr lang="en-US" dirty="0"/>
          </a:p>
          <a:p>
            <a:pPr marL="952485" lvl="1" indent="-342900">
              <a:buFont typeface="Arial" panose="020B0604020202020204" pitchFamily="34" charset="0"/>
              <a:buChar char="•"/>
            </a:pPr>
            <a:r>
              <a:rPr lang="en-US" dirty="0"/>
              <a:t>Greedy</a:t>
            </a:r>
          </a:p>
          <a:p>
            <a:pPr marL="952485" lvl="1" indent="-342900">
              <a:buFont typeface="Arial" panose="020B0604020202020204" pitchFamily="34" charset="0"/>
              <a:buChar char="•"/>
            </a:pPr>
            <a:r>
              <a:rPr lang="en-US" dirty="0"/>
              <a:t>Holdout</a:t>
            </a:r>
          </a:p>
          <a:p>
            <a:pPr marL="952485" lvl="1" indent="-342900">
              <a:buFont typeface="Arial" panose="020B0604020202020204" pitchFamily="34" charset="0"/>
              <a:buChar char="•"/>
            </a:pPr>
            <a:r>
              <a:rPr lang="en-US" dirty="0"/>
              <a:t>K-fold</a:t>
            </a:r>
          </a:p>
          <a:p>
            <a:pPr marL="952485" lvl="1" indent="-342900">
              <a:buFont typeface="Arial" panose="020B0604020202020204" pitchFamily="34" charset="0"/>
              <a:buChar char="•"/>
            </a:pPr>
            <a:r>
              <a:rPr lang="en-US" dirty="0"/>
              <a:t>Ordered (not used commonly)</a:t>
            </a:r>
          </a:p>
        </p:txBody>
      </p:sp>
    </p:spTree>
    <p:extLst>
      <p:ext uri="{BB962C8B-B14F-4D97-AF65-F5344CB8AC3E}">
        <p14:creationId xmlns:p14="http://schemas.microsoft.com/office/powerpoint/2010/main" val="41595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Instead of dummy encoding of categorical variables and increasing the number of features we can encode each level as the </a:t>
            </a:r>
            <a:r>
              <a:rPr lang="en-US" b="1" dirty="0"/>
              <a:t>mean of the response</a:t>
            </a:r>
            <a:r>
              <a:rPr lang="en-US" dirty="0"/>
              <a:t>.</a:t>
            </a:r>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C1153B7-742B-4CA7-B65F-97D6719F6EED}"/>
              </a:ext>
            </a:extLst>
          </p:cNvPr>
          <p:cNvPicPr>
            <a:picLocks noChangeAspect="1"/>
          </p:cNvPicPr>
          <p:nvPr/>
        </p:nvPicPr>
        <p:blipFill>
          <a:blip r:embed="rId3"/>
          <a:stretch>
            <a:fillRect/>
          </a:stretch>
        </p:blipFill>
        <p:spPr>
          <a:xfrm>
            <a:off x="1616011" y="3121953"/>
            <a:ext cx="2599059" cy="1063750"/>
          </a:xfrm>
          <a:prstGeom prst="rect">
            <a:avLst/>
          </a:prstGeom>
        </p:spPr>
      </p:pic>
      <p:pic>
        <p:nvPicPr>
          <p:cNvPr id="5" name="Picture 4">
            <a:extLst>
              <a:ext uri="{FF2B5EF4-FFF2-40B4-BE49-F238E27FC236}">
                <a16:creationId xmlns:a16="http://schemas.microsoft.com/office/drawing/2014/main" id="{758C695B-ED90-4E22-9235-7DCBBDF48AD7}"/>
              </a:ext>
            </a:extLst>
          </p:cNvPr>
          <p:cNvPicPr>
            <a:picLocks noChangeAspect="1"/>
          </p:cNvPicPr>
          <p:nvPr/>
        </p:nvPicPr>
        <p:blipFill>
          <a:blip r:embed="rId4"/>
          <a:stretch>
            <a:fillRect/>
          </a:stretch>
        </p:blipFill>
        <p:spPr>
          <a:xfrm>
            <a:off x="5089214" y="2855871"/>
            <a:ext cx="5438715" cy="2702362"/>
          </a:xfrm>
          <a:prstGeom prst="rect">
            <a:avLst/>
          </a:prstGeom>
        </p:spPr>
      </p:pic>
      <p:sp>
        <p:nvSpPr>
          <p:cNvPr id="2" name="TextBox 1">
            <a:extLst>
              <a:ext uri="{FF2B5EF4-FFF2-40B4-BE49-F238E27FC236}">
                <a16:creationId xmlns:a16="http://schemas.microsoft.com/office/drawing/2014/main" id="{7CB1BE34-718F-4BA4-B87B-E66F6521F271}"/>
              </a:ext>
            </a:extLst>
          </p:cNvPr>
          <p:cNvSpPr txBox="1"/>
          <p:nvPr/>
        </p:nvSpPr>
        <p:spPr>
          <a:xfrm>
            <a:off x="992637" y="5916706"/>
            <a:ext cx="10131748" cy="707886"/>
          </a:xfrm>
          <a:prstGeom prst="rect">
            <a:avLst/>
          </a:prstGeom>
          <a:noFill/>
        </p:spPr>
        <p:txBody>
          <a:bodyPr wrap="square" rtlCol="0">
            <a:spAutoFit/>
          </a:bodyPr>
          <a:lstStyle/>
          <a:p>
            <a:r>
              <a:rPr lang="en-US" sz="2000" i="1" dirty="0"/>
              <a:t>To read more: https://docs.h2o.ai/h2o/latest-stable/h2o-docs/data-science/target-encoding.html</a:t>
            </a:r>
          </a:p>
        </p:txBody>
      </p:sp>
    </p:spTree>
    <p:extLst>
      <p:ext uri="{BB962C8B-B14F-4D97-AF65-F5344CB8AC3E}">
        <p14:creationId xmlns:p14="http://schemas.microsoft.com/office/powerpoint/2010/main" val="294334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Works for both binary classification and regression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multiclass classification:</a:t>
            </a:r>
          </a:p>
          <a:p>
            <a:pPr marL="952485" lvl="1" indent="-342900">
              <a:buFont typeface="Arial" panose="020B0604020202020204" pitchFamily="34" charset="0"/>
              <a:buChar char="•"/>
            </a:pPr>
            <a:r>
              <a:rPr lang="en-US" dirty="0"/>
              <a:t>encode the categorical variable with m-1 new variables, where m is the number of classes. </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Limitations?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7327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Limitations</a:t>
            </a:r>
          </a:p>
          <a:p>
            <a:pPr marL="952485" lvl="1" indent="-342900">
              <a:buFont typeface="Arial" panose="020B0604020202020204" pitchFamily="34" charset="0"/>
              <a:buChar char="•"/>
            </a:pPr>
            <a:r>
              <a:rPr lang="en-US" dirty="0"/>
              <a:t>Some of the categories have few training examples</a:t>
            </a:r>
          </a:p>
          <a:p>
            <a:pPr marL="952485" lvl="1" indent="-342900">
              <a:buFont typeface="Arial" panose="020B0604020202020204" pitchFamily="34" charset="0"/>
              <a:buChar char="•"/>
            </a:pPr>
            <a:r>
              <a:rPr lang="en-US" dirty="0"/>
              <a:t>Mean target value for these categories may assume extreme values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Encoding these values with mean may reduce model performance</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Solution: Target mean for the category mixed with marginal mean of the target variable </a:t>
            </a:r>
          </a:p>
        </p:txBody>
      </p:sp>
    </p:spTree>
    <p:extLst>
      <p:ext uri="{BB962C8B-B14F-4D97-AF65-F5344CB8AC3E}">
        <p14:creationId xmlns:p14="http://schemas.microsoft.com/office/powerpoint/2010/main" val="227758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101598">
              <a:buSzPts val="2400"/>
            </a:pPr>
            <a:endParaRPr lang="en-US" dirty="0"/>
          </a:p>
          <a:p>
            <a:pPr marL="444498" indent="-342900">
              <a:buSzPts val="2400"/>
              <a:buFont typeface="Arial" panose="020B0604020202020204" pitchFamily="34" charset="0"/>
              <a:buChar char="•"/>
            </a:pPr>
            <a:r>
              <a:rPr lang="en-US" dirty="0"/>
              <a:t>Assignment 6 will be assigned tomorrow. Due at 11:59 pm on 10/26. No extensions. Last assignment. Project starts 10/28.</a:t>
            </a:r>
          </a:p>
          <a:p>
            <a:pPr marL="101598">
              <a:buSzPts val="2400"/>
            </a:pPr>
            <a:endParaRPr lang="en-US" dirty="0"/>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Solution: Target mean for the category mixed with marginal mean of the target variable</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weights are close to one for the categories with many training examples and close to zero for rare categories.</a:t>
            </a:r>
          </a:p>
        </p:txBody>
      </p:sp>
    </p:spTree>
    <p:extLst>
      <p:ext uri="{BB962C8B-B14F-4D97-AF65-F5344CB8AC3E}">
        <p14:creationId xmlns:p14="http://schemas.microsoft.com/office/powerpoint/2010/main" val="54206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smoothing</a:t>
            </a: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Intuition: Imagine a new movie is posted on IMDB and it receives three ratings. Taking into account the three ratings gives the movie an average of 9.5. This is surprising because most movies tend to hover around 7, and the very good ones rarely go above 8. The point is that the average can’t be trusted because there are too few values. The trick is to “smooth” the average by </a:t>
            </a:r>
            <a:r>
              <a:rPr lang="en-US" b="1" dirty="0"/>
              <a:t>including the average rating over all movies</a:t>
            </a:r>
            <a:r>
              <a:rPr lang="en-US" dirty="0"/>
              <a:t>. In other words, if there aren’t many ratings we should rely on the global average rating, whereas if there enough ratings then we can safely rely on the local average.</a:t>
            </a:r>
          </a:p>
        </p:txBody>
      </p:sp>
    </p:spTree>
    <p:extLst>
      <p:ext uri="{BB962C8B-B14F-4D97-AF65-F5344CB8AC3E}">
        <p14:creationId xmlns:p14="http://schemas.microsoft.com/office/powerpoint/2010/main" val="160462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smoothing</a:t>
            </a: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Mathematically this is equivalent to:</a:t>
            </a:r>
          </a:p>
          <a:p>
            <a:endParaRPr lang="en-US" dirty="0"/>
          </a:p>
          <a:p>
            <a:endParaRPr lang="en-US" dirty="0"/>
          </a:p>
          <a:p>
            <a:endParaRPr lang="en-US" dirty="0"/>
          </a:p>
          <a:p>
            <a:r>
              <a:rPr lang="en-US" dirty="0"/>
              <a:t>where</a:t>
            </a:r>
          </a:p>
          <a:p>
            <a:pPr marL="342900" indent="-342900">
              <a:buFont typeface="Arial" panose="020B0604020202020204" pitchFamily="34" charset="0"/>
              <a:buChar char="•"/>
            </a:pPr>
            <a:r>
              <a:rPr lang="en-US" dirty="0"/>
              <a:t>μ is the mean we’re trying to compute (the one that’s going to replace our categorical values)</a:t>
            </a:r>
          </a:p>
          <a:p>
            <a:pPr marL="342900" indent="-342900">
              <a:buFont typeface="Arial" panose="020B0604020202020204" pitchFamily="34" charset="0"/>
              <a:buChar char="•"/>
            </a:pPr>
            <a:r>
              <a:rPr lang="en-US" dirty="0"/>
              <a:t>n is the number of values you have</a:t>
            </a:r>
          </a:p>
          <a:p>
            <a:pPr marL="342900" indent="-342900">
              <a:buFont typeface="Arial" panose="020B0604020202020204" pitchFamily="34" charset="0"/>
              <a:buChar char="•"/>
            </a:pPr>
            <a:r>
              <a:rPr lang="en-US" dirty="0"/>
              <a:t>x¯ is your estimated mean</a:t>
            </a:r>
          </a:p>
          <a:p>
            <a:pPr marL="342900" indent="-342900">
              <a:buFont typeface="Arial" panose="020B0604020202020204" pitchFamily="34" charset="0"/>
              <a:buChar char="•"/>
            </a:pPr>
            <a:r>
              <a:rPr lang="en-US" dirty="0"/>
              <a:t>m is the “weight” you want to assign to the overall mean</a:t>
            </a:r>
          </a:p>
          <a:p>
            <a:pPr marL="342900" indent="-342900">
              <a:buFont typeface="Arial" panose="020B0604020202020204" pitchFamily="34" charset="0"/>
              <a:buChar char="•"/>
            </a:pPr>
            <a:r>
              <a:rPr lang="en-US" dirty="0"/>
              <a:t>w is the overall mean</a:t>
            </a:r>
          </a:p>
          <a:p>
            <a:endParaRPr lang="en-US" dirty="0"/>
          </a:p>
        </p:txBody>
      </p:sp>
      <p:pic>
        <p:nvPicPr>
          <p:cNvPr id="3" name="Picture 2">
            <a:extLst>
              <a:ext uri="{FF2B5EF4-FFF2-40B4-BE49-F238E27FC236}">
                <a16:creationId xmlns:a16="http://schemas.microsoft.com/office/drawing/2014/main" id="{6A6560B7-6429-46BF-AA76-A6639AEE1F26}"/>
              </a:ext>
            </a:extLst>
          </p:cNvPr>
          <p:cNvPicPr>
            <a:picLocks noChangeAspect="1"/>
          </p:cNvPicPr>
          <p:nvPr/>
        </p:nvPicPr>
        <p:blipFill>
          <a:blip r:embed="rId3"/>
          <a:stretch>
            <a:fillRect/>
          </a:stretch>
        </p:blipFill>
        <p:spPr>
          <a:xfrm>
            <a:off x="4119560" y="1962931"/>
            <a:ext cx="3004848" cy="785157"/>
          </a:xfrm>
          <a:prstGeom prst="rect">
            <a:avLst/>
          </a:prstGeom>
          <a:ln>
            <a:solidFill>
              <a:schemeClr val="accent1"/>
            </a:solidFill>
          </a:ln>
        </p:spPr>
      </p:pic>
    </p:spTree>
    <p:extLst>
      <p:ext uri="{BB962C8B-B14F-4D97-AF65-F5344CB8AC3E}">
        <p14:creationId xmlns:p14="http://schemas.microsoft.com/office/powerpoint/2010/main" val="168056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What type of encoding did we just study?</a:t>
            </a:r>
          </a:p>
          <a:p>
            <a:endParaRPr lang="en-US" dirty="0"/>
          </a:p>
          <a:p>
            <a:r>
              <a:rPr lang="en-US" dirty="0"/>
              <a:t>- Greedy</a:t>
            </a:r>
          </a:p>
        </p:txBody>
      </p:sp>
    </p:spTree>
    <p:extLst>
      <p:ext uri="{BB962C8B-B14F-4D97-AF65-F5344CB8AC3E}">
        <p14:creationId xmlns:p14="http://schemas.microsoft.com/office/powerpoint/2010/main" val="1398792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Next</a:t>
            </a:r>
          </a:p>
          <a:p>
            <a:endParaRPr lang="en-US" dirty="0">
              <a:solidFill>
                <a:schemeClr val="bg1">
                  <a:lumMod val="75000"/>
                </a:schemeClr>
              </a:solidFill>
            </a:endParaRPr>
          </a:p>
          <a:p>
            <a:pPr marL="342900" indent="-342900">
              <a:buFontTx/>
              <a:buChar char="-"/>
            </a:pPr>
            <a:r>
              <a:rPr lang="en-US" dirty="0">
                <a:solidFill>
                  <a:schemeClr val="bg1">
                    <a:lumMod val="75000"/>
                  </a:schemeClr>
                </a:solidFill>
              </a:rPr>
              <a:t>Greedy</a:t>
            </a:r>
          </a:p>
          <a:p>
            <a:pPr marL="342900" indent="-342900">
              <a:buFontTx/>
              <a:buChar char="-"/>
            </a:pPr>
            <a:r>
              <a:rPr lang="en-US" dirty="0"/>
              <a:t>Hold Out</a:t>
            </a:r>
          </a:p>
          <a:p>
            <a:pPr marL="342900" indent="-342900">
              <a:buFontTx/>
              <a:buChar char="-"/>
            </a:pPr>
            <a:endParaRPr lang="en-US" dirty="0"/>
          </a:p>
        </p:txBody>
      </p:sp>
    </p:spTree>
    <p:extLst>
      <p:ext uri="{BB962C8B-B14F-4D97-AF65-F5344CB8AC3E}">
        <p14:creationId xmlns:p14="http://schemas.microsoft.com/office/powerpoint/2010/main" val="383421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K – hold out</a:t>
            </a:r>
          </a:p>
          <a:p>
            <a:endParaRPr lang="en-US" dirty="0"/>
          </a:p>
          <a:p>
            <a:pPr marL="457200" indent="-457200">
              <a:buFont typeface="Arial" panose="020B0604020202020204" pitchFamily="34" charset="0"/>
              <a:buChar char="•"/>
            </a:pPr>
            <a:r>
              <a:rPr lang="en-US" dirty="0"/>
              <a:t>Most commonly used approach</a:t>
            </a:r>
          </a:p>
          <a:p>
            <a:pPr marL="457200" indent="-457200">
              <a:buFont typeface="Arial" panose="020B0604020202020204" pitchFamily="34" charset="0"/>
              <a:buChar char="•"/>
            </a:pPr>
            <a:r>
              <a:rPr lang="en-US" dirty="0"/>
              <a:t>Solves issue of overfitting on the training data (“mostly”, not always)</a:t>
            </a:r>
          </a:p>
          <a:p>
            <a:pPr marL="457200" indent="-457200">
              <a:buFont typeface="Arial" panose="020B0604020202020204" pitchFamily="34" charset="0"/>
              <a:buChar char="•"/>
            </a:pPr>
            <a:r>
              <a:rPr lang="en-US" dirty="0"/>
              <a:t>Idea similar to </a:t>
            </a:r>
            <a:r>
              <a:rPr lang="en-US" u="sng" dirty="0"/>
              <a:t>k-fold cross validation</a:t>
            </a:r>
            <a:r>
              <a:rPr lang="en-US" dirty="0"/>
              <a:t>.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Divide the data in K- stratified or random folds</a:t>
            </a:r>
          </a:p>
          <a:p>
            <a:pPr marL="457200" indent="-457200">
              <a:buFont typeface="Arial" panose="020B0604020202020204" pitchFamily="34" charset="0"/>
              <a:buChar char="•"/>
            </a:pPr>
            <a:r>
              <a:rPr lang="en-US" dirty="0"/>
              <a:t>Replace observations present in (k-1)_</a:t>
            </a:r>
            <a:r>
              <a:rPr lang="en-US" dirty="0" err="1"/>
              <a:t>th</a:t>
            </a:r>
            <a:r>
              <a:rPr lang="en-US" dirty="0"/>
              <a:t> fold with mean target of data from all others except (k-1)_</a:t>
            </a:r>
            <a:r>
              <a:rPr lang="en-US" dirty="0" err="1"/>
              <a:t>th</a:t>
            </a:r>
            <a:r>
              <a:rPr lang="en-US" dirty="0"/>
              <a:t> fold.</a:t>
            </a:r>
          </a:p>
        </p:txBody>
      </p:sp>
      <p:pic>
        <p:nvPicPr>
          <p:cNvPr id="2050" name="Picture 2" descr="https://miro.medium.com/max/1250/1*z1fPA5FPEGakUzy21ZhAvQ.png">
            <a:extLst>
              <a:ext uri="{FF2B5EF4-FFF2-40B4-BE49-F238E27FC236}">
                <a16:creationId xmlns:a16="http://schemas.microsoft.com/office/drawing/2014/main" id="{382642DA-91D5-42B8-9C35-2A72E72FF6C3}"/>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50181" y="4596871"/>
            <a:ext cx="4211679" cy="192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75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leave-one-out schema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To avoid overfitting we could use leave-one-out schema</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Special case of Hold-Out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K-fold when K=2</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used when we have small dataset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calculate target statistic for each observation by using labels from all except that particular observation.</a:t>
            </a:r>
          </a:p>
        </p:txBody>
      </p:sp>
    </p:spTree>
    <p:extLst>
      <p:ext uri="{BB962C8B-B14F-4D97-AF65-F5344CB8AC3E}">
        <p14:creationId xmlns:p14="http://schemas.microsoft.com/office/powerpoint/2010/main" val="162515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leave-one-out schema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To avoid overfitting we could use leave-one-out schema</a:t>
            </a:r>
          </a:p>
        </p:txBody>
      </p:sp>
      <p:pic>
        <p:nvPicPr>
          <p:cNvPr id="2" name="Picture 1">
            <a:extLst>
              <a:ext uri="{FF2B5EF4-FFF2-40B4-BE49-F238E27FC236}">
                <a16:creationId xmlns:a16="http://schemas.microsoft.com/office/drawing/2014/main" id="{C303CC5D-47F0-4B9A-BA86-57965989F5F9}"/>
              </a:ext>
            </a:extLst>
          </p:cNvPr>
          <p:cNvPicPr>
            <a:picLocks noChangeAspect="1"/>
          </p:cNvPicPr>
          <p:nvPr/>
        </p:nvPicPr>
        <p:blipFill>
          <a:blip r:embed="rId3"/>
          <a:stretch>
            <a:fillRect/>
          </a:stretch>
        </p:blipFill>
        <p:spPr>
          <a:xfrm>
            <a:off x="1407843" y="1950994"/>
            <a:ext cx="9376315" cy="3955932"/>
          </a:xfrm>
          <a:prstGeom prst="rect">
            <a:avLst/>
          </a:prstGeom>
        </p:spPr>
      </p:pic>
    </p:spTree>
    <p:extLst>
      <p:ext uri="{BB962C8B-B14F-4D97-AF65-F5344CB8AC3E}">
        <p14:creationId xmlns:p14="http://schemas.microsoft.com/office/powerpoint/2010/main" val="4070403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leave-one-out schema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To avoid overfitting we could use leave one out schema</a:t>
            </a:r>
          </a:p>
        </p:txBody>
      </p:sp>
      <p:pic>
        <p:nvPicPr>
          <p:cNvPr id="4" name="Picture 3">
            <a:extLst>
              <a:ext uri="{FF2B5EF4-FFF2-40B4-BE49-F238E27FC236}">
                <a16:creationId xmlns:a16="http://schemas.microsoft.com/office/drawing/2014/main" id="{766D3285-9B77-44F5-8BBB-8E25A7211107}"/>
              </a:ext>
            </a:extLst>
          </p:cNvPr>
          <p:cNvPicPr>
            <a:picLocks noChangeAspect="1"/>
          </p:cNvPicPr>
          <p:nvPr/>
        </p:nvPicPr>
        <p:blipFill>
          <a:blip r:embed="rId3"/>
          <a:stretch>
            <a:fillRect/>
          </a:stretch>
        </p:blipFill>
        <p:spPr>
          <a:xfrm>
            <a:off x="1434259" y="2011344"/>
            <a:ext cx="9483321" cy="3978709"/>
          </a:xfrm>
          <a:prstGeom prst="rect">
            <a:avLst/>
          </a:prstGeom>
        </p:spPr>
      </p:pic>
    </p:spTree>
    <p:extLst>
      <p:ext uri="{BB962C8B-B14F-4D97-AF65-F5344CB8AC3E}">
        <p14:creationId xmlns:p14="http://schemas.microsoft.com/office/powerpoint/2010/main" val="796854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leave-one-out schema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To avoid overfitting we could use leave one out schema</a:t>
            </a:r>
          </a:p>
        </p:txBody>
      </p:sp>
      <p:pic>
        <p:nvPicPr>
          <p:cNvPr id="2" name="Picture 1">
            <a:extLst>
              <a:ext uri="{FF2B5EF4-FFF2-40B4-BE49-F238E27FC236}">
                <a16:creationId xmlns:a16="http://schemas.microsoft.com/office/drawing/2014/main" id="{ADDCFF0A-1128-4FB3-AA75-E89EC2C6413D}"/>
              </a:ext>
            </a:extLst>
          </p:cNvPr>
          <p:cNvPicPr>
            <a:picLocks noChangeAspect="1"/>
          </p:cNvPicPr>
          <p:nvPr/>
        </p:nvPicPr>
        <p:blipFill>
          <a:blip r:embed="rId3"/>
          <a:stretch>
            <a:fillRect/>
          </a:stretch>
        </p:blipFill>
        <p:spPr>
          <a:xfrm>
            <a:off x="1093794" y="1861951"/>
            <a:ext cx="10222824" cy="4411713"/>
          </a:xfrm>
          <a:prstGeom prst="rect">
            <a:avLst/>
          </a:prstGeom>
        </p:spPr>
      </p:pic>
    </p:spTree>
    <p:extLst>
      <p:ext uri="{BB962C8B-B14F-4D97-AF65-F5344CB8AC3E}">
        <p14:creationId xmlns:p14="http://schemas.microsoft.com/office/powerpoint/2010/main" val="41785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Feature Engineering contd..</a:t>
            </a:r>
          </a:p>
          <a:p>
            <a:pPr marL="1066785" lvl="1" indent="-457200">
              <a:buFont typeface="Arial" panose="020B0604020202020204" pitchFamily="34" charset="0"/>
              <a:buChar char="•"/>
            </a:pPr>
            <a:r>
              <a:rPr lang="en-US" dirty="0"/>
              <a:t>Theory: 40-45 mins</a:t>
            </a:r>
          </a:p>
          <a:p>
            <a:pPr marL="1066785" lvl="1" indent="-457200">
              <a:buFont typeface="Arial" panose="020B0604020202020204" pitchFamily="34" charset="0"/>
              <a:buChar char="•"/>
            </a:pPr>
            <a:r>
              <a:rPr lang="en-US" dirty="0"/>
              <a:t>Online code practice + Questions – 10-15 mins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leave-one-out schema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To avoid overfitting we could use leave one out schema</a:t>
            </a:r>
          </a:p>
        </p:txBody>
      </p:sp>
      <p:pic>
        <p:nvPicPr>
          <p:cNvPr id="3" name="Picture 2">
            <a:extLst>
              <a:ext uri="{FF2B5EF4-FFF2-40B4-BE49-F238E27FC236}">
                <a16:creationId xmlns:a16="http://schemas.microsoft.com/office/drawing/2014/main" id="{45670EA1-37AE-43FB-82E6-6D2A5C0B2445}"/>
              </a:ext>
            </a:extLst>
          </p:cNvPr>
          <p:cNvPicPr>
            <a:picLocks noChangeAspect="1"/>
          </p:cNvPicPr>
          <p:nvPr/>
        </p:nvPicPr>
        <p:blipFill>
          <a:blip r:embed="rId3"/>
          <a:stretch>
            <a:fillRect/>
          </a:stretch>
        </p:blipFill>
        <p:spPr>
          <a:xfrm>
            <a:off x="1419473" y="1964119"/>
            <a:ext cx="9918843" cy="4138401"/>
          </a:xfrm>
          <a:prstGeom prst="rect">
            <a:avLst/>
          </a:prstGeom>
        </p:spPr>
      </p:pic>
    </p:spTree>
    <p:extLst>
      <p:ext uri="{BB962C8B-B14F-4D97-AF65-F5344CB8AC3E}">
        <p14:creationId xmlns:p14="http://schemas.microsoft.com/office/powerpoint/2010/main" val="1114731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49865" y="696913"/>
            <a:ext cx="11510683"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mean encoding leave-one-out schema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dirty="0"/>
              <a:t>To avoid overfitting we could use leave one out schema</a:t>
            </a:r>
          </a:p>
        </p:txBody>
      </p:sp>
      <p:pic>
        <p:nvPicPr>
          <p:cNvPr id="2" name="Picture 1">
            <a:extLst>
              <a:ext uri="{FF2B5EF4-FFF2-40B4-BE49-F238E27FC236}">
                <a16:creationId xmlns:a16="http://schemas.microsoft.com/office/drawing/2014/main" id="{5F0ACE81-55D5-4178-8EA4-096E20C3B435}"/>
              </a:ext>
            </a:extLst>
          </p:cNvPr>
          <p:cNvPicPr>
            <a:picLocks noChangeAspect="1"/>
          </p:cNvPicPr>
          <p:nvPr/>
        </p:nvPicPr>
        <p:blipFill>
          <a:blip r:embed="rId3"/>
          <a:stretch>
            <a:fillRect/>
          </a:stretch>
        </p:blipFill>
        <p:spPr>
          <a:xfrm>
            <a:off x="1170087" y="2056256"/>
            <a:ext cx="9851825" cy="4196073"/>
          </a:xfrm>
          <a:prstGeom prst="rect">
            <a:avLst/>
          </a:prstGeom>
        </p:spPr>
      </p:pic>
    </p:spTree>
    <p:extLst>
      <p:ext uri="{BB962C8B-B14F-4D97-AF65-F5344CB8AC3E}">
        <p14:creationId xmlns:p14="http://schemas.microsoft.com/office/powerpoint/2010/main" val="2389300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 of Evidence and Information Value</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Weight of evidence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avoid division by zero</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Information Value</a:t>
            </a:r>
          </a:p>
        </p:txBody>
      </p:sp>
      <p:pic>
        <p:nvPicPr>
          <p:cNvPr id="2" name="Picture 1">
            <a:extLst>
              <a:ext uri="{FF2B5EF4-FFF2-40B4-BE49-F238E27FC236}">
                <a16:creationId xmlns:a16="http://schemas.microsoft.com/office/drawing/2014/main" id="{D37B0CC5-F49E-4900-99B9-DB60F76AB094}"/>
              </a:ext>
            </a:extLst>
          </p:cNvPr>
          <p:cNvPicPr>
            <a:picLocks noChangeAspect="1"/>
          </p:cNvPicPr>
          <p:nvPr/>
        </p:nvPicPr>
        <p:blipFill>
          <a:blip r:embed="rId3"/>
          <a:stretch>
            <a:fillRect/>
          </a:stretch>
        </p:blipFill>
        <p:spPr>
          <a:xfrm>
            <a:off x="5049865" y="1863029"/>
            <a:ext cx="3752357" cy="1197651"/>
          </a:xfrm>
          <a:prstGeom prst="rect">
            <a:avLst/>
          </a:prstGeom>
        </p:spPr>
      </p:pic>
      <p:pic>
        <p:nvPicPr>
          <p:cNvPr id="3" name="Picture 2">
            <a:extLst>
              <a:ext uri="{FF2B5EF4-FFF2-40B4-BE49-F238E27FC236}">
                <a16:creationId xmlns:a16="http://schemas.microsoft.com/office/drawing/2014/main" id="{61902C97-CBFE-4ECC-935F-9B62C5107E09}"/>
              </a:ext>
            </a:extLst>
          </p:cNvPr>
          <p:cNvPicPr>
            <a:picLocks noChangeAspect="1"/>
          </p:cNvPicPr>
          <p:nvPr/>
        </p:nvPicPr>
        <p:blipFill>
          <a:blip r:embed="rId4"/>
          <a:stretch>
            <a:fillRect/>
          </a:stretch>
        </p:blipFill>
        <p:spPr>
          <a:xfrm>
            <a:off x="2991960" y="3750507"/>
            <a:ext cx="7868167" cy="1429496"/>
          </a:xfrm>
          <a:prstGeom prst="rect">
            <a:avLst/>
          </a:prstGeom>
        </p:spPr>
      </p:pic>
      <p:pic>
        <p:nvPicPr>
          <p:cNvPr id="4" name="Picture 3">
            <a:extLst>
              <a:ext uri="{FF2B5EF4-FFF2-40B4-BE49-F238E27FC236}">
                <a16:creationId xmlns:a16="http://schemas.microsoft.com/office/drawing/2014/main" id="{7690EF6F-3448-4020-8B2E-34EE9F8FF38D}"/>
              </a:ext>
            </a:extLst>
          </p:cNvPr>
          <p:cNvPicPr>
            <a:picLocks noChangeAspect="1"/>
          </p:cNvPicPr>
          <p:nvPr/>
        </p:nvPicPr>
        <p:blipFill>
          <a:blip r:embed="rId5"/>
          <a:stretch>
            <a:fillRect/>
          </a:stretch>
        </p:blipFill>
        <p:spPr>
          <a:xfrm>
            <a:off x="4021713" y="5596413"/>
            <a:ext cx="5808660" cy="911963"/>
          </a:xfrm>
          <a:prstGeom prst="rect">
            <a:avLst/>
          </a:prstGeom>
        </p:spPr>
      </p:pic>
    </p:spTree>
    <p:extLst>
      <p:ext uri="{BB962C8B-B14F-4D97-AF65-F5344CB8AC3E}">
        <p14:creationId xmlns:p14="http://schemas.microsoft.com/office/powerpoint/2010/main" val="308119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 of Evidence and Information Value</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Weight of evidence:  tells the predictive power of an independent variable in relation to the dependent variable.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Information Value: most useful technique to select important variables in a predictive model. It helps to rank variables on the basis of their importance. The IV is calculated using the following formula :</a:t>
            </a:r>
          </a:p>
        </p:txBody>
      </p:sp>
    </p:spTree>
    <p:extLst>
      <p:ext uri="{BB962C8B-B14F-4D97-AF65-F5344CB8AC3E}">
        <p14:creationId xmlns:p14="http://schemas.microsoft.com/office/powerpoint/2010/main" val="3354521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 of Evidence and Information Value</a:t>
            </a:r>
            <a:endParaRPr sz="4000" b="1" dirty="0">
              <a:solidFill>
                <a:srgbClr val="E46102"/>
              </a:solidFill>
            </a:endParaRPr>
          </a:p>
        </p:txBody>
      </p:sp>
      <p:pic>
        <p:nvPicPr>
          <p:cNvPr id="5" name="Picture 4">
            <a:extLst>
              <a:ext uri="{FF2B5EF4-FFF2-40B4-BE49-F238E27FC236}">
                <a16:creationId xmlns:a16="http://schemas.microsoft.com/office/drawing/2014/main" id="{04071BD1-26EB-4351-A4C4-03CE5BA472FB}"/>
              </a:ext>
            </a:extLst>
          </p:cNvPr>
          <p:cNvPicPr>
            <a:picLocks noChangeAspect="1"/>
          </p:cNvPicPr>
          <p:nvPr/>
        </p:nvPicPr>
        <p:blipFill>
          <a:blip r:embed="rId3"/>
          <a:stretch>
            <a:fillRect/>
          </a:stretch>
        </p:blipFill>
        <p:spPr>
          <a:xfrm>
            <a:off x="667473" y="1655541"/>
            <a:ext cx="10977816" cy="3664605"/>
          </a:xfrm>
          <a:prstGeom prst="rect">
            <a:avLst/>
          </a:prstGeom>
        </p:spPr>
      </p:pic>
      <p:sp>
        <p:nvSpPr>
          <p:cNvPr id="6" name="Rectangle 5">
            <a:extLst>
              <a:ext uri="{FF2B5EF4-FFF2-40B4-BE49-F238E27FC236}">
                <a16:creationId xmlns:a16="http://schemas.microsoft.com/office/drawing/2014/main" id="{0825E637-C299-4888-8A00-C57CF06DBF72}"/>
              </a:ext>
            </a:extLst>
          </p:cNvPr>
          <p:cNvSpPr/>
          <p:nvPr/>
        </p:nvSpPr>
        <p:spPr>
          <a:xfrm>
            <a:off x="7178002" y="5339918"/>
            <a:ext cx="955711" cy="461665"/>
          </a:xfrm>
          <a:prstGeom prst="rect">
            <a:avLst/>
          </a:prstGeom>
        </p:spPr>
        <p:txBody>
          <a:bodyPr wrap="none">
            <a:spAutoFit/>
          </a:bodyPr>
          <a:lstStyle/>
          <a:p>
            <a:r>
              <a:rPr lang="en-US" b="1" dirty="0">
                <a:solidFill>
                  <a:srgbClr val="E46102"/>
                </a:solidFill>
                <a:latin typeface="HelveticaNeue-Bold"/>
              </a:rPr>
              <a:t>0.221</a:t>
            </a:r>
            <a:endParaRPr lang="en-US" dirty="0">
              <a:solidFill>
                <a:srgbClr val="E46102"/>
              </a:solidFill>
            </a:endParaRPr>
          </a:p>
        </p:txBody>
      </p:sp>
    </p:spTree>
    <p:extLst>
      <p:ext uri="{BB962C8B-B14F-4D97-AF65-F5344CB8AC3E}">
        <p14:creationId xmlns:p14="http://schemas.microsoft.com/office/powerpoint/2010/main" val="437298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 of Evidence and Information Value</a:t>
            </a:r>
            <a:endParaRPr sz="4000" b="1" dirty="0">
              <a:solidFill>
                <a:srgbClr val="E46102"/>
              </a:solidFill>
            </a:endParaRPr>
          </a:p>
        </p:txBody>
      </p:sp>
      <p:pic>
        <p:nvPicPr>
          <p:cNvPr id="2" name="Picture 1">
            <a:extLst>
              <a:ext uri="{FF2B5EF4-FFF2-40B4-BE49-F238E27FC236}">
                <a16:creationId xmlns:a16="http://schemas.microsoft.com/office/drawing/2014/main" id="{2D0C746D-8D30-446C-A19C-A8BA9F3C2814}"/>
              </a:ext>
            </a:extLst>
          </p:cNvPr>
          <p:cNvPicPr>
            <a:picLocks noChangeAspect="1"/>
          </p:cNvPicPr>
          <p:nvPr/>
        </p:nvPicPr>
        <p:blipFill>
          <a:blip r:embed="rId3">
            <a:grayscl/>
          </a:blip>
          <a:stretch>
            <a:fillRect/>
          </a:stretch>
        </p:blipFill>
        <p:spPr>
          <a:xfrm>
            <a:off x="2111911" y="2221168"/>
            <a:ext cx="7968178" cy="2952282"/>
          </a:xfrm>
          <a:prstGeom prst="rect">
            <a:avLst/>
          </a:prstGeom>
        </p:spPr>
      </p:pic>
    </p:spTree>
    <p:extLst>
      <p:ext uri="{BB962C8B-B14F-4D97-AF65-F5344CB8AC3E}">
        <p14:creationId xmlns:p14="http://schemas.microsoft.com/office/powerpoint/2010/main" val="266638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4210442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on from a DS class taught in MILA, Montreal which was adapted from </a:t>
            </a:r>
            <a:r>
              <a:rPr lang="en-US" dirty="0" err="1"/>
              <a:t>towardsdatascience</a:t>
            </a:r>
            <a:r>
              <a:rPr lang="en-US" dirty="0"/>
              <a:t>. Some material is from Hands-On machine learning ed. 2.</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Comparing FS, </a:t>
            </a:r>
            <a:r>
              <a:rPr lang="en-US" sz="4000" b="1" dirty="0" err="1">
                <a:solidFill>
                  <a:srgbClr val="E46102"/>
                </a:solidFill>
              </a:rPr>
              <a:t>FEx</a:t>
            </a:r>
            <a:r>
              <a:rPr lang="en-US" sz="4000" b="1" dirty="0">
                <a:solidFill>
                  <a:srgbClr val="E46102"/>
                </a:solidFill>
              </a:rPr>
              <a:t>, FE, FL</a:t>
            </a:r>
            <a:endParaRPr sz="4000" b="1" dirty="0">
              <a:solidFill>
                <a:srgbClr val="E46102"/>
              </a:solidFill>
            </a:endParaRPr>
          </a:p>
        </p:txBody>
      </p:sp>
      <p:graphicFrame>
        <p:nvGraphicFramePr>
          <p:cNvPr id="2" name="Table 1">
            <a:extLst>
              <a:ext uri="{FF2B5EF4-FFF2-40B4-BE49-F238E27FC236}">
                <a16:creationId xmlns:a16="http://schemas.microsoft.com/office/drawing/2014/main" id="{13DCE052-0BBF-4082-B262-8ED821FB850B}"/>
              </a:ext>
            </a:extLst>
          </p:cNvPr>
          <p:cNvGraphicFramePr>
            <a:graphicFrameLocks noGrp="1"/>
          </p:cNvGraphicFramePr>
          <p:nvPr>
            <p:extLst>
              <p:ext uri="{D42A27DB-BD31-4B8C-83A1-F6EECF244321}">
                <p14:modId xmlns:p14="http://schemas.microsoft.com/office/powerpoint/2010/main" val="4147723603"/>
              </p:ext>
            </p:extLst>
          </p:nvPr>
        </p:nvGraphicFramePr>
        <p:xfrm>
          <a:off x="943739" y="1691640"/>
          <a:ext cx="10615844" cy="4297680"/>
        </p:xfrm>
        <a:graphic>
          <a:graphicData uri="http://schemas.openxmlformats.org/drawingml/2006/table">
            <a:tbl>
              <a:tblPr>
                <a:tableStyleId>{BC89EF96-8CEA-46FF-86C4-4CE0E7609802}</a:tableStyleId>
              </a:tblPr>
              <a:tblGrid>
                <a:gridCol w="2653961">
                  <a:extLst>
                    <a:ext uri="{9D8B030D-6E8A-4147-A177-3AD203B41FA5}">
                      <a16:colId xmlns:a16="http://schemas.microsoft.com/office/drawing/2014/main" val="188336416"/>
                    </a:ext>
                  </a:extLst>
                </a:gridCol>
                <a:gridCol w="2653961">
                  <a:extLst>
                    <a:ext uri="{9D8B030D-6E8A-4147-A177-3AD203B41FA5}">
                      <a16:colId xmlns:a16="http://schemas.microsoft.com/office/drawing/2014/main" val="3012822891"/>
                    </a:ext>
                  </a:extLst>
                </a:gridCol>
                <a:gridCol w="2653961">
                  <a:extLst>
                    <a:ext uri="{9D8B030D-6E8A-4147-A177-3AD203B41FA5}">
                      <a16:colId xmlns:a16="http://schemas.microsoft.com/office/drawing/2014/main" val="107761958"/>
                    </a:ext>
                  </a:extLst>
                </a:gridCol>
                <a:gridCol w="2653961">
                  <a:extLst>
                    <a:ext uri="{9D8B030D-6E8A-4147-A177-3AD203B41FA5}">
                      <a16:colId xmlns:a16="http://schemas.microsoft.com/office/drawing/2014/main" val="3229162124"/>
                    </a:ext>
                  </a:extLst>
                </a:gridCol>
              </a:tblGrid>
              <a:tr h="370840">
                <a:tc>
                  <a:txBody>
                    <a:bodyPr/>
                    <a:lstStyle/>
                    <a:p>
                      <a:pPr algn="ctr"/>
                      <a:r>
                        <a:rPr lang="en-US" b="1" dirty="0"/>
                        <a:t>Feature Selection</a:t>
                      </a:r>
                    </a:p>
                  </a:txBody>
                  <a:tcPr/>
                </a:tc>
                <a:tc>
                  <a:txBody>
                    <a:bodyPr/>
                    <a:lstStyle/>
                    <a:p>
                      <a:pPr algn="ctr"/>
                      <a:r>
                        <a:rPr lang="en-US" b="1" dirty="0"/>
                        <a:t>Feature Extraction</a:t>
                      </a:r>
                    </a:p>
                  </a:txBody>
                  <a:tcPr/>
                </a:tc>
                <a:tc>
                  <a:txBody>
                    <a:bodyPr/>
                    <a:lstStyle/>
                    <a:p>
                      <a:pPr algn="ctr"/>
                      <a:r>
                        <a:rPr lang="en-US" b="1" dirty="0"/>
                        <a:t>Feature Engineering</a:t>
                      </a:r>
                    </a:p>
                  </a:txBody>
                  <a:tcPr/>
                </a:tc>
                <a:tc>
                  <a:txBody>
                    <a:bodyPr/>
                    <a:lstStyle/>
                    <a:p>
                      <a:pPr algn="ctr"/>
                      <a:r>
                        <a:rPr lang="en-US" b="1" dirty="0"/>
                        <a:t>Feature Learning</a:t>
                      </a:r>
                    </a:p>
                  </a:txBody>
                  <a:tcPr/>
                </a:tc>
                <a:extLst>
                  <a:ext uri="{0D108BD9-81ED-4DB2-BD59-A6C34878D82A}">
                    <a16:rowId xmlns:a16="http://schemas.microsoft.com/office/drawing/2014/main" val="972572354"/>
                  </a:ext>
                </a:extLst>
              </a:tr>
              <a:tr h="370840">
                <a:tc>
                  <a:txBody>
                    <a:bodyPr/>
                    <a:lstStyle/>
                    <a:p>
                      <a:r>
                        <a:rPr lang="en-US" dirty="0"/>
                        <a:t>Create Feature subset</a:t>
                      </a:r>
                    </a:p>
                  </a:txBody>
                  <a:tcPr/>
                </a:tc>
                <a:tc>
                  <a:txBody>
                    <a:bodyPr/>
                    <a:lstStyle/>
                    <a:p>
                      <a:r>
                        <a:rPr lang="en-US" dirty="0"/>
                        <a:t>Create new features when we could not use raw features</a:t>
                      </a:r>
                    </a:p>
                  </a:txBody>
                  <a:tcPr/>
                </a:tc>
                <a:tc>
                  <a:txBody>
                    <a:bodyPr/>
                    <a:lstStyle/>
                    <a:p>
                      <a:r>
                        <a:rPr lang="en-US" dirty="0"/>
                        <a:t>Create new features when we could have used new features</a:t>
                      </a:r>
                    </a:p>
                  </a:txBody>
                  <a:tcPr/>
                </a:tc>
                <a:tc>
                  <a:txBody>
                    <a:bodyPr/>
                    <a:lstStyle/>
                    <a:p>
                      <a:r>
                        <a:rPr lang="en-US" dirty="0"/>
                        <a:t>Constructing features automatically</a:t>
                      </a:r>
                    </a:p>
                  </a:txBody>
                  <a:tcPr/>
                </a:tc>
                <a:extLst>
                  <a:ext uri="{0D108BD9-81ED-4DB2-BD59-A6C34878D82A}">
                    <a16:rowId xmlns:a16="http://schemas.microsoft.com/office/drawing/2014/main" val="343840818"/>
                  </a:ext>
                </a:extLst>
              </a:tr>
              <a:tr h="370840">
                <a:tc>
                  <a:txBody>
                    <a:bodyPr/>
                    <a:lstStyle/>
                    <a:p>
                      <a:r>
                        <a:rPr lang="en-US" dirty="0"/>
                        <a:t>Using Correlation with the dependent variable</a:t>
                      </a:r>
                    </a:p>
                  </a:txBody>
                  <a:tcPr/>
                </a:tc>
                <a:tc>
                  <a:txBody>
                    <a:bodyPr/>
                    <a:lstStyle/>
                    <a:p>
                      <a:r>
                        <a:rPr lang="en-US" dirty="0"/>
                        <a:t>From mages to RB values. Automatic methods such as PCA</a:t>
                      </a:r>
                    </a:p>
                  </a:txBody>
                  <a:tcPr/>
                </a:tc>
                <a:tc>
                  <a:txBody>
                    <a:bodyPr/>
                    <a:lstStyle/>
                    <a:p>
                      <a:r>
                        <a:rPr lang="en-US" dirty="0"/>
                        <a:t>Creating a new dummy variable for working days</a:t>
                      </a:r>
                    </a:p>
                  </a:txBody>
                  <a:tcPr/>
                </a:tc>
                <a:tc>
                  <a:txBody>
                    <a:bodyPr/>
                    <a:lstStyle/>
                    <a:p>
                      <a:r>
                        <a:rPr lang="en-US" dirty="0"/>
                        <a:t>Supervised NN, independent component analysis</a:t>
                      </a:r>
                    </a:p>
                  </a:txBody>
                  <a:tcPr/>
                </a:tc>
                <a:extLst>
                  <a:ext uri="{0D108BD9-81ED-4DB2-BD59-A6C34878D82A}">
                    <a16:rowId xmlns:a16="http://schemas.microsoft.com/office/drawing/2014/main" val="583648362"/>
                  </a:ext>
                </a:extLst>
              </a:tr>
            </a:tbl>
          </a:graphicData>
        </a:graphic>
      </p:graphicFrame>
      <p:sp>
        <p:nvSpPr>
          <p:cNvPr id="3" name="TextBox 2">
            <a:extLst>
              <a:ext uri="{FF2B5EF4-FFF2-40B4-BE49-F238E27FC236}">
                <a16:creationId xmlns:a16="http://schemas.microsoft.com/office/drawing/2014/main" id="{D6D2CCE0-F336-4E22-A438-7869A7130B9F}"/>
              </a:ext>
            </a:extLst>
          </p:cNvPr>
          <p:cNvSpPr txBox="1"/>
          <p:nvPr/>
        </p:nvSpPr>
        <p:spPr>
          <a:xfrm rot="16200000">
            <a:off x="-373705" y="4822448"/>
            <a:ext cx="1872076" cy="461665"/>
          </a:xfrm>
          <a:prstGeom prst="rect">
            <a:avLst/>
          </a:prstGeom>
          <a:noFill/>
          <a:ln>
            <a:solidFill>
              <a:schemeClr val="accent1"/>
            </a:solidFill>
          </a:ln>
        </p:spPr>
        <p:txBody>
          <a:bodyPr wrap="square" rtlCol="0">
            <a:spAutoFit/>
          </a:bodyPr>
          <a:lstStyle/>
          <a:p>
            <a:pPr algn="ctr"/>
            <a:r>
              <a:rPr lang="en-US" dirty="0"/>
              <a:t>Example</a:t>
            </a:r>
          </a:p>
        </p:txBody>
      </p:sp>
      <p:sp>
        <p:nvSpPr>
          <p:cNvPr id="4" name="TextBox 3">
            <a:extLst>
              <a:ext uri="{FF2B5EF4-FFF2-40B4-BE49-F238E27FC236}">
                <a16:creationId xmlns:a16="http://schemas.microsoft.com/office/drawing/2014/main" id="{D37BF54A-3984-4064-B36C-9C4AB417F927}"/>
              </a:ext>
            </a:extLst>
          </p:cNvPr>
          <p:cNvSpPr txBox="1"/>
          <p:nvPr/>
        </p:nvSpPr>
        <p:spPr>
          <a:xfrm>
            <a:off x="6203573" y="6061759"/>
            <a:ext cx="2694302" cy="646331"/>
          </a:xfrm>
          <a:prstGeom prst="rect">
            <a:avLst/>
          </a:prstGeom>
          <a:noFill/>
        </p:spPr>
        <p:txBody>
          <a:bodyPr wrap="square" rtlCol="0">
            <a:spAutoFit/>
          </a:bodyPr>
          <a:lstStyle/>
          <a:p>
            <a:pPr algn="ctr"/>
            <a:r>
              <a:rPr lang="en-US" sz="1800" dirty="0"/>
              <a:t>Requires domain knowledge</a:t>
            </a:r>
          </a:p>
        </p:txBody>
      </p:sp>
    </p:spTree>
    <p:extLst>
      <p:ext uri="{BB962C8B-B14F-4D97-AF65-F5344CB8AC3E}">
        <p14:creationId xmlns:p14="http://schemas.microsoft.com/office/powerpoint/2010/main" val="282277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a:t>
            </a:r>
            <a:endParaRPr sz="4000" b="1" dirty="0">
              <a:solidFill>
                <a:srgbClr val="E46102"/>
              </a:solidFill>
            </a:endParaRPr>
          </a:p>
        </p:txBody>
      </p:sp>
      <p:sp>
        <p:nvSpPr>
          <p:cNvPr id="96" name="Google Shape;96;p14"/>
          <p:cNvSpPr txBox="1"/>
          <p:nvPr/>
        </p:nvSpPr>
        <p:spPr>
          <a:xfrm>
            <a:off x="833963" y="1712171"/>
            <a:ext cx="10660981" cy="4176000"/>
          </a:xfrm>
          <a:prstGeom prst="rect">
            <a:avLst/>
          </a:prstGeom>
          <a:noFill/>
          <a:ln>
            <a:noFill/>
          </a:ln>
        </p:spPr>
        <p:txBody>
          <a:bodyPr spcFirstLastPara="1" wrap="square" lIns="121900" tIns="121900" rIns="121900" bIns="121900" anchor="t" anchorCtr="0">
            <a:noAutofit/>
          </a:bodyPr>
          <a:lstStyle/>
          <a:p>
            <a:pPr marL="342900" indent="-342900" algn="just" defTabSz="914400" fontAlgn="base">
              <a:spcBef>
                <a:spcPct val="20000"/>
              </a:spcBef>
              <a:spcAft>
                <a:spcPct val="0"/>
              </a:spcAft>
              <a:buFont typeface="Arial" charset="0"/>
              <a:buChar char="•"/>
              <a:defRPr/>
            </a:pPr>
            <a:r>
              <a:rPr lang="en-US" sz="3200" dirty="0">
                <a:latin typeface="Calibri"/>
                <a:ea typeface="ＭＳ Ｐゴシック" charset="0"/>
              </a:rPr>
              <a:t>Reminder: Feature Selection is a process that chooses an optimal subset of features according to a certain criterion.</a:t>
            </a:r>
          </a:p>
          <a:p>
            <a:pPr marL="342900" indent="-342900" algn="just" defTabSz="914400" fontAlgn="base">
              <a:spcBef>
                <a:spcPct val="20000"/>
              </a:spcBef>
              <a:spcAft>
                <a:spcPct val="0"/>
              </a:spcAft>
              <a:buFont typeface="Arial" charset="0"/>
              <a:buChar char="•"/>
              <a:defRPr/>
            </a:pPr>
            <a:endParaRPr lang="en-US" sz="3200" dirty="0">
              <a:latin typeface="Calibri"/>
              <a:ea typeface="ＭＳ Ｐゴシック" charset="0"/>
            </a:endParaRPr>
          </a:p>
          <a:p>
            <a:pPr marL="342900" lvl="0" indent="-342900" algn="just" defTabSz="914400" fontAlgn="base">
              <a:spcBef>
                <a:spcPct val="20000"/>
              </a:spcBef>
              <a:spcAft>
                <a:spcPct val="0"/>
              </a:spcAft>
              <a:buFont typeface="Arial" charset="0"/>
              <a:buChar char="•"/>
              <a:defRPr/>
            </a:pPr>
            <a:r>
              <a:rPr lang="en-US" sz="3200" dirty="0">
                <a:latin typeface="Calibri"/>
                <a:ea typeface="ＭＳ Ｐゴシック" charset="0"/>
              </a:rPr>
              <a:t>Why work on Feature Selection:</a:t>
            </a:r>
          </a:p>
          <a:p>
            <a:pPr marL="952485" lvl="1" indent="-342900" algn="just" defTabSz="914400" fontAlgn="base">
              <a:spcBef>
                <a:spcPct val="20000"/>
              </a:spcBef>
              <a:spcAft>
                <a:spcPct val="0"/>
              </a:spcAft>
              <a:buFont typeface="Arial" charset="0"/>
              <a:buChar char="•"/>
              <a:defRPr/>
            </a:pPr>
            <a:r>
              <a:rPr lang="en-US" sz="3200" dirty="0">
                <a:latin typeface="Calibri"/>
                <a:ea typeface="ＭＳ Ｐゴシック" charset="0"/>
              </a:rPr>
              <a:t>to improve performance (in terms of speed, predictive power, simplicity of the model).</a:t>
            </a:r>
          </a:p>
          <a:p>
            <a:pPr marL="952485" lvl="1" indent="-342900" algn="just" defTabSz="914400" fontAlgn="base">
              <a:spcBef>
                <a:spcPct val="20000"/>
              </a:spcBef>
              <a:spcAft>
                <a:spcPct val="0"/>
              </a:spcAft>
              <a:buFont typeface="Arial" charset="0"/>
              <a:buChar char="•"/>
              <a:defRPr/>
            </a:pPr>
            <a:r>
              <a:rPr lang="en-US" sz="3200" dirty="0">
                <a:latin typeface="Calibri"/>
                <a:ea typeface="ＭＳ Ｐゴシック" charset="0"/>
              </a:rPr>
              <a:t>to visualize the data for model selection.</a:t>
            </a:r>
          </a:p>
          <a:p>
            <a:pPr marL="952485" lvl="1" indent="-342900" algn="just" defTabSz="914400" fontAlgn="base">
              <a:spcBef>
                <a:spcPct val="20000"/>
              </a:spcBef>
              <a:spcAft>
                <a:spcPct val="0"/>
              </a:spcAft>
              <a:buFont typeface="Arial" charset="0"/>
              <a:buChar char="•"/>
              <a:defRPr/>
            </a:pPr>
            <a:r>
              <a:rPr lang="en-US" sz="3200" dirty="0">
                <a:latin typeface="Calibri"/>
                <a:ea typeface="ＭＳ Ｐゴシック" charset="0"/>
              </a:rPr>
              <a:t>to reduce dimensionality and remove noise.</a:t>
            </a:r>
          </a:p>
        </p:txBody>
      </p:sp>
    </p:spTree>
    <p:extLst>
      <p:ext uri="{BB962C8B-B14F-4D97-AF65-F5344CB8AC3E}">
        <p14:creationId xmlns:p14="http://schemas.microsoft.com/office/powerpoint/2010/main" val="18933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Feature Engineering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b="1" dirty="0"/>
              <a:t>Feature Encoding</a:t>
            </a:r>
          </a:p>
          <a:p>
            <a:pPr algn="ctr"/>
            <a:r>
              <a:rPr lang="en-US" sz="2800" b="1" dirty="0"/>
              <a:t>(this lecture)</a:t>
            </a:r>
          </a:p>
        </p:txBody>
      </p:sp>
    </p:spTree>
    <p:extLst>
      <p:ext uri="{BB962C8B-B14F-4D97-AF65-F5344CB8AC3E}">
        <p14:creationId xmlns:p14="http://schemas.microsoft.com/office/powerpoint/2010/main" val="5896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Encoding</a:t>
            </a:r>
            <a:endParaRPr sz="4000" b="1" dirty="0">
              <a:solidFill>
                <a:srgbClr val="E46102"/>
              </a:solidFill>
            </a:endParaRPr>
          </a:p>
        </p:txBody>
      </p:sp>
      <p:sp>
        <p:nvSpPr>
          <p:cNvPr id="96" name="Google Shape;96;p14"/>
          <p:cNvSpPr txBox="1"/>
          <p:nvPr/>
        </p:nvSpPr>
        <p:spPr>
          <a:xfrm>
            <a:off x="634243" y="159249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Turn categorical features into numeric features </a:t>
            </a:r>
          </a:p>
          <a:p>
            <a:pPr marL="952485" lvl="1" indent="-342900">
              <a:buFont typeface="Arial" panose="020B0604020202020204" pitchFamily="34" charset="0"/>
              <a:buChar char="•"/>
            </a:pPr>
            <a:r>
              <a:rPr lang="en-US" dirty="0"/>
              <a:t>provide more fine-grained information</a:t>
            </a:r>
          </a:p>
          <a:p>
            <a:endParaRPr lang="en-US" dirty="0"/>
          </a:p>
        </p:txBody>
      </p:sp>
      <p:sp>
        <p:nvSpPr>
          <p:cNvPr id="2" name="TextBox 1">
            <a:extLst>
              <a:ext uri="{FF2B5EF4-FFF2-40B4-BE49-F238E27FC236}">
                <a16:creationId xmlns:a16="http://schemas.microsoft.com/office/drawing/2014/main" id="{56766882-2751-4C16-B73C-C9E73896B526}"/>
              </a:ext>
            </a:extLst>
          </p:cNvPr>
          <p:cNvSpPr txBox="1"/>
          <p:nvPr/>
        </p:nvSpPr>
        <p:spPr>
          <a:xfrm>
            <a:off x="3833634" y="3109938"/>
            <a:ext cx="4992526" cy="461665"/>
          </a:xfrm>
          <a:prstGeom prst="rect">
            <a:avLst/>
          </a:prstGeom>
          <a:noFill/>
        </p:spPr>
        <p:txBody>
          <a:bodyPr wrap="square" rtlCol="0">
            <a:spAutoFit/>
          </a:bodyPr>
          <a:lstStyle/>
          <a:p>
            <a:pPr algn="ctr"/>
            <a:r>
              <a:rPr lang="en-US" b="1" dirty="0"/>
              <a:t>Categorical Features</a:t>
            </a:r>
          </a:p>
        </p:txBody>
      </p:sp>
    </p:spTree>
    <p:extLst>
      <p:ext uri="{BB962C8B-B14F-4D97-AF65-F5344CB8AC3E}">
        <p14:creationId xmlns:p14="http://schemas.microsoft.com/office/powerpoint/2010/main" val="351347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Categorical Features</a:t>
            </a:r>
          </a:p>
        </p:txBody>
      </p:sp>
      <p:sp>
        <p:nvSpPr>
          <p:cNvPr id="96" name="Google Shape;96;p14"/>
          <p:cNvSpPr txBox="1"/>
          <p:nvPr/>
        </p:nvSpPr>
        <p:spPr>
          <a:xfrm>
            <a:off x="634243" y="159249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Represent Categories or labels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Four Seasons, Favorite Player, Type of Industry (Oil, Travel, technology)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Usually finite in a real-world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unlike other numeric variables, the values of a categorical variable cannot be ordered with respect to one another. (Oil is neither greater than nor less than travel as an industry type.) They are called nonordinal.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Values may be represented numerically</a:t>
            </a:r>
          </a:p>
        </p:txBody>
      </p:sp>
    </p:spTree>
    <p:extLst>
      <p:ext uri="{BB962C8B-B14F-4D97-AF65-F5344CB8AC3E}">
        <p14:creationId xmlns:p14="http://schemas.microsoft.com/office/powerpoint/2010/main" val="53904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Categorical Features</a:t>
            </a:r>
          </a:p>
        </p:txBody>
      </p:sp>
      <p:sp>
        <p:nvSpPr>
          <p:cNvPr id="96" name="Google Shape;96;p14"/>
          <p:cNvSpPr txBox="1"/>
          <p:nvPr/>
        </p:nvSpPr>
        <p:spPr>
          <a:xfrm>
            <a:off x="634243" y="159249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Litmus test for whether something should be a categorical variable</a:t>
            </a:r>
          </a:p>
          <a:p>
            <a:pPr marL="342900" indent="-342900">
              <a:buFont typeface="Arial" panose="020B0604020202020204" pitchFamily="34" charset="0"/>
              <a:buChar char="•"/>
            </a:pPr>
            <a:endParaRPr lang="en-US" dirty="0"/>
          </a:p>
          <a:p>
            <a:r>
              <a:rPr lang="en-US" u="sng" dirty="0"/>
              <a:t> “Does it matter </a:t>
            </a:r>
            <a:r>
              <a:rPr lang="en-US" i="1" u="sng" dirty="0"/>
              <a:t>how </a:t>
            </a:r>
            <a:r>
              <a:rPr lang="en-US" u="sng" dirty="0"/>
              <a:t>different two values are, or only that they </a:t>
            </a:r>
            <a:r>
              <a:rPr lang="en-US" i="1" u="sng" dirty="0"/>
              <a:t>are </a:t>
            </a:r>
            <a:r>
              <a:rPr lang="en-US" u="sng" dirty="0"/>
              <a:t>different?”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stock price of $500 is five times higher than a price of $100. So, stock price should be represented by a continuous numeric variable.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Industry of the company (oil, travel, tech, etc.) should probably be categorical.</a:t>
            </a:r>
          </a:p>
        </p:txBody>
      </p:sp>
    </p:spTree>
    <p:extLst>
      <p:ext uri="{BB962C8B-B14F-4D97-AF65-F5344CB8AC3E}">
        <p14:creationId xmlns:p14="http://schemas.microsoft.com/office/powerpoint/2010/main" val="87594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14107</TotalTime>
  <Words>1306</Words>
  <Application>Microsoft Office PowerPoint</Application>
  <PresentationFormat>Widescreen</PresentationFormat>
  <Paragraphs>217</Paragraphs>
  <Slides>38</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MS Gothic</vt:lpstr>
      <vt:lpstr>MS PGothic</vt:lpstr>
      <vt:lpstr>Arial</vt:lpstr>
      <vt:lpstr>Calibri</vt:lpstr>
      <vt:lpstr>Georgia</vt:lpstr>
      <vt:lpstr>HelveticaNeue-Bold</vt:lpstr>
      <vt:lpstr>System Font Regular</vt:lpstr>
      <vt:lpstr>Wingdings</vt:lpstr>
      <vt:lpstr>RIT</vt:lpstr>
      <vt:lpstr>PowerPoint Presentation</vt:lpstr>
      <vt:lpstr>PowerPoint Presentation</vt:lpstr>
      <vt:lpstr>Lecture Agenda</vt:lpstr>
      <vt:lpstr>Comparing FS, FEx, FE, FL</vt:lpstr>
      <vt:lpstr>Features</vt:lpstr>
      <vt:lpstr>Key Elements of Feature Engineering</vt:lpstr>
      <vt:lpstr>Feature Encoding</vt:lpstr>
      <vt:lpstr>Categorical Features</vt:lpstr>
      <vt:lpstr>Categorical Features</vt:lpstr>
      <vt:lpstr>Categorical Features</vt:lpstr>
      <vt:lpstr>Feature Encoding</vt:lpstr>
      <vt:lpstr>Encoding Categorical</vt:lpstr>
      <vt:lpstr>Encoding Categorical</vt:lpstr>
      <vt:lpstr>One Hot Encoding</vt:lpstr>
      <vt:lpstr>Frequency Encoding</vt:lpstr>
      <vt:lpstr>Target mean encoding</vt:lpstr>
      <vt:lpstr>Target mean encoding</vt:lpstr>
      <vt:lpstr>Target mean Encoding</vt:lpstr>
      <vt:lpstr>Target mean Encoding</vt:lpstr>
      <vt:lpstr>Target mean Encoding</vt:lpstr>
      <vt:lpstr>Target mean Encoding smoothing</vt:lpstr>
      <vt:lpstr>Target mean Encoding smoothing</vt:lpstr>
      <vt:lpstr>Target mean Encoding</vt:lpstr>
      <vt:lpstr>Target mean Encoding</vt:lpstr>
      <vt:lpstr>Target mean encoding</vt:lpstr>
      <vt:lpstr>Target mean encoding leave-one-out schema</vt:lpstr>
      <vt:lpstr>Target mean encoding leave-one-out schema</vt:lpstr>
      <vt:lpstr>Target mean encoding leave-one-out schema</vt:lpstr>
      <vt:lpstr>Target mean encoding leave-one-out schema</vt:lpstr>
      <vt:lpstr>Target mean encoding leave-one-out schema</vt:lpstr>
      <vt:lpstr>Target mean encoding leave-one-out schema</vt:lpstr>
      <vt:lpstr>Weight of Evidence and Information Value</vt:lpstr>
      <vt:lpstr>Weight of Evidence and Information Value</vt:lpstr>
      <vt:lpstr>Weight of Evidence and Information Value</vt:lpstr>
      <vt:lpstr>Weight of Evidence and Information Value</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ChangeThisNameLater</cp:lastModifiedBy>
  <cp:revision>1690</cp:revision>
  <cp:lastPrinted>2018-04-25T02:50:23Z</cp:lastPrinted>
  <dcterms:created xsi:type="dcterms:W3CDTF">2021-08-24T04:52:52Z</dcterms:created>
  <dcterms:modified xsi:type="dcterms:W3CDTF">2021-10-14T12:00:40Z</dcterms:modified>
</cp:coreProperties>
</file>