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66" r:id="rId2"/>
    <p:sldId id="293" r:id="rId3"/>
    <p:sldId id="298" r:id="rId4"/>
    <p:sldId id="313" r:id="rId5"/>
    <p:sldId id="315" r:id="rId6"/>
    <p:sldId id="317" r:id="rId7"/>
    <p:sldId id="341" r:id="rId8"/>
    <p:sldId id="342" r:id="rId9"/>
    <p:sldId id="318" r:id="rId10"/>
    <p:sldId id="344" r:id="rId11"/>
    <p:sldId id="343" r:id="rId12"/>
    <p:sldId id="319" r:id="rId13"/>
    <p:sldId id="320" r:id="rId14"/>
    <p:sldId id="321" r:id="rId15"/>
    <p:sldId id="345" r:id="rId16"/>
    <p:sldId id="323" r:id="rId17"/>
    <p:sldId id="324" r:id="rId18"/>
    <p:sldId id="325" r:id="rId19"/>
    <p:sldId id="346" r:id="rId20"/>
    <p:sldId id="326" r:id="rId21"/>
    <p:sldId id="327" r:id="rId22"/>
    <p:sldId id="347" r:id="rId23"/>
    <p:sldId id="328" r:id="rId24"/>
    <p:sldId id="312" r:id="rId25"/>
    <p:sldId id="290" r:id="rId2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17"/>
            <p14:sldId id="341"/>
            <p14:sldId id="342"/>
            <p14:sldId id="318"/>
            <p14:sldId id="344"/>
            <p14:sldId id="343"/>
            <p14:sldId id="319"/>
            <p14:sldId id="320"/>
            <p14:sldId id="321"/>
            <p14:sldId id="345"/>
            <p14:sldId id="323"/>
            <p14:sldId id="324"/>
            <p14:sldId id="325"/>
            <p14:sldId id="346"/>
            <p14:sldId id="326"/>
            <p14:sldId id="327"/>
            <p14:sldId id="347"/>
            <p14:sldId id="328"/>
            <p14:sldId id="31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90647" autoAdjust="0"/>
  </p:normalViewPr>
  <p:slideViewPr>
    <p:cSldViewPr snapToGrid="0" snapToObjects="1">
      <p:cViewPr>
        <p:scale>
          <a:sx n="77" d="100"/>
          <a:sy n="77" d="100"/>
        </p:scale>
        <p:origin x="1142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05756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2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07,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dirty="0"/>
              <a:t>function also minimizes its square root).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where, </a:t>
            </a:r>
            <a:r>
              <a:rPr lang="en-US" sz="2000" i="1" dirty="0"/>
              <a:t>m</a:t>
            </a:r>
            <a:r>
              <a:rPr lang="en-US" sz="2000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x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dirty="0"/>
              <a:t> is a vector of all the feature values (excluding the label) of the </a:t>
            </a:r>
            <a:r>
              <a:rPr lang="en-US" sz="2000" i="1" dirty="0" err="1"/>
              <a:t>i</a:t>
            </a:r>
            <a:r>
              <a:rPr lang="en-US" sz="2000" i="1" baseline="30000" dirty="0" err="1"/>
              <a:t>th</a:t>
            </a:r>
            <a:r>
              <a:rPr lang="en-US" sz="2000" dirty="0"/>
              <a:t> instance in the dataset, and </a:t>
            </a:r>
            <a:r>
              <a:rPr lang="en-US" sz="2000" b="1" dirty="0"/>
              <a:t>y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2945505"/>
            <a:ext cx="3808627" cy="7521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BD3159-24DE-4C97-A598-F6593915091D}"/>
              </a:ext>
            </a:extLst>
          </p:cNvPr>
          <p:cNvSpPr/>
          <p:nvPr/>
        </p:nvSpPr>
        <p:spPr>
          <a:xfrm>
            <a:off x="3284882" y="3090734"/>
            <a:ext cx="176916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inionPro-Regular"/>
              </a:rPr>
              <a:t>MSE(</a:t>
            </a:r>
            <a:r>
              <a:rPr lang="el-GR" b="1" dirty="0">
                <a:latin typeface="MinionPro-Bold"/>
              </a:rPr>
              <a:t>θ</a:t>
            </a:r>
            <a:r>
              <a:rPr lang="el-GR" dirty="0">
                <a:latin typeface="MinionPro-Regular"/>
              </a:rPr>
              <a:t>)</a:t>
            </a:r>
            <a:endParaRPr lang="en-US" dirty="0"/>
          </a:p>
        </p:txBody>
      </p:sp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Using pandas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ED37-C1DA-4863-A8D3-7FAEAC50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64" y="1498427"/>
            <a:ext cx="4921131" cy="4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92793"/>
            <a:ext cx="11277600" cy="20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</a:p>
          <a:p>
            <a:r>
              <a:rPr lang="en-US" dirty="0"/>
              <a:t>Common Analogy - you are lost in the mountains in a dense fog; you can only feel the slope of the ground below your feet. </a:t>
            </a:r>
          </a:p>
          <a:p>
            <a:r>
              <a:rPr lang="en-US" dirty="0"/>
              <a:t>A good strategy to get to the bottom of the valley quickly is to go downhill in the direction of the steepest slope.</a:t>
            </a:r>
          </a:p>
          <a:p>
            <a:endParaRPr dirty="0"/>
          </a:p>
        </p:txBody>
      </p:sp>
      <p:pic>
        <p:nvPicPr>
          <p:cNvPr id="3078" name="Picture 6" descr="glimpses, high-angle photography, fog, covering, portion, mountain, mist,  valley | Piqsels">
            <a:extLst>
              <a:ext uri="{FF2B5EF4-FFF2-40B4-BE49-F238E27FC236}">
                <a16:creationId xmlns:a16="http://schemas.microsoft.com/office/drawing/2014/main" id="{3D123E1E-35F5-4AB6-8D4E-C30AED58F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b="16050"/>
          <a:stretch/>
        </p:blipFill>
        <p:spPr bwMode="auto">
          <a:xfrm>
            <a:off x="1170676" y="3533659"/>
            <a:ext cx="4114800" cy="27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6507FE-17AE-4260-8242-402F7B2A78D3}"/>
              </a:ext>
            </a:extLst>
          </p:cNvPr>
          <p:cNvSpPr/>
          <p:nvPr/>
        </p:nvSpPr>
        <p:spPr>
          <a:xfrm>
            <a:off x="1865491" y="3781641"/>
            <a:ext cx="3279913" cy="1776592"/>
          </a:xfrm>
          <a:custGeom>
            <a:avLst/>
            <a:gdLst>
              <a:gd name="connsiteX0" fmla="*/ 0 w 3279913"/>
              <a:gd name="connsiteY0" fmla="*/ 0 h 1776592"/>
              <a:gd name="connsiteX1" fmla="*/ 1326874 w 3279913"/>
              <a:gd name="connsiteY1" fmla="*/ 1769165 h 1776592"/>
              <a:gd name="connsiteX2" fmla="*/ 3279913 w 3279913"/>
              <a:gd name="connsiteY2" fmla="*/ 675861 h 1776592"/>
              <a:gd name="connsiteX3" fmla="*/ 3279913 w 3279913"/>
              <a:gd name="connsiteY3" fmla="*/ 675861 h 177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9913" h="1776592">
                <a:moveTo>
                  <a:pt x="0" y="0"/>
                </a:moveTo>
                <a:cubicBezTo>
                  <a:pt x="390111" y="828261"/>
                  <a:pt x="780222" y="1656522"/>
                  <a:pt x="1326874" y="1769165"/>
                </a:cubicBezTo>
                <a:cubicBezTo>
                  <a:pt x="1873526" y="1881809"/>
                  <a:pt x="3279913" y="675861"/>
                  <a:pt x="3279913" y="675861"/>
                </a:cubicBezTo>
                <a:lnTo>
                  <a:pt x="3279913" y="675861"/>
                </a:lnTo>
              </a:path>
            </a:pathLst>
          </a:custGeom>
          <a:noFill/>
          <a:ln w="28575"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47D34912-B3C9-40C2-9621-C34E75B2D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04101" y="3876229"/>
            <a:ext cx="342995" cy="399924"/>
          </a:xfrm>
          <a:prstGeom prst="rect">
            <a:avLst/>
          </a:prstGeom>
        </p:spPr>
      </p:pic>
      <p:pic>
        <p:nvPicPr>
          <p:cNvPr id="10" name="Graphic 9" descr="Line arrow Straight">
            <a:extLst>
              <a:ext uri="{FF2B5EF4-FFF2-40B4-BE49-F238E27FC236}">
                <a16:creationId xmlns:a16="http://schemas.microsoft.com/office/drawing/2014/main" id="{A7081011-DB30-4BE3-B599-7C862D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93784" y="4139185"/>
            <a:ext cx="342995" cy="399924"/>
          </a:xfrm>
          <a:prstGeom prst="rect">
            <a:avLst/>
          </a:prstGeom>
        </p:spPr>
      </p:pic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DAA63291-1807-470F-BA0E-98FEFA96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083465" y="4291584"/>
            <a:ext cx="342995" cy="399924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4F30B5DA-6B94-4BCA-9E45-E40CE5A75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776" y="4529378"/>
            <a:ext cx="342995" cy="399924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CE099CE3-8129-46CE-A1CA-8C1A916A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613" y="4730425"/>
            <a:ext cx="460309" cy="399924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F56C5441-C3E1-4C97-91A1-793F577E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469298" y="4997854"/>
            <a:ext cx="329981" cy="399924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8A142172-944D-457A-BE17-2573E9699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86496">
            <a:off x="2594968" y="5242402"/>
            <a:ext cx="406028" cy="399924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1984F53E-48BD-4A7B-9389-ECC38097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600">
            <a:off x="2926735" y="5407005"/>
            <a:ext cx="348306" cy="399924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9BF2F3D-1479-4EBC-8C9B-8C9537F7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44637">
            <a:off x="2798286" y="5339930"/>
            <a:ext cx="298318" cy="39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56FC-F379-4A84-8506-689BA5A1B78E}"/>
              </a:ext>
            </a:extLst>
          </p:cNvPr>
          <p:cNvSpPr txBox="1"/>
          <p:nvPr/>
        </p:nvSpPr>
        <p:spPr>
          <a:xfrm>
            <a:off x="5294601" y="3463788"/>
            <a:ext cx="626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goes in the direction of descending gradient. </a:t>
            </a:r>
          </a:p>
          <a:p>
            <a:endParaRPr lang="en-US" dirty="0"/>
          </a:p>
          <a:p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DA4D1-6B3A-4945-8389-8C0C48BE9C62}"/>
              </a:ext>
            </a:extLst>
          </p:cNvPr>
          <p:cNvSpPr/>
          <p:nvPr/>
        </p:nvSpPr>
        <p:spPr>
          <a:xfrm>
            <a:off x="3177048" y="5466297"/>
            <a:ext cx="167630" cy="15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5B8E0-5697-4CE9-A928-E2EBF13A941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344678" y="5545159"/>
            <a:ext cx="2126816" cy="66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ADE2-638B-4BEA-BD61-503C5947A27E}"/>
              </a:ext>
            </a:extLst>
          </p:cNvPr>
          <p:cNvSpPr txBox="1"/>
          <p:nvPr/>
        </p:nvSpPr>
        <p:spPr>
          <a:xfrm>
            <a:off x="5481430" y="59302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 animBg="1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 of the steps, determined by the </a:t>
            </a:r>
            <a:r>
              <a:rPr lang="en-US" sz="1800" i="1" dirty="0"/>
              <a:t>learning rate </a:t>
            </a:r>
            <a:r>
              <a:rPr lang="en-US" sz="1800" dirty="0"/>
              <a:t>hyperparameter.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If too small, then ….</a:t>
            </a:r>
          </a:p>
          <a:p>
            <a:r>
              <a:rPr lang="en-US" sz="1800" dirty="0"/>
              <a:t>the algorithm will have to go through many iterations to converge, which will take a long time. </a:t>
            </a:r>
          </a:p>
          <a:p>
            <a:endParaRPr lang="en-US" sz="1800" dirty="0"/>
          </a:p>
          <a:p>
            <a:r>
              <a:rPr lang="en-US" sz="1800" dirty="0"/>
              <a:t>If too big, then ….</a:t>
            </a:r>
          </a:p>
          <a:p>
            <a:endParaRPr lang="en-US" sz="1800" dirty="0"/>
          </a:p>
          <a:p>
            <a:r>
              <a:rPr lang="en-US" sz="1800" dirty="0"/>
              <a:t>the algorithm might diverge, with larger and larger values, failing to find a 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500088" y="1959737"/>
            <a:ext cx="5946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dirty="0"/>
              <a:t>Right: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dirty="0"/>
              <a:t>Note: Training a GD model means searching for a</a:t>
            </a:r>
          </a:p>
          <a:p>
            <a:r>
              <a:rPr lang="en-US" sz="1800" dirty="0"/>
              <a:t>combination of model parameters that minimizes a cost function (over the training</a:t>
            </a:r>
          </a:p>
          <a:p>
            <a:r>
              <a:rPr lang="en-US" sz="1800" dirty="0"/>
              <a:t>set). </a:t>
            </a:r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2 was due today at 7:59 am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93" y="2370011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40635" y="272129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 Quiz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1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About – 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of the simplest model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Teaches us about identifying patterns in data. 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What about Naïve Bayes – Simpler, but also almost always never used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ways to train model: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using a direct “closed-form” equation called normal equation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(i.e., the model parameters that minimize cost function over the training set)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MinionPro-Regular"/>
            </a:endParaRP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using iterative optimization approach, called Gradient Descent (GD)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Stochastic GD. Batch GD,, Mini-batch GD left for self-study.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039803" y="3742710"/>
            <a:ext cx="10001250" cy="2899810"/>
            <a:chOff x="1039803" y="3742710"/>
            <a:chExt cx="10001250" cy="2899810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803" y="3930553"/>
              <a:ext cx="100012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56985" y="3742710"/>
              <a:ext cx="954815" cy="289981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925A6-451E-4D86-8E83-95877AF30EE5}"/>
              </a:ext>
            </a:extLst>
          </p:cNvPr>
          <p:cNvSpPr txBox="1"/>
          <p:nvPr/>
        </p:nvSpPr>
        <p:spPr>
          <a:xfrm>
            <a:off x="8078589" y="4000703"/>
            <a:ext cx="3283757" cy="830997"/>
          </a:xfrm>
          <a:prstGeom prst="rect">
            <a:avLst/>
          </a:prstGeom>
          <a:noFill/>
          <a:ln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D95E00"/>
                  </a:solidFill>
                </a:ln>
                <a:solidFill>
                  <a:srgbClr val="E46102"/>
                </a:solidFill>
              </a:rPr>
              <a:t>Another name for bias?</a:t>
            </a:r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19" y="171896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661" y="3064276"/>
            <a:ext cx="7569461" cy="21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5425</TotalTime>
  <Words>1235</Words>
  <Application>Microsoft Office PowerPoint</Application>
  <PresentationFormat>Widescreen</PresentationFormat>
  <Paragraphs>186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contd…</vt:lpstr>
      <vt:lpstr>Linear Regression contd…</vt:lpstr>
      <vt:lpstr>Linear Regression contd…</vt:lpstr>
      <vt:lpstr>Linear regression training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Using pandas</vt:lpstr>
      <vt:lpstr>Computational Complexity</vt:lpstr>
      <vt:lpstr>Gradient Descent</vt:lpstr>
      <vt:lpstr>PowerPoint Presentation</vt:lpstr>
      <vt:lpstr>PowerPoint Presentation</vt:lpstr>
      <vt:lpstr>What about this curve?</vt:lpstr>
      <vt:lpstr>Stochastic Gradient Descent</vt:lpstr>
      <vt:lpstr>Other Gradient Descent</vt:lpstr>
      <vt:lpstr>PowerPoint Presentation</vt:lpstr>
      <vt:lpstr>Pop 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444</cp:revision>
  <cp:lastPrinted>2018-04-25T02:50:23Z</cp:lastPrinted>
  <dcterms:created xsi:type="dcterms:W3CDTF">2021-08-24T04:52:52Z</dcterms:created>
  <dcterms:modified xsi:type="dcterms:W3CDTF">2021-09-07T11:56:17Z</dcterms:modified>
</cp:coreProperties>
</file>