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ink/ink2.xml" ContentType="application/inkml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ink/ink3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4.xml" ContentType="application/inkml+xml"/>
  <Override PartName="/ppt/notesSlides/notesSlide20.xml" ContentType="application/vnd.openxmlformats-officedocument.presentationml.notesSlide+xml"/>
  <Override PartName="/ppt/ink/ink5.xml" ContentType="application/inkml+xml"/>
  <Override PartName="/ppt/notesSlides/notesSlide21.xml" ContentType="application/vnd.openxmlformats-officedocument.presentationml.notesSlide+xml"/>
  <Override PartName="/ppt/ink/ink6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34"/>
  </p:notesMasterIdLst>
  <p:handoutMasterIdLst>
    <p:handoutMasterId r:id="rId35"/>
  </p:handoutMasterIdLst>
  <p:sldIdLst>
    <p:sldId id="266" r:id="rId2"/>
    <p:sldId id="293" r:id="rId3"/>
    <p:sldId id="382" r:id="rId4"/>
    <p:sldId id="298" r:id="rId5"/>
    <p:sldId id="359" r:id="rId6"/>
    <p:sldId id="384" r:id="rId7"/>
    <p:sldId id="395" r:id="rId8"/>
    <p:sldId id="387" r:id="rId9"/>
    <p:sldId id="389" r:id="rId10"/>
    <p:sldId id="420" r:id="rId11"/>
    <p:sldId id="398" r:id="rId12"/>
    <p:sldId id="399" r:id="rId13"/>
    <p:sldId id="388" r:id="rId14"/>
    <p:sldId id="401" r:id="rId15"/>
    <p:sldId id="402" r:id="rId16"/>
    <p:sldId id="400" r:id="rId17"/>
    <p:sldId id="392" r:id="rId18"/>
    <p:sldId id="403" r:id="rId19"/>
    <p:sldId id="404" r:id="rId20"/>
    <p:sldId id="405" r:id="rId21"/>
    <p:sldId id="407" r:id="rId22"/>
    <p:sldId id="394" r:id="rId23"/>
    <p:sldId id="411" r:id="rId24"/>
    <p:sldId id="419" r:id="rId25"/>
    <p:sldId id="412" r:id="rId26"/>
    <p:sldId id="418" r:id="rId27"/>
    <p:sldId id="414" r:id="rId28"/>
    <p:sldId id="415" r:id="rId29"/>
    <p:sldId id="417" r:id="rId30"/>
    <p:sldId id="416" r:id="rId31"/>
    <p:sldId id="410" r:id="rId32"/>
    <p:sldId id="290" r:id="rId33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382"/>
            <p14:sldId id="298"/>
            <p14:sldId id="359"/>
            <p14:sldId id="384"/>
            <p14:sldId id="395"/>
            <p14:sldId id="387"/>
            <p14:sldId id="389"/>
            <p14:sldId id="420"/>
            <p14:sldId id="398"/>
            <p14:sldId id="399"/>
            <p14:sldId id="388"/>
            <p14:sldId id="401"/>
            <p14:sldId id="402"/>
            <p14:sldId id="400"/>
            <p14:sldId id="392"/>
            <p14:sldId id="403"/>
            <p14:sldId id="404"/>
            <p14:sldId id="405"/>
            <p14:sldId id="407"/>
            <p14:sldId id="394"/>
            <p14:sldId id="411"/>
            <p14:sldId id="419"/>
            <p14:sldId id="412"/>
            <p14:sldId id="418"/>
            <p14:sldId id="414"/>
            <p14:sldId id="415"/>
            <p14:sldId id="417"/>
            <p14:sldId id="416"/>
            <p14:sldId id="410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1" autoAdjust="0"/>
    <p:restoredTop sz="84813" autoAdjust="0"/>
  </p:normalViewPr>
  <p:slideViewPr>
    <p:cSldViewPr snapToGrid="0" snapToObjects="1">
      <p:cViewPr varScale="1">
        <p:scale>
          <a:sx n="106" d="100"/>
          <a:sy n="106" d="100"/>
        </p:scale>
        <p:origin x="840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398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1:25.38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773 2885,'0'0,"0"0,0 0,0 0,0 0,0 0,0 0,-22 0,-23-2,-1 3,1 2,0 1,1 3,-37 10,61-9,1 2,0 1,1 0,0 1,1 1,0 0,1 2,1 0,0 0,1 2,0 0,-7 14,-14 11,-97 110,126-144,0 0,0 0,1 0,0 0,1 1,0 0,0 0,1 0,0 0,1 1,-1-1,2 1,0 0,0-1,0 1,2 0,-1-1,1 1,0 0,1-1,0 1,1 1,13 27,2-1,1 0,1-2,2 0,2-1,17 17,-35-43,1 2,0-1,1 0,-1 0,2-1,-1 0,1 0,1-1,-1 0,1-1,0 0,1-1,-1 0,1 0,0-1,0-1,1 0,-1 0,12 1,5-4,1 0,-1-2,0 0,0-2,0-2,0 0,-1-2,0-1,-1-1,0-1,0-1,-1-1,-1-2,0 0,-1-2,17-16,-15 9,0-2,-2 0,-1-2,-1 0,1-5,-14 20,0-2,0 1,-1-1,-1 0,-1-1,0 0,-1 1,0-2,-2 1,0 0,0 0,-2-2,-1 9,0 0,0 0,-1 0,-1 0,1 0,-2 0,1 1,-1-1,0 1,-1 0,0 0,0 0,-1 1,0 0,0 0,0 1,-1-1,-1 1,-8-7,0 1,0 1,-1 1,0 0,-1 1,0 1,0 1,-2 0,3 2,-1 0,1 1,-1 1,0 1,0 0,0 1,-1 1,1 1,0 1,-2 0,2 2</inkml:trace>
  <inkml:trace contextRef="#ctx0" brushRef="#br0" timeOffset="1460.851">2366 2757,'-11'0,"-282"19,249-13,0 2,0 2,1 1,1 3,0 1,-25 14,51-21,0 1,1 0,1 1,-1 0,2 1,-1 1,2 0,-1 1,2 0,0 1,0 1,1-1,1 1,1 1,0 0,1 0,0 0,1 3,2 5,1 0,1 0,0 0,2 0,1 1,2-1,0 0,1-1,1 1,1-1,2 0,0 0,2 1,-6-10,0 1,1-1,1 0,1-1,0 1,0-1,1 0,1-1,0 0,1-1,0 0,1 0,0-1,1 0,0-1,0 0,1-1,0-1,0 0,1-1,0 0,1 0,2-3,1-1,-1 0,0-1,1 0,-1-2,1 0,-1-1,0-1,1 0,-2-1,1-1,0-1,-1 0,0-1,0-1,-1-1,0 0,-1-1,0 0,0-1,-1-1,7-7,-7 5,0 0,-1-1,0 0,-1-1,-1 0,0-1,-2 0,0-1,0 0,-2 0,0 0,-1-1,-1 1,-1-1,-1 0,0-1,-1 1,-2 0,0 0,-2-12,-2 12,0-1,-2 2,-1-1,0 1,-1 0,-1 0,0 1,-1 1,-1 0,-10-10,-61-53,74 68</inkml:trace>
  <inkml:trace contextRef="#ctx0" brushRef="#br0" timeOffset="3582.173">6352 94,'-9'7,"-11"5,-1-2,0 0,-1-1,0-1,-1-1,-14 2,33-8,-393 78,242-48,1 7,2 6,3 6,1 8,-40 26,-88 73,8 12,-106 95,331-233,-539 412,310-231,-308 268,470-371,-58 77,-68 69,202-224,32-31,1-1,0 1,0-1,-1 1,1-1,0 0,0 1,0-1,0 0,0 0,0 0,0 1,0-1,0 0,0-1,1 1,-1 0,0 0,1 0,-1 0,1 0,-1-1,1 1,-1 0,1-1,0 1,0-1,-2-2,-10-26,2 0,0-1,2 0,2-1,1 0,1 0,1-2,3 31,0-18,3 31,4 34,-6-28,2 0,0 1,0-1,2 0,0-1,6 15,-8-25,0-1,0 0,0 1,0-1,1-1,-1 1,1 0,0-1,0 0,1 0,-1 0,1 0,-1-1,1 1,0-1,0 0,0-1,0 1,0-1,0 0,0-1,2 1,10 0,0-1,0 0,0-2,-1 0,1-1,6-2,357-90,-296 70,-73 19</inkml:trace>
  <inkml:trace contextRef="#ctx0" brushRef="#br0" timeOffset="5860.971">6216 270,'-32'-24,"0"1,-2 1,0 2,-1 1,-1 2,-33-11,-5 2,-1 3,-2 3,0 4,0 3,-2 3,-65 1,-22 9,1 7,-123 23,73 1,1 9,2 10,-138 53,122-21,5 9,3 11,5 8,-14 22,88-44,3 6,5 5,-110 109,-180 218,307-304,6 5,-49 78,-92 150,210-293,3 2,3 1,3 1,-12 41,16 0,28-106,0 0,0 0,0 0,0 0,0 0,0 0,0 0,-1 0,1 0,0 0,-1 0,1 0,-1 0,1-1,-1 1,1 0,-1 0,1 0,-1-1,0 1,0 0,1 0,-1-1,0 1,0-1,0 1,1-1,-1 1,0-1,0 0,0 1,0-1,0 0,0 0,0 1,0-1,0 0,0 0,0 0,0 0,0 0,0-1,0 1,0 0,0 0,0-1,0 1,0 0,0-1,0 1,1-1,-1 0,0 1,0-1,0 0,-11-9,0-2,1 1,0-2,1 1,1-2,0 1,0-1,2 0,-5-11,-49-135,31 115,31 57,11 23,1-1,1 0,2-1,2 0,9 11,-19-30,48 65,-53-76,0 0,1 0,-1 0,0 0,1-1,0 1,-1-1,1 0,0 0,0-1,0 1,0-1,1 0,-1 0,0 0,0 0,1-1,-1 0,0 0,3 0,9-4,-1 0,0-1,-1-1,1 0,-1-1,0 0,-1-1,0-1,4-3,1 0,3-1,27-20,2 2,0 3,2 2,1 2,17-4,-28 14,-35 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1:25.38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773 2885,'0'0,"0"0,0 0,0 0,0 0,0 0,0 0,-22 0,-23-2,-1 3,1 2,0 1,1 3,-37 10,61-9,1 2,0 1,1 0,0 1,1 1,0 0,1 2,1 0,0 0,1 2,0 0,-7 14,-14 11,-97 110,126-144,0 0,0 0,1 0,0 0,1 1,0 0,0 0,1 0,0 0,1 1,-1-1,2 1,0 0,0-1,0 1,2 0,-1-1,1 1,0 0,1-1,0 1,1 1,13 27,2-1,1 0,1-2,2 0,2-1,17 17,-35-43,1 2,0-1,1 0,-1 0,2-1,-1 0,1 0,1-1,-1 0,1-1,0 0,1-1,-1 0,1 0,0-1,0-1,1 0,-1 0,12 1,5-4,1 0,-1-2,0 0,0-2,0-2,0 0,-1-2,0-1,-1-1,0-1,0-1,-1-1,-1-2,0 0,-1-2,17-16,-15 9,0-2,-2 0,-1-2,-1 0,1-5,-14 20,0-2,0 1,-1-1,-1 0,-1-1,0 0,-1 1,0-2,-2 1,0 0,0 0,-2-2,-1 9,0 0,0 0,-1 0,-1 0,1 0,-2 0,1 1,-1-1,0 1,-1 0,0 0,0 0,-1 1,0 0,0 0,0 1,-1-1,-1 1,-8-7,0 1,0 1,-1 1,0 0,-1 1,0 1,0 1,-2 0,3 2,-1 0,1 1,-1 1,0 1,0 0,0 1,-1 1,1 1,0 1,-2 0,2 2</inkml:trace>
  <inkml:trace contextRef="#ctx0" brushRef="#br0" timeOffset="1460.851">2366 2757,'-11'0,"-282"19,249-13,0 2,0 2,1 1,1 3,0 1,-25 14,51-21,0 1,1 0,1 1,-1 0,2 1,-1 1,2 0,-1 1,2 0,0 1,0 1,1-1,1 1,1 1,0 0,1 0,0 0,1 3,2 5,1 0,1 0,0 0,2 0,1 1,2-1,0 0,1-1,1 1,1-1,2 0,0 0,2 1,-6-10,0 1,1-1,1 0,1-1,0 1,0-1,1 0,1-1,0 0,1-1,0 0,1 0,0-1,1 0,0-1,0 0,1-1,0-1,0 0,1-1,0 0,1 0,2-3,1-1,-1 0,0-1,1 0,-1-2,1 0,-1-1,0-1,1 0,-2-1,1-1,0-1,-1 0,0-1,0-1,-1-1,0 0,-1-1,0 0,0-1,-1-1,7-7,-7 5,0 0,-1-1,0 0,-1-1,-1 0,0-1,-2 0,0-1,0 0,-2 0,0 0,-1-1,-1 1,-1-1,-1 0,0-1,-1 1,-2 0,0 0,-2-12,-2 12,0-1,-2 2,-1-1,0 1,-1 0,-1 0,0 1,-1 1,-1 0,-10-10,-61-53,74 68</inkml:trace>
  <inkml:trace contextRef="#ctx0" brushRef="#br0" timeOffset="3582.173">6352 94,'-9'7,"-11"5,-1-2,0 0,-1-1,0-1,-1-1,-14 2,33-8,-393 78,242-48,1 7,2 6,3 6,1 8,-40 26,-88 73,8 12,-106 95,331-233,-539 412,310-231,-308 268,470-371,-58 77,-68 69,202-224,32-31,1-1,0 1,0-1,-1 1,1-1,0 0,0 1,0-1,0 0,0 0,0 0,0 1,0-1,0 0,0-1,1 1,-1 0,0 0,1 0,-1 0,1 0,-1-1,1 1,-1 0,1-1,0 1,0-1,-2-2,-10-26,2 0,0-1,2 0,2-1,1 0,1 0,1-2,3 31,0-18,3 31,4 34,-6-28,2 0,0 1,0-1,2 0,0-1,6 15,-8-25,0-1,0 0,0 1,0-1,1-1,-1 1,1 0,0-1,0 0,1 0,-1 0,1 0,-1-1,1 1,0-1,0 0,0-1,0 1,0-1,0 0,0-1,2 1,10 0,0-1,0 0,0-2,-1 0,1-1,6-2,357-90,-296 70,-73 19</inkml:trace>
  <inkml:trace contextRef="#ctx0" brushRef="#br0" timeOffset="5860.971">6216 270,'-32'-24,"0"1,-2 1,0 2,-1 1,-1 2,-33-11,-5 2,-1 3,-2 3,0 4,0 3,-2 3,-65 1,-22 9,1 7,-123 23,73 1,1 9,2 10,-138 53,122-21,5 9,3 11,5 8,-14 22,88-44,3 6,5 5,-110 109,-180 218,307-304,6 5,-49 78,-92 150,210-293,3 2,3 1,3 1,-12 41,16 0,28-106,0 0,0 0,0 0,0 0,0 0,0 0,0 0,-1 0,1 0,0 0,-1 0,1 0,-1 0,1-1,-1 1,1 0,-1 0,1 0,-1-1,0 1,0 0,1 0,-1-1,0 1,0-1,0 1,1-1,-1 1,0-1,0 0,0 1,0-1,0 0,0 0,0 1,0-1,0 0,0 0,0 0,0 0,0 0,0-1,0 1,0 0,0 0,0-1,0 1,0 0,0-1,0 1,1-1,-1 0,0 1,0-1,0 0,-11-9,0-2,1 1,0-2,1 1,1-2,0 1,0-1,2 0,-5-11,-49-135,31 115,31 57,11 23,1-1,1 0,2-1,2 0,9 11,-19-30,48 65,-53-76,0 0,1 0,-1 0,0 0,1-1,0 1,-1-1,1 0,0 0,0-1,0 1,0-1,1 0,-1 0,0 0,0 0,1-1,-1 0,0 0,3 0,9-4,-1 0,0-1,-1-1,1 0,-1-1,0 0,-1-1,0-1,4-3,1 0,3-1,27-20,2 2,0 3,2 2,1 2,17-4,-28 14,-35 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6:19.70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1081,'0'0,"0"0,0 0,2-1,9-3,1 1,-1 0,1 1,0 0,0 1,0 0,0 1,9 0,-15 0,414 22,-4 8,918 35,-470-91,76-44,205-52,-12 30,-77-11,-1011 95,-45 0,-2 4</inkml:trace>
  <inkml:trace contextRef="#ctx0" brushRef="#br0" timeOffset="1098.556">6743 0,'12'6,"145"74,0 10,-73-35,-2 3,-3 3,-2 4,34 41,-72-67,1-3,2-1,1-2,3-1,-45-32,0 0,0 0,0 1,0-1,-1 0,1 1,0-1,0 0,0 1,-1-1,1 1,0-1,0 1,-1 0,1-1,-1 1,1 0,0 0,-1-1,1 1,-1 0,0 0,1 0,-1-1,0 1,1 0,-1 0,0 0,0 0,0 0,0 0,0 0,0-1,0 1,0 0,0 0,0 0,0 0,-1 0,1 0,0 0,-1-1,1 1,-1 0,1 0,0 0,-1-1,0 1,1 0,-1-1,0 1,1 0,-1-1,0 1,-129 118,-103 110,-67 61,269-262,-1-1,-1-2,-1-1,-1-2,-1-1,-37 15,50-29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7">2841 2066,'42'6,"159"-16,-102 2,-6 2,1 5,4 4,-85-2,1 0,-1-2,1 1,0-1,-1-1,1-1,-1 0,10-3,0-12,-20 8,0 1,-1-1,0 0,0 0,-1 0,-1 0,0 0,0 0,-1 1,0-1,-1-2,1-2,-14-114,-5 0,-6 0,-32-91,41 165,17 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7">2841 2066,'42'6,"159"-16,-102 2,-6 2,1 5,4 4,-85-2,1 0,-1-2,1 1,0-1,-1-1,1-1,-1 0,10-3,0-12,-20 8,0 1,-1-1,0 0,0 0,-1 0,-1 0,0 0,0 0,-1 1,0-1,-1-2,1-2,-14-114,-5 0,-6 0,-32-91,41 165,17 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7">2841 2066,'42'6,"159"-16,-102 2,-6 2,1 5,4 4,-85-2,1 0,-1-2,1 1,0-1,-1-1,1-1,-1 0,10-3,0-12,-20 8,0 1,-1-1,0 0,0 0,-1 0,-1 0,0 0,0 0,-1 1,0-1,-1-2,1-2,-14-114,-5 0,-6 0,-32-91,41 165,17 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85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9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63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Calle hyperplane because SVM can be used in </a:t>
            </a:r>
            <a:r>
              <a:rPr lang="en-US" dirty="0" err="1"/>
              <a:t>hih</a:t>
            </a:r>
            <a:r>
              <a:rPr lang="en-US" dirty="0"/>
              <a:t> dimensional datasets and data points are </a:t>
            </a:r>
            <a:r>
              <a:rPr lang="en-US" dirty="0" err="1"/>
              <a:t>reffered</a:t>
            </a:r>
            <a:r>
              <a:rPr lang="en-US" dirty="0"/>
              <a:t> to as vectors.</a:t>
            </a:r>
          </a:p>
        </p:txBody>
      </p:sp>
    </p:spTree>
    <p:extLst>
      <p:ext uri="{BB962C8B-B14F-4D97-AF65-F5344CB8AC3E}">
        <p14:creationId xmlns:p14="http://schemas.microsoft.com/office/powerpoint/2010/main" val="87439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29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09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26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50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15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60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79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97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5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 Inverse of the strength of regularization ( process of adding information in order to solve an ill-posed problem or to prevent overfitting).</a:t>
            </a: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Behavior: As the value of ‘c’ increases the model gets overfits.</a:t>
            </a: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value of ‘c’ decreases the model underfits.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γ : Gamma (used only for RBF kernel)</a:t>
            </a: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Behavior: As the value of ‘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γ</a:t>
            </a:r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increases the model gets overfits.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value of ‘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γ</a:t>
            </a:r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decreases the model underfits.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565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74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367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703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46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39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Perceptron learning rule can be used to find any decision boundary between class 1 and class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9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Perceptron learning rule can be used to find any decision boundary between class 1 and class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42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01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05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22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3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4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3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0.png"/><Relationship Id="rId4" Type="http://schemas.openxmlformats.org/officeDocument/2006/relationships/tags" Target="../tags/tag5.xml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8.xml"/><Relationship Id="rId7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tags" Target="../tags/tag9.xml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2.xml"/><Relationship Id="rId7" Type="http://schemas.openxmlformats.org/officeDocument/2006/relationships/image" Target="../media/image8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tags" Target="../tags/tag13.xml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forsec/RIT-DSCI-633-F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633, Fall 2021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8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September 16, 2021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5DC9DF-2FC3-43F6-BBEC-A53D02926D55}"/>
              </a:ext>
            </a:extLst>
          </p:cNvPr>
          <p:cNvSpPr txBox="1"/>
          <p:nvPr/>
        </p:nvSpPr>
        <p:spPr>
          <a:xfrm rot="16200000">
            <a:off x="-210266" y="2960152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E6101-0CD4-4A48-83A7-0A34505E1AA6}"/>
              </a:ext>
            </a:extLst>
          </p:cNvPr>
          <p:cNvSpPr txBox="1"/>
          <p:nvPr/>
        </p:nvSpPr>
        <p:spPr>
          <a:xfrm>
            <a:off x="1857856" y="4943584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B731D8-65A9-4BF8-89D5-95A391E30E3F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12" name="Line 5">
              <a:extLst>
                <a:ext uri="{FF2B5EF4-FFF2-40B4-BE49-F238E27FC236}">
                  <a16:creationId xmlns:a16="http://schemas.microsoft.com/office/drawing/2014/main" id="{416C2D0A-D9D4-43B7-84B2-523C798DD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4697C80A-1AE5-415E-BBBF-44C7C6A3F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3AD64B-B549-48D0-A4E1-1E42D0D3D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D25642-BC7C-428F-8915-A20CDB702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D9FA3B-63EF-479E-89EB-7C07DF06F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306F2BB-E50A-4B5B-96A0-AF80C0A05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290C48-87F7-459C-94F7-A17D0F616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FE3F0E-AADF-40C2-AABD-1CCE67EBE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894B56-A78B-45D9-B0AE-40FD92A9A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B1E8F9-9249-41DD-8B78-C9D0932C2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A4F8171-7988-48A4-ADEF-52D5DF79C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E8358D1-AB67-44C0-BDFB-7439028A7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C44E3B-F532-46CD-B9E2-ADC75CE46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814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Maximum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86476638-65A1-43F0-B080-7E87E023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858" y="2003594"/>
            <a:ext cx="2743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en-US" dirty="0">
                <a:latin typeface="Tahoma" panose="020B0604030504040204" pitchFamily="34" charset="0"/>
              </a:rPr>
              <a:t> is the linear classifier with the 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58" name="AutoShape 54">
            <a:extLst>
              <a:ext uri="{FF2B5EF4-FFF2-40B4-BE49-F238E27FC236}">
                <a16:creationId xmlns:a16="http://schemas.microsoft.com/office/drawing/2014/main" id="{CCE7B8FB-E724-48F4-A71C-D8048798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883" y="5815182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B8F199-7988-44FA-9552-F26DE7CFEF91}"/>
              </a:ext>
            </a:extLst>
          </p:cNvPr>
          <p:cNvSpPr txBox="1"/>
          <p:nvPr/>
        </p:nvSpPr>
        <p:spPr>
          <a:xfrm>
            <a:off x="364501" y="3351054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6AEE19-282F-41FF-BEDE-86E99979E1E3}"/>
              </a:ext>
            </a:extLst>
          </p:cNvPr>
          <p:cNvSpPr txBox="1"/>
          <p:nvPr/>
        </p:nvSpPr>
        <p:spPr>
          <a:xfrm>
            <a:off x="2268100" y="5017551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19EEA7-AD6C-4D2A-A005-A4BFC510269C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70" name="Line 5">
              <a:extLst>
                <a:ext uri="{FF2B5EF4-FFF2-40B4-BE49-F238E27FC236}">
                  <a16:creationId xmlns:a16="http://schemas.microsoft.com/office/drawing/2014/main" id="{22F1C586-D5B4-4DAA-99F4-8B8251F45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6">
              <a:extLst>
                <a:ext uri="{FF2B5EF4-FFF2-40B4-BE49-F238E27FC236}">
                  <a16:creationId xmlns:a16="http://schemas.microsoft.com/office/drawing/2014/main" id="{5C25AC62-0294-452B-954D-53DB0B599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511B16D-D825-444A-A841-929C0FDE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08B186C-1EED-4B5A-ABC9-CD90B8AE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44DFAE7-97A8-46D3-A2DB-5299E390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838146-AF70-4AEE-A396-9EFF178A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862854C-3FA8-4391-90EF-B04A6777A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32E074F-50C7-46D8-8375-C370238B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8B5608B-38E0-4F33-8948-9ECCD4B3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93CF4EC-7945-4092-A848-BB221579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3C2DABC-0EB6-4906-BE5B-BA866A6DE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7F4C6CE-0712-4E2F-82E1-47E9858CC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C608461-AC48-43AF-AD93-6727451C9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9004157-1CFA-42DB-B772-B300A315C84E}"/>
              </a:ext>
            </a:extLst>
          </p:cNvPr>
          <p:cNvGrpSpPr/>
          <p:nvPr/>
        </p:nvGrpSpPr>
        <p:grpSpPr>
          <a:xfrm rot="17210418">
            <a:off x="2482048" y="1173106"/>
            <a:ext cx="770649" cy="3712973"/>
            <a:chOff x="5468938" y="1295400"/>
            <a:chExt cx="0" cy="5562600"/>
          </a:xfrm>
        </p:grpSpPr>
        <p:sp>
          <p:nvSpPr>
            <p:cNvPr id="86" name="Line 2">
              <a:extLst>
                <a:ext uri="{FF2B5EF4-FFF2-40B4-BE49-F238E27FC236}">
                  <a16:creationId xmlns:a16="http://schemas.microsoft.com/office/drawing/2014/main" id="{4362D6E0-770D-4227-95C4-1FDCF6A8BB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763838" y="4076700"/>
              <a:ext cx="5410200" cy="0"/>
            </a:xfrm>
            <a:prstGeom prst="line">
              <a:avLst/>
            </a:prstGeom>
            <a:noFill/>
            <a:ln w="3619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7" name="Line 3">
              <a:extLst>
                <a:ext uri="{FF2B5EF4-FFF2-40B4-BE49-F238E27FC236}">
                  <a16:creationId xmlns:a16="http://schemas.microsoft.com/office/drawing/2014/main" id="{DFBD5E68-2703-4332-BBC7-6FAE1F98F7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687638" y="4076700"/>
              <a:ext cx="5562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88" name="Rectangle 34">
            <a:extLst>
              <a:ext uri="{FF2B5EF4-FFF2-40B4-BE49-F238E27FC236}">
                <a16:creationId xmlns:a16="http://schemas.microsoft.com/office/drawing/2014/main" id="{EDE67931-05A2-4924-AF5A-25E82FA0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8" y="4304535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id="{305A4147-072D-4C0E-86CB-ADA9E3DA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776" y="1844952"/>
            <a:ext cx="3597446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solidFill>
                  <a:schemeClr val="accent1"/>
                </a:solidFill>
                <a:latin typeface="Tahoma" panose="020B0604030504040204" pitchFamily="34" charset="0"/>
              </a:rPr>
              <a:t>Support Vectors</a:t>
            </a:r>
            <a:r>
              <a:rPr lang="en-US" altLang="en-US" sz="2000" dirty="0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</a:rPr>
              <a:t>are those datapoints that the margin pushes up against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14:cNvPr>
              <p14:cNvContentPartPr/>
              <p14:nvPr/>
            </p14:nvContentPartPr>
            <p14:xfrm>
              <a:off x="2189734" y="2059772"/>
              <a:ext cx="2286720" cy="1405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0735" y="2050772"/>
                <a:ext cx="2304357" cy="142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458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Maximum Margin?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86476638-65A1-43F0-B080-7E87E023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858" y="2003594"/>
            <a:ext cx="2743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en-US" dirty="0">
                <a:latin typeface="Tahoma" panose="020B0604030504040204" pitchFamily="34" charset="0"/>
              </a:rPr>
              <a:t> is the linear classifier with the, um, 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58" name="AutoShape 54">
            <a:extLst>
              <a:ext uri="{FF2B5EF4-FFF2-40B4-BE49-F238E27FC236}">
                <a16:creationId xmlns:a16="http://schemas.microsoft.com/office/drawing/2014/main" id="{CCE7B8FB-E724-48F4-A71C-D8048798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883" y="5815182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B8F199-7988-44FA-9552-F26DE7CFEF91}"/>
              </a:ext>
            </a:extLst>
          </p:cNvPr>
          <p:cNvSpPr txBox="1"/>
          <p:nvPr/>
        </p:nvSpPr>
        <p:spPr>
          <a:xfrm>
            <a:off x="364501" y="3351054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6AEE19-282F-41FF-BEDE-86E99979E1E3}"/>
              </a:ext>
            </a:extLst>
          </p:cNvPr>
          <p:cNvSpPr txBox="1"/>
          <p:nvPr/>
        </p:nvSpPr>
        <p:spPr>
          <a:xfrm>
            <a:off x="2268100" y="5017551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19EEA7-AD6C-4D2A-A005-A4BFC510269C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70" name="Line 5">
              <a:extLst>
                <a:ext uri="{FF2B5EF4-FFF2-40B4-BE49-F238E27FC236}">
                  <a16:creationId xmlns:a16="http://schemas.microsoft.com/office/drawing/2014/main" id="{22F1C586-D5B4-4DAA-99F4-8B8251F45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6">
              <a:extLst>
                <a:ext uri="{FF2B5EF4-FFF2-40B4-BE49-F238E27FC236}">
                  <a16:creationId xmlns:a16="http://schemas.microsoft.com/office/drawing/2014/main" id="{5C25AC62-0294-452B-954D-53DB0B599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511B16D-D825-444A-A841-929C0FDE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08B186C-1EED-4B5A-ABC9-CD90B8AE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44DFAE7-97A8-46D3-A2DB-5299E390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838146-AF70-4AEE-A396-9EFF178A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862854C-3FA8-4391-90EF-B04A6777A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32E074F-50C7-46D8-8375-C370238B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8B5608B-38E0-4F33-8948-9ECCD4B3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93CF4EC-7945-4092-A848-BB221579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3C2DABC-0EB6-4906-BE5B-BA866A6DE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7F4C6CE-0712-4E2F-82E1-47E9858CC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C608461-AC48-43AF-AD93-6727451C9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9004157-1CFA-42DB-B772-B300A315C84E}"/>
              </a:ext>
            </a:extLst>
          </p:cNvPr>
          <p:cNvGrpSpPr/>
          <p:nvPr/>
        </p:nvGrpSpPr>
        <p:grpSpPr>
          <a:xfrm rot="17210418">
            <a:off x="2482048" y="1173106"/>
            <a:ext cx="770649" cy="3712973"/>
            <a:chOff x="5468938" y="1295400"/>
            <a:chExt cx="0" cy="5562600"/>
          </a:xfrm>
        </p:grpSpPr>
        <p:sp>
          <p:nvSpPr>
            <p:cNvPr id="86" name="Line 2">
              <a:extLst>
                <a:ext uri="{FF2B5EF4-FFF2-40B4-BE49-F238E27FC236}">
                  <a16:creationId xmlns:a16="http://schemas.microsoft.com/office/drawing/2014/main" id="{4362D6E0-770D-4227-95C4-1FDCF6A8BB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763838" y="4076700"/>
              <a:ext cx="5410200" cy="0"/>
            </a:xfrm>
            <a:prstGeom prst="line">
              <a:avLst/>
            </a:prstGeom>
            <a:noFill/>
            <a:ln w="3619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7" name="Line 3">
              <a:extLst>
                <a:ext uri="{FF2B5EF4-FFF2-40B4-BE49-F238E27FC236}">
                  <a16:creationId xmlns:a16="http://schemas.microsoft.com/office/drawing/2014/main" id="{DFBD5E68-2703-4332-BBC7-6FAE1F98F7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687638" y="4076700"/>
              <a:ext cx="5562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88" name="Rectangle 34">
            <a:extLst>
              <a:ext uri="{FF2B5EF4-FFF2-40B4-BE49-F238E27FC236}">
                <a16:creationId xmlns:a16="http://schemas.microsoft.com/office/drawing/2014/main" id="{EDE67931-05A2-4924-AF5A-25E82FA0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8" y="4304535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id="{305A4147-072D-4C0E-86CB-ADA9E3DA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776" y="1844952"/>
            <a:ext cx="3597446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solidFill>
                  <a:schemeClr val="accent1"/>
                </a:solidFill>
                <a:latin typeface="Tahoma" panose="020B0604030504040204" pitchFamily="34" charset="0"/>
              </a:rPr>
              <a:t>Support Vectors</a:t>
            </a:r>
            <a:r>
              <a:rPr lang="en-US" altLang="en-US" sz="2000" dirty="0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</a:rPr>
              <a:t>are those datapoints that the margin pushes up against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14:cNvPr>
              <p14:cNvContentPartPr/>
              <p14:nvPr/>
            </p14:nvContentPartPr>
            <p14:xfrm>
              <a:off x="2189734" y="2059772"/>
              <a:ext cx="2286720" cy="1405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0735" y="2050772"/>
                <a:ext cx="2304357" cy="14230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 Box 55">
            <a:extLst>
              <a:ext uri="{FF2B5EF4-FFF2-40B4-BE49-F238E27FC236}">
                <a16:creationId xmlns:a16="http://schemas.microsoft.com/office/drawing/2014/main" id="{0CC019FC-9F2E-4C0C-B8B4-78696BE1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6215" y="1690062"/>
            <a:ext cx="3768830" cy="3477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Intuitively this feels safest. 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If we’ve made a small error in the location of the boundary (it’s been jolted in its perpendicular direction) this gives us least chance of causing a misclassification.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Empirically it works very </a:t>
            </a:r>
            <a:r>
              <a:rPr lang="en-US" altLang="en-US" sz="2000" dirty="0" err="1">
                <a:latin typeface="Tahoma" panose="020B0604030504040204" pitchFamily="34" charset="0"/>
              </a:rPr>
              <a:t>very</a:t>
            </a:r>
            <a:r>
              <a:rPr lang="en-US" altLang="en-US" sz="2000" dirty="0">
                <a:latin typeface="Tahoma" panose="020B0604030504040204" pitchFamily="34" charset="0"/>
              </a:rPr>
              <a:t> well.</a:t>
            </a:r>
          </a:p>
        </p:txBody>
      </p:sp>
    </p:spTree>
    <p:extLst>
      <p:ext uri="{BB962C8B-B14F-4D97-AF65-F5344CB8AC3E}">
        <p14:creationId xmlns:p14="http://schemas.microsoft.com/office/powerpoint/2010/main" val="2129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Large-margin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19A64C9B-42A0-49B4-BD88-832F3C8F8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117725"/>
            <a:ext cx="2514600" cy="25146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1392EF59-BFC8-41DB-9E30-96E5566B5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498725"/>
            <a:ext cx="2971800" cy="29718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C239AD00-B148-4FCB-BF5C-5378A2A13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812925"/>
            <a:ext cx="3886200" cy="38862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683ABDC5-6A8A-43FC-8430-82BFEDB292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800" y="4279901"/>
            <a:ext cx="723900" cy="733425"/>
          </a:xfrm>
          <a:prstGeom prst="line">
            <a:avLst/>
          </a:prstGeom>
          <a:noFill/>
          <a:ln w="25400">
            <a:solidFill>
              <a:srgbClr val="FF00FF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9B403D4C-7C1D-422D-996F-564C05227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403725"/>
            <a:ext cx="439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CC00CC"/>
                </a:solidFill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11CF6728-3951-468E-B36B-CDBB04F8B8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2498725"/>
            <a:ext cx="1600200" cy="1676400"/>
          </a:xfrm>
          <a:prstGeom prst="line">
            <a:avLst/>
          </a:prstGeom>
          <a:noFill/>
          <a:ln w="25400">
            <a:solidFill>
              <a:srgbClr val="99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1" name="Picture 29" descr="txp_fig">
            <a:extLst>
              <a:ext uri="{FF2B5EF4-FFF2-40B4-BE49-F238E27FC236}">
                <a16:creationId xmlns:a16="http://schemas.microsoft.com/office/drawing/2014/main" id="{0268735D-0366-482A-82D1-65631AC49B4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1" y="2346325"/>
            <a:ext cx="2841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BAACE747-243A-42AC-A83B-9431120CB8B6}"/>
              </a:ext>
            </a:extLst>
          </p:cNvPr>
          <p:cNvGrpSpPr/>
          <p:nvPr/>
        </p:nvGrpSpPr>
        <p:grpSpPr>
          <a:xfrm>
            <a:off x="364501" y="1743184"/>
            <a:ext cx="4359358" cy="3736032"/>
            <a:chOff x="364501" y="1743184"/>
            <a:chExt cx="4359358" cy="37360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323654F-2A12-419E-80DE-FC88A7C2ABE3}"/>
                </a:ext>
              </a:extLst>
            </p:cNvPr>
            <p:cNvSpPr txBox="1"/>
            <p:nvPr/>
          </p:nvSpPr>
          <p:spPr>
            <a:xfrm>
              <a:off x="364501" y="3351054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B98D004-A682-41E8-BBDD-78ED6CD7DEE7}"/>
                </a:ext>
              </a:extLst>
            </p:cNvPr>
            <p:cNvSpPr txBox="1"/>
            <p:nvPr/>
          </p:nvSpPr>
          <p:spPr>
            <a:xfrm>
              <a:off x="2268100" y="5017551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BFE4305-0E35-4AFD-A7A3-97D71851900D}"/>
                </a:ext>
              </a:extLst>
            </p:cNvPr>
            <p:cNvGrpSpPr/>
            <p:nvPr/>
          </p:nvGrpSpPr>
          <p:grpSpPr>
            <a:xfrm>
              <a:off x="1010886" y="1743184"/>
              <a:ext cx="3712973" cy="3200400"/>
              <a:chOff x="1010886" y="1743184"/>
              <a:chExt cx="3712973" cy="320040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40A9DB1-930B-4A1D-A777-62893C61A7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7564" y="1743184"/>
                <a:ext cx="3276601" cy="3200400"/>
                <a:chOff x="720" y="1584"/>
                <a:chExt cx="2064" cy="2016"/>
              </a:xfrm>
            </p:grpSpPr>
            <p:sp>
              <p:nvSpPr>
                <p:cNvPr id="72" name="Line 5">
                  <a:extLst>
                    <a:ext uri="{FF2B5EF4-FFF2-40B4-BE49-F238E27FC236}">
                      <a16:creationId xmlns:a16="http://schemas.microsoft.com/office/drawing/2014/main" id="{14246F2F-2BDD-4CA0-9125-43136A7A51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6">
                  <a:extLst>
                    <a:ext uri="{FF2B5EF4-FFF2-40B4-BE49-F238E27FC236}">
                      <a16:creationId xmlns:a16="http://schemas.microsoft.com/office/drawing/2014/main" id="{168ACFD5-0CF4-4ADD-AB32-6FC0E4B31E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4FE4B121-35EF-4132-B6BD-839684DBE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9B403D1-A423-4462-8E0C-E94C08E9E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06DB388D-DA49-42E7-AC4E-BA995CA81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88715A0D-100A-4107-A36C-873817BCE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8B6D7EBF-171F-4B71-B4E8-CF119251E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62CC493-F5B7-4051-B4A0-79F1B1313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C367878F-BB0F-4313-8D30-4FEAB72BE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2C5E17D-BE7E-46F3-B63C-1C929AF839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B5069BB8-4F3F-4F7B-BCA7-B5737E38E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0E413CA6-75E4-4073-81C1-E3654E7A92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45606046-F46C-44A6-B279-6B582102E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AB0AFF9-EAFA-4CBD-AB78-6F507C4238E6}"/>
                  </a:ext>
                </a:extLst>
              </p:cNvPr>
              <p:cNvGrpSpPr/>
              <p:nvPr/>
            </p:nvGrpSpPr>
            <p:grpSpPr>
              <a:xfrm rot="17210418">
                <a:off x="2482048" y="1173106"/>
                <a:ext cx="770649" cy="3712973"/>
                <a:chOff x="5468938" y="1295400"/>
                <a:chExt cx="0" cy="5562600"/>
              </a:xfrm>
            </p:grpSpPr>
            <p:sp>
              <p:nvSpPr>
                <p:cNvPr id="70" name="Line 2">
                  <a:extLst>
                    <a:ext uri="{FF2B5EF4-FFF2-40B4-BE49-F238E27FC236}">
                      <a16:creationId xmlns:a16="http://schemas.microsoft.com/office/drawing/2014/main" id="{0F5B59C7-0E93-40C6-86E4-E363FAC14E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763838" y="4076700"/>
                  <a:ext cx="5410200" cy="0"/>
                </a:xfrm>
                <a:prstGeom prst="line">
                  <a:avLst/>
                </a:prstGeom>
                <a:noFill/>
                <a:ln w="3619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Line 3">
                  <a:extLst>
                    <a:ext uri="{FF2B5EF4-FFF2-40B4-BE49-F238E27FC236}">
                      <a16:creationId xmlns:a16="http://schemas.microsoft.com/office/drawing/2014/main" id="{522DBDFF-0484-432A-9B18-D389D406AA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687638" y="4076700"/>
                  <a:ext cx="5562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BAC5BFA-82C4-4B9C-8B7E-E974371272D1}"/>
                  </a:ext>
                </a:extLst>
              </p14:cNvPr>
              <p14:cNvContentPartPr/>
              <p14:nvPr/>
            </p14:nvContentPartPr>
            <p14:xfrm>
              <a:off x="3444694" y="3707492"/>
              <a:ext cx="2783160" cy="5626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BAC5BFA-82C4-4B9C-8B7E-E974371272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8694" y="3671492"/>
                <a:ext cx="2854800" cy="634320"/>
              </a:xfrm>
              <a:prstGeom prst="rect">
                <a:avLst/>
              </a:prstGeom>
            </p:spPr>
          </p:pic>
        </mc:Fallback>
      </mc:AlternateContent>
      <p:sp>
        <p:nvSpPr>
          <p:cNvPr id="91" name="Rectangle 34">
            <a:extLst>
              <a:ext uri="{FF2B5EF4-FFF2-40B4-BE49-F238E27FC236}">
                <a16:creationId xmlns:a16="http://schemas.microsoft.com/office/drawing/2014/main" id="{C5B4EED6-04F0-4670-80A4-8958767FC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206" y="4634687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92" name="Rectangle 1056">
            <a:extLst>
              <a:ext uri="{FF2B5EF4-FFF2-40B4-BE49-F238E27FC236}">
                <a16:creationId xmlns:a16="http://schemas.microsoft.com/office/drawing/2014/main" id="{BC87AF1E-0148-4007-9E66-EB2581096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512952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2468827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2605B9-5252-4B64-9FFD-49076DAFDA71}"/>
              </a:ext>
            </a:extLst>
          </p:cNvPr>
          <p:cNvGrpSpPr/>
          <p:nvPr/>
        </p:nvGrpSpPr>
        <p:grpSpPr>
          <a:xfrm>
            <a:off x="7404316" y="1495557"/>
            <a:ext cx="3886200" cy="3886200"/>
            <a:chOff x="5486400" y="1812925"/>
            <a:chExt cx="3886200" cy="3886200"/>
          </a:xfrm>
        </p:grpSpPr>
        <p:sp>
          <p:nvSpPr>
            <p:cNvPr id="32" name="Line 19">
              <a:extLst>
                <a:ext uri="{FF2B5EF4-FFF2-40B4-BE49-F238E27FC236}">
                  <a16:creationId xmlns:a16="http://schemas.microsoft.com/office/drawing/2014/main" id="{94E18D35-28E3-4274-A532-44385B6F0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2117725"/>
              <a:ext cx="2514600" cy="25146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20">
              <a:extLst>
                <a:ext uri="{FF2B5EF4-FFF2-40B4-BE49-F238E27FC236}">
                  <a16:creationId xmlns:a16="http://schemas.microsoft.com/office/drawing/2014/main" id="{0B737C76-9B5A-40D5-8CB6-DA6E9DC2F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2498725"/>
              <a:ext cx="2971800" cy="29718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21">
              <a:extLst>
                <a:ext uri="{FF2B5EF4-FFF2-40B4-BE49-F238E27FC236}">
                  <a16:creationId xmlns:a16="http://schemas.microsoft.com/office/drawing/2014/main" id="{5F051B36-BBC1-41DA-A77F-9B7C6D766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1812925"/>
              <a:ext cx="3886200" cy="38862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25">
              <a:extLst>
                <a:ext uri="{FF2B5EF4-FFF2-40B4-BE49-F238E27FC236}">
                  <a16:creationId xmlns:a16="http://schemas.microsoft.com/office/drawing/2014/main" id="{60DC6824-C339-4689-9D87-4AE1D74C61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4800" y="4279901"/>
              <a:ext cx="723900" cy="73342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Text Box 27">
              <a:extLst>
                <a:ext uri="{FF2B5EF4-FFF2-40B4-BE49-F238E27FC236}">
                  <a16:creationId xmlns:a16="http://schemas.microsoft.com/office/drawing/2014/main" id="{2306838A-C57A-4284-897A-3170D5C59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4403725"/>
              <a:ext cx="4397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 dirty="0">
                  <a:solidFill>
                    <a:schemeClr val="accent1"/>
                  </a:solidFill>
                  <a:latin typeface="Tahoma" panose="020B0604030504040204" pitchFamily="34" charset="0"/>
                </a:rPr>
                <a:t>m</a:t>
              </a:r>
            </a:p>
          </p:txBody>
        </p:sp>
        <p:sp>
          <p:nvSpPr>
            <p:cNvPr id="37" name="Line 28">
              <a:extLst>
                <a:ext uri="{FF2B5EF4-FFF2-40B4-BE49-F238E27FC236}">
                  <a16:creationId xmlns:a16="http://schemas.microsoft.com/office/drawing/2014/main" id="{717CB0A5-DB78-45A4-A5A5-B7221A3792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29400" y="2498725"/>
              <a:ext cx="1600200" cy="1676400"/>
            </a:xfrm>
            <a:prstGeom prst="line">
              <a:avLst/>
            </a:prstGeom>
            <a:noFill/>
            <a:ln w="25400">
              <a:solidFill>
                <a:srgbClr val="99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" name="Text Box 1054">
            <a:extLst>
              <a:ext uri="{FF2B5EF4-FFF2-40B4-BE49-F238E27FC236}">
                <a16:creationId xmlns:a16="http://schemas.microsoft.com/office/drawing/2014/main" id="{E5ADE255-116C-401E-8A32-1423AFB19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71" y="1528496"/>
            <a:ext cx="6420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All hyperplanes in R</a:t>
            </a:r>
            <a:r>
              <a:rPr lang="sv-SE" altLang="en-US" sz="2000" baseline="30000" dirty="0"/>
              <a:t>d</a:t>
            </a:r>
            <a:r>
              <a:rPr lang="sv-SE" altLang="en-US" sz="2000" dirty="0"/>
              <a:t> are parameterized by a vector (</a:t>
            </a:r>
            <a:r>
              <a:rPr lang="sv-SE" altLang="en-US" sz="2000" b="1" dirty="0"/>
              <a:t>w</a:t>
            </a:r>
            <a:r>
              <a:rPr lang="sv-SE" altLang="en-US" sz="2000" dirty="0"/>
              <a:t>) and a constant b. </a:t>
            </a:r>
          </a:p>
          <a:p>
            <a:pPr eaLnBrk="1" hangingPunct="1"/>
            <a:r>
              <a:rPr lang="sv-SE" altLang="en-US" sz="2000" dirty="0"/>
              <a:t>Can be expressed as </a:t>
            </a:r>
            <a:r>
              <a:rPr lang="sv-SE" altLang="en-US" sz="2000" b="1" dirty="0"/>
              <a:t>w</a:t>
            </a:r>
            <a:r>
              <a:rPr lang="sv-SE" altLang="en-US" sz="2000" b="1" dirty="0">
                <a:cs typeface="Tahoma" panose="020B0604030504040204" pitchFamily="34" charset="0"/>
              </a:rPr>
              <a:t>*x</a:t>
            </a:r>
            <a:r>
              <a:rPr lang="sv-SE" altLang="en-US" sz="2000" dirty="0">
                <a:cs typeface="Tahoma" panose="020B0604030504040204" pitchFamily="34" charset="0"/>
              </a:rPr>
              <a:t>+b=0 (equation for a hyperplane)</a:t>
            </a:r>
            <a:endParaRPr lang="sv-SE" altLang="en-US" sz="2000" dirty="0"/>
          </a:p>
        </p:txBody>
      </p:sp>
      <p:sp>
        <p:nvSpPr>
          <p:cNvPr id="41" name="Text Box 1055">
            <a:extLst>
              <a:ext uri="{FF2B5EF4-FFF2-40B4-BE49-F238E27FC236}">
                <a16:creationId xmlns:a16="http://schemas.microsoft.com/office/drawing/2014/main" id="{C71AD43D-A2CD-458E-BECC-ED1BDB3E9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15383"/>
            <a:ext cx="53864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Our aim is to find such a hyperplane  </a:t>
            </a:r>
            <a:r>
              <a:rPr lang="sv-SE" altLang="en-US" sz="2000" u="sng" dirty="0"/>
              <a:t>f(x)=sign(</a:t>
            </a:r>
            <a:r>
              <a:rPr lang="sv-SE" altLang="en-US" sz="2000" b="1" u="sng" dirty="0"/>
              <a:t>w</a:t>
            </a:r>
            <a:r>
              <a:rPr lang="sv-SE" altLang="en-US" sz="2000" b="1" u="sng" dirty="0">
                <a:cs typeface="Tahoma" panose="020B0604030504040204" pitchFamily="34" charset="0"/>
              </a:rPr>
              <a:t>*x</a:t>
            </a:r>
            <a:r>
              <a:rPr lang="sv-SE" altLang="en-US" sz="2000" u="sng" dirty="0">
                <a:cs typeface="Tahoma" panose="020B0604030504040204" pitchFamily="34" charset="0"/>
              </a:rPr>
              <a:t>+b),</a:t>
            </a:r>
            <a:r>
              <a:rPr lang="sv-SE" altLang="en-US" sz="2000" dirty="0">
                <a:cs typeface="Tahoma" panose="020B0604030504040204" pitchFamily="34" charset="0"/>
              </a:rPr>
              <a:t> that </a:t>
            </a:r>
          </a:p>
          <a:p>
            <a:pPr eaLnBrk="1" hangingPunct="1"/>
            <a:r>
              <a:rPr lang="sv-SE" altLang="en-US" sz="2000" dirty="0">
                <a:cs typeface="Tahoma" panose="020B0604030504040204" pitchFamily="34" charset="0"/>
              </a:rPr>
              <a:t>correctly classify our data.</a:t>
            </a:r>
          </a:p>
        </p:txBody>
      </p:sp>
      <p:sp>
        <p:nvSpPr>
          <p:cNvPr id="42" name="Rectangle 1056">
            <a:extLst>
              <a:ext uri="{FF2B5EF4-FFF2-40B4-BE49-F238E27FC236}">
                <a16:creationId xmlns:a16="http://schemas.microsoft.com/office/drawing/2014/main" id="{AF04560E-FCB3-48FB-BBB5-BC08FBEA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0329" y="5381757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564035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90718793-7CEC-4EFF-BB40-BB270608D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91" y="1831867"/>
            <a:ext cx="647441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/>
              <a:t>Objective: Select a `good' hyper-plane using</a:t>
            </a:r>
          </a:p>
          <a:p>
            <a:pPr eaLnBrk="1" hangingPunct="1"/>
            <a:r>
              <a:rPr lang="en-US" altLang="en-US" dirty="0"/>
              <a:t>only the data!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Intuition: </a:t>
            </a:r>
          </a:p>
          <a:p>
            <a:pPr eaLnBrk="1" hangingPunct="1"/>
            <a:r>
              <a:rPr lang="en-US" altLang="en-US" dirty="0"/>
              <a:t>(</a:t>
            </a:r>
            <a:r>
              <a:rPr lang="en-US" altLang="en-US" dirty="0" err="1"/>
              <a:t>Vapnik</a:t>
            </a:r>
            <a:r>
              <a:rPr lang="en-US" altLang="en-US" dirty="0"/>
              <a:t> 1965) - assuming linear separability</a:t>
            </a:r>
          </a:p>
          <a:p>
            <a:pPr eaLnBrk="1" hangingPunct="1"/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 Separate the data</a:t>
            </a:r>
          </a:p>
          <a:p>
            <a:pPr eaLnBrk="1" hangingPunct="1"/>
            <a:r>
              <a:rPr lang="en-US" altLang="en-US" dirty="0"/>
              <a:t>(ii) Place hyper-plane `far' from data</a:t>
            </a:r>
          </a:p>
        </p:txBody>
      </p:sp>
      <p:sp>
        <p:nvSpPr>
          <p:cNvPr id="14" name="Google Shape;95;p14">
            <a:extLst>
              <a:ext uri="{FF2B5EF4-FFF2-40B4-BE49-F238E27FC236}">
                <a16:creationId xmlns:a16="http://schemas.microsoft.com/office/drawing/2014/main" id="{FE058845-4609-48E4-8EE8-D2CC9AE7565F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Selection of a Good Hyper-Plane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4B6D5D-1924-46E7-82B5-930767F218D1}"/>
              </a:ext>
            </a:extLst>
          </p:cNvPr>
          <p:cNvSpPr txBox="1"/>
          <p:nvPr/>
        </p:nvSpPr>
        <p:spPr>
          <a:xfrm>
            <a:off x="8308716" y="2447656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60C2F-F994-4996-9774-693A42CAC726}"/>
              </a:ext>
            </a:extLst>
          </p:cNvPr>
          <p:cNvSpPr txBox="1"/>
          <p:nvPr/>
        </p:nvSpPr>
        <p:spPr>
          <a:xfrm>
            <a:off x="9308962" y="3195432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2BB6E0-10C7-44F9-A94D-4A9C54849022}"/>
              </a:ext>
            </a:extLst>
          </p:cNvPr>
          <p:cNvGrpSpPr>
            <a:grpSpLocks/>
          </p:cNvGrpSpPr>
          <p:nvPr/>
        </p:nvGrpSpPr>
        <p:grpSpPr bwMode="auto">
          <a:xfrm>
            <a:off x="8667907" y="1777846"/>
            <a:ext cx="1721690" cy="1436056"/>
            <a:chOff x="720" y="1584"/>
            <a:chExt cx="2064" cy="2016"/>
          </a:xfrm>
        </p:grpSpPr>
        <p:sp>
          <p:nvSpPr>
            <p:cNvPr id="23" name="Line 5">
              <a:extLst>
                <a:ext uri="{FF2B5EF4-FFF2-40B4-BE49-F238E27FC236}">
                  <a16:creationId xmlns:a16="http://schemas.microsoft.com/office/drawing/2014/main" id="{00F2399A-BE08-42D0-A9ED-105A80F66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6">
              <a:extLst>
                <a:ext uri="{FF2B5EF4-FFF2-40B4-BE49-F238E27FC236}">
                  <a16:creationId xmlns:a16="http://schemas.microsoft.com/office/drawing/2014/main" id="{682ACB58-5E11-4D79-BEDA-181FB3C76E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3406B7A-CEA5-416C-8784-335ABB88D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E92159F-0108-4D47-9090-D96C5F2AE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81E272C-5D3D-4F7C-B499-A9D0D2F8A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1A4C272-50FF-42F0-BD57-02E311C43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AB4B92-B0F7-4CD6-9C23-A0C802259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3930BE-86AE-4F44-9C49-9A9440E7E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A11F19-19D6-4621-97F1-BD2DCB9D7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6238F3-BB8A-49FE-97FA-27B6C5D66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4454FB6-E42C-41B8-96EE-CF93FF22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66910EB-E4C8-4EB7-A85D-FB4B341F7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4084CBB-D03B-4C04-A47E-B5D984068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2" name="Line 3">
            <a:extLst>
              <a:ext uri="{FF2B5EF4-FFF2-40B4-BE49-F238E27FC236}">
                <a16:creationId xmlns:a16="http://schemas.microsoft.com/office/drawing/2014/main" id="{7BB3BE0E-4005-4F5E-90B4-E2565E46F723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541467" y="2456516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5" name="Line 3">
            <a:extLst>
              <a:ext uri="{FF2B5EF4-FFF2-40B4-BE49-F238E27FC236}">
                <a16:creationId xmlns:a16="http://schemas.microsoft.com/office/drawing/2014/main" id="{4CA4A4AF-51C8-4A96-A4E5-CD7F10CAF987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668037" y="2371280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ADC51F34-79AC-45B3-8DC2-2C968BA82514}"/>
              </a:ext>
            </a:extLst>
          </p:cNvPr>
          <p:cNvSpPr>
            <a:spLocks noChangeShapeType="1"/>
          </p:cNvSpPr>
          <p:nvPr/>
        </p:nvSpPr>
        <p:spPr bwMode="auto">
          <a:xfrm rot="13737999" flipV="1">
            <a:off x="8441329" y="2530525"/>
            <a:ext cx="1809340" cy="558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9E111C-CB44-4700-8176-5E53EFBF1428}"/>
              </a:ext>
            </a:extLst>
          </p:cNvPr>
          <p:cNvSpPr txBox="1"/>
          <p:nvPr/>
        </p:nvSpPr>
        <p:spPr>
          <a:xfrm>
            <a:off x="8441096" y="4530520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96C70-3962-4379-AE00-48427542364E}"/>
              </a:ext>
            </a:extLst>
          </p:cNvPr>
          <p:cNvSpPr txBox="1"/>
          <p:nvPr/>
        </p:nvSpPr>
        <p:spPr>
          <a:xfrm>
            <a:off x="9441342" y="5278296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x2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C230253-1439-44C9-9BC7-E2B0C2595B93}"/>
              </a:ext>
            </a:extLst>
          </p:cNvPr>
          <p:cNvGrpSpPr>
            <a:grpSpLocks/>
          </p:cNvGrpSpPr>
          <p:nvPr/>
        </p:nvGrpSpPr>
        <p:grpSpPr bwMode="auto">
          <a:xfrm>
            <a:off x="8800287" y="3860710"/>
            <a:ext cx="1721690" cy="1436056"/>
            <a:chOff x="720" y="1584"/>
            <a:chExt cx="2064" cy="2016"/>
          </a:xfrm>
        </p:grpSpPr>
        <p:sp>
          <p:nvSpPr>
            <p:cNvPr id="50" name="Line 5">
              <a:extLst>
                <a:ext uri="{FF2B5EF4-FFF2-40B4-BE49-F238E27FC236}">
                  <a16:creationId xmlns:a16="http://schemas.microsoft.com/office/drawing/2014/main" id="{7D67D893-B186-4919-8C7F-5C9EF79EB4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Line 6">
              <a:extLst>
                <a:ext uri="{FF2B5EF4-FFF2-40B4-BE49-F238E27FC236}">
                  <a16:creationId xmlns:a16="http://schemas.microsoft.com/office/drawing/2014/main" id="{4696D8FC-4EDD-4A5B-B44B-57A3DC57C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BED68D6-1F8E-434D-9F5E-577AD579B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7A1BF62-84C0-4D22-9545-04ED44D1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AEA99B0-EC11-468C-88E7-19E68E5AB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AE446A8-5F18-443A-A770-58E30D4B3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4D62D0A-0587-427E-B3C3-2986D3E65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EB7FB36-D64A-42EC-A6FC-3871B1303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5E3EE0-5D2A-4DD1-AF32-0623836B1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E490D8-2F81-40E6-A7AC-F46DB7F90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378163B-21ED-46C5-BB2A-B988EAC68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4A300A0-ACAF-4FF5-9234-6D34D0F1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09FA1A3-DF43-4599-9A57-8989F4D0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3" name="Line 3">
            <a:extLst>
              <a:ext uri="{FF2B5EF4-FFF2-40B4-BE49-F238E27FC236}">
                <a16:creationId xmlns:a16="http://schemas.microsoft.com/office/drawing/2014/main" id="{38701C34-3D8E-4585-BBEF-12DB39E5D1D7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673847" y="4539380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4" name="Line 3">
            <a:extLst>
              <a:ext uri="{FF2B5EF4-FFF2-40B4-BE49-F238E27FC236}">
                <a16:creationId xmlns:a16="http://schemas.microsoft.com/office/drawing/2014/main" id="{9B7936ED-4719-472C-A6AE-50A94021119B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702263" y="4454144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5" name="Line 3">
            <a:extLst>
              <a:ext uri="{FF2B5EF4-FFF2-40B4-BE49-F238E27FC236}">
                <a16:creationId xmlns:a16="http://schemas.microsoft.com/office/drawing/2014/main" id="{F0F2DC33-96C7-479A-A9C9-D0920E934BD0}"/>
              </a:ext>
            </a:extLst>
          </p:cNvPr>
          <p:cNvSpPr>
            <a:spLocks noChangeShapeType="1"/>
          </p:cNvSpPr>
          <p:nvPr/>
        </p:nvSpPr>
        <p:spPr bwMode="auto">
          <a:xfrm rot="13737999" flipV="1">
            <a:off x="8687361" y="4582393"/>
            <a:ext cx="1809340" cy="558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Definitions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23">
            <a:extLst>
              <a:ext uri="{FF2B5EF4-FFF2-40B4-BE49-F238E27FC236}">
                <a16:creationId xmlns:a16="http://schemas.microsoft.com/office/drawing/2014/main" id="{B6D80301-58A2-4397-A510-085CC2BBC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366" y="1255176"/>
            <a:ext cx="415947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Define the hyperplane H such that:</a:t>
            </a:r>
          </a:p>
          <a:p>
            <a:pPr eaLnBrk="1" hangingPunct="1"/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 +1 when </a:t>
            </a:r>
            <a:r>
              <a:rPr lang="sv-SE" altLang="en-US" sz="2000" dirty="0"/>
              <a:t>y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 =+1 </a:t>
            </a:r>
          </a:p>
          <a:p>
            <a:pPr eaLnBrk="1" hangingPunct="1"/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 -1 when </a:t>
            </a:r>
            <a:r>
              <a:rPr lang="sv-SE" altLang="en-US" sz="2000" dirty="0"/>
              <a:t>y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 =-1</a:t>
            </a:r>
          </a:p>
        </p:txBody>
      </p:sp>
      <p:sp>
        <p:nvSpPr>
          <p:cNvPr id="58" name="Text Box 32">
            <a:extLst>
              <a:ext uri="{FF2B5EF4-FFF2-40B4-BE49-F238E27FC236}">
                <a16:creationId xmlns:a16="http://schemas.microsoft.com/office/drawing/2014/main" id="{892E0602-6A43-445D-B453-37D1836BD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708" y="4511758"/>
            <a:ext cx="5784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1800" dirty="0"/>
              <a:t>d+ = the shortest distance to the closest positive point</a:t>
            </a:r>
          </a:p>
        </p:txBody>
      </p:sp>
      <p:sp>
        <p:nvSpPr>
          <p:cNvPr id="59" name="Text Box 33">
            <a:extLst>
              <a:ext uri="{FF2B5EF4-FFF2-40B4-BE49-F238E27FC236}">
                <a16:creationId xmlns:a16="http://schemas.microsoft.com/office/drawing/2014/main" id="{315F2398-2118-45E0-8606-1EE6BECF5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573" y="4856973"/>
            <a:ext cx="579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1800" dirty="0"/>
              <a:t>d- = the shortest distance to the closest negative point</a:t>
            </a:r>
          </a:p>
        </p:txBody>
      </p:sp>
      <p:sp>
        <p:nvSpPr>
          <p:cNvPr id="60" name="Text Box 38">
            <a:extLst>
              <a:ext uri="{FF2B5EF4-FFF2-40B4-BE49-F238E27FC236}">
                <a16:creationId xmlns:a16="http://schemas.microsoft.com/office/drawing/2014/main" id="{92C06836-1F13-4BF0-B719-16AAEE571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620" y="5314341"/>
            <a:ext cx="55352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</a:t>
            </a:r>
            <a:r>
              <a:rPr lang="sv-SE" altLang="en-US" sz="2000" u="sng" dirty="0"/>
              <a:t>margin</a:t>
            </a:r>
            <a:r>
              <a:rPr lang="sv-SE" altLang="en-US" sz="2000" dirty="0"/>
              <a:t> of a separating hyperplane is d</a:t>
            </a:r>
            <a:r>
              <a:rPr lang="sv-SE" altLang="en-US" sz="2000" baseline="30000" dirty="0"/>
              <a:t>+</a:t>
            </a:r>
            <a:r>
              <a:rPr lang="sv-SE" altLang="en-US" sz="2000" dirty="0"/>
              <a:t> + d</a:t>
            </a:r>
            <a:r>
              <a:rPr lang="sv-SE" altLang="en-US" sz="2000" baseline="30000" dirty="0"/>
              <a:t>-</a:t>
            </a:r>
            <a:r>
              <a:rPr lang="sv-SE" altLang="en-US" sz="2000" dirty="0"/>
              <a:t>.</a:t>
            </a:r>
          </a:p>
        </p:txBody>
      </p:sp>
      <p:sp>
        <p:nvSpPr>
          <p:cNvPr id="61" name="Text Box 41">
            <a:extLst>
              <a:ext uri="{FF2B5EF4-FFF2-40B4-BE49-F238E27FC236}">
                <a16:creationId xmlns:a16="http://schemas.microsoft.com/office/drawing/2014/main" id="{4781ABF4-1A3A-4387-8FDC-256D876F8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8253" y="2412217"/>
            <a:ext cx="465093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H1 and H2 are the planes:</a:t>
            </a:r>
          </a:p>
          <a:p>
            <a:pPr eaLnBrk="1" hangingPunct="1"/>
            <a:r>
              <a:rPr lang="sv-SE" altLang="en-US" sz="2000" dirty="0"/>
              <a:t>H1: </a:t>
            </a:r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= +1 </a:t>
            </a:r>
          </a:p>
          <a:p>
            <a:pPr eaLnBrk="1" hangingPunct="1"/>
            <a:r>
              <a:rPr lang="sv-SE" altLang="en-US" sz="2000" dirty="0"/>
              <a:t>H2: </a:t>
            </a:r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= -1</a:t>
            </a:r>
          </a:p>
          <a:p>
            <a:pPr eaLnBrk="1" hangingPunct="1"/>
            <a:r>
              <a:rPr lang="sv-SE" altLang="en-US" sz="2000" dirty="0"/>
              <a:t>The points on the planes H1 and H2 are the </a:t>
            </a:r>
            <a:r>
              <a:rPr lang="sv-SE" altLang="en-US" sz="2000" b="1" dirty="0"/>
              <a:t>Support Vectors</a:t>
            </a:r>
            <a:r>
              <a:rPr lang="sv-SE" altLang="en-US" sz="2000" dirty="0"/>
              <a:t>:</a:t>
            </a:r>
          </a:p>
          <a:p>
            <a:pPr eaLnBrk="1" hangingPunct="1"/>
            <a:endParaRPr lang="sv-SE" altLang="en-US" sz="2000" dirty="0"/>
          </a:p>
        </p:txBody>
      </p:sp>
      <p:pic>
        <p:nvPicPr>
          <p:cNvPr id="62" name="Picture 36">
            <a:extLst>
              <a:ext uri="{FF2B5EF4-FFF2-40B4-BE49-F238E27FC236}">
                <a16:creationId xmlns:a16="http://schemas.microsoft.com/office/drawing/2014/main" id="{B64D7A28-7204-4CF8-BE75-EE1DF3223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346" y="4130637"/>
            <a:ext cx="22383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D2CD2BC1-8FF0-4A48-B159-A96C1F1E213F}"/>
              </a:ext>
            </a:extLst>
          </p:cNvPr>
          <p:cNvSpPr/>
          <p:nvPr/>
        </p:nvSpPr>
        <p:spPr>
          <a:xfrm>
            <a:off x="5279258" y="2557569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64" name="Picture 22" descr="txp_fig">
            <a:extLst>
              <a:ext uri="{FF2B5EF4-FFF2-40B4-BE49-F238E27FC236}">
                <a16:creationId xmlns:a16="http://schemas.microsoft.com/office/drawing/2014/main" id="{8FF0DFAF-1A59-444D-A847-999244BEC76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3" descr="txp_fig">
            <a:extLst>
              <a:ext uri="{FF2B5EF4-FFF2-40B4-BE49-F238E27FC236}">
                <a16:creationId xmlns:a16="http://schemas.microsoft.com/office/drawing/2014/main" id="{7F7468A2-C548-4724-854E-27E077D1F13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4" descr="txp_fig">
            <a:extLst>
              <a:ext uri="{FF2B5EF4-FFF2-40B4-BE49-F238E27FC236}">
                <a16:creationId xmlns:a16="http://schemas.microsoft.com/office/drawing/2014/main" id="{2BD41B64-FBEE-4413-AD6A-D42A4F07C72E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6D5354A5-9266-4188-8AA8-E4F711D01631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68" name="Picture 29" descr="txp_fig">
              <a:extLst>
                <a:ext uri="{FF2B5EF4-FFF2-40B4-BE49-F238E27FC236}">
                  <a16:creationId xmlns:a16="http://schemas.microsoft.com/office/drawing/2014/main" id="{268FEE64-DB37-4904-881E-6C6DD9C3F85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22226E3-995A-4F90-BB1E-930C437BF527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70" name="Line 19">
                <a:extLst>
                  <a:ext uri="{FF2B5EF4-FFF2-40B4-BE49-F238E27FC236}">
                    <a16:creationId xmlns:a16="http://schemas.microsoft.com/office/drawing/2014/main" id="{12D51249-D7CB-44FF-A8BF-58F6FC2B6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" name="Line 20">
                <a:extLst>
                  <a:ext uri="{FF2B5EF4-FFF2-40B4-BE49-F238E27FC236}">
                    <a16:creationId xmlns:a16="http://schemas.microsoft.com/office/drawing/2014/main" id="{1FB9CAD8-A19C-4026-AB92-9C2F2245A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" name="Line 21">
                <a:extLst>
                  <a:ext uri="{FF2B5EF4-FFF2-40B4-BE49-F238E27FC236}">
                    <a16:creationId xmlns:a16="http://schemas.microsoft.com/office/drawing/2014/main" id="{CDBA63E1-B0E9-4E3D-BD64-B6F5480E9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" name="Line 25">
                <a:extLst>
                  <a:ext uri="{FF2B5EF4-FFF2-40B4-BE49-F238E27FC236}">
                    <a16:creationId xmlns:a16="http://schemas.microsoft.com/office/drawing/2014/main" id="{4BA0BD6B-6FC1-4101-BC1F-9B2C70AD85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" name="Text Box 27">
                <a:extLst>
                  <a:ext uri="{FF2B5EF4-FFF2-40B4-BE49-F238E27FC236}">
                    <a16:creationId xmlns:a16="http://schemas.microsoft.com/office/drawing/2014/main" id="{02EB7303-DA4E-444B-9B9D-200541773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75" name="Line 28">
                <a:extLst>
                  <a:ext uri="{FF2B5EF4-FFF2-40B4-BE49-F238E27FC236}">
                    <a16:creationId xmlns:a16="http://schemas.microsoft.com/office/drawing/2014/main" id="{CA565CB3-4199-4190-9FD5-6CA34CFB2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B27142A8-940F-4306-B386-AEA55F0F1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F5C48A-5D9F-4DFA-8492-D266A2221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F3E5840-7B54-4757-85D6-782EEC606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2917780-DBE7-48E9-BB86-D0357FED7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FF0C08C-40E1-47EC-8D5D-1BC4CFE4C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CB9C342-E644-4600-833D-699D2DC2D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11F89AE-8DDD-4C44-A101-5B43B78D0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0C1892-0185-426D-A403-CD07F4FDA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E546EA-8335-40A0-AC9F-1F7DC1086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34B0F5C-7EF5-4D40-B0C6-B834A5EB2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D88AFA-ACF1-4A42-81DD-76123EFED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EC35776-067C-4078-A9A7-8898E918F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2BC9DE-A66D-42F7-AF6D-873FA14D2D31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CA58868-6E97-4DDE-B91C-807789D55506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9DB0E3-C534-47B0-A1AB-9207C3029061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648B28A-1E45-4338-ABD1-2F671BBB735D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878DC9-FABE-4127-ADB5-5DE6E4A093C2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 Box 27">
            <a:extLst>
              <a:ext uri="{FF2B5EF4-FFF2-40B4-BE49-F238E27FC236}">
                <a16:creationId xmlns:a16="http://schemas.microsoft.com/office/drawing/2014/main" id="{3B0D121A-76BA-4A10-9D51-E4B530CE3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4B0509B-3F10-4A7E-B186-93343C17B1D6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812484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Finding the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2" name="Picture 22" descr="txp_fig">
            <a:extLst>
              <a:ext uri="{FF2B5EF4-FFF2-40B4-BE49-F238E27FC236}">
                <a16:creationId xmlns:a16="http://schemas.microsoft.com/office/drawing/2014/main" id="{D9B74A9A-3AB7-4FD1-A589-F54D4FC1E74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3" descr="txp_fig">
            <a:extLst>
              <a:ext uri="{FF2B5EF4-FFF2-40B4-BE49-F238E27FC236}">
                <a16:creationId xmlns:a16="http://schemas.microsoft.com/office/drawing/2014/main" id="{9EF8A29D-2E81-4548-949C-82CF0523D0F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4" descr="txp_fig">
            <a:extLst>
              <a:ext uri="{FF2B5EF4-FFF2-40B4-BE49-F238E27FC236}">
                <a16:creationId xmlns:a16="http://schemas.microsoft.com/office/drawing/2014/main" id="{0F832EA4-DA37-4FA3-BD2E-9CA107998C4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54E6F6E-C5FA-4CA7-B77B-4606B776CB59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16" name="Picture 29" descr="txp_fig">
              <a:extLst>
                <a:ext uri="{FF2B5EF4-FFF2-40B4-BE49-F238E27FC236}">
                  <a16:creationId xmlns:a16="http://schemas.microsoft.com/office/drawing/2014/main" id="{12F8A0D2-80D6-4C26-9052-B82F235BF50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1B4FF5-E246-4E87-91DE-0A9B155B38F1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DF547B8D-B355-456B-9079-C793B7413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20">
                <a:extLst>
                  <a:ext uri="{FF2B5EF4-FFF2-40B4-BE49-F238E27FC236}">
                    <a16:creationId xmlns:a16="http://schemas.microsoft.com/office/drawing/2014/main" id="{F7767D50-7A12-4454-BF0E-00F5A1D81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21">
                <a:extLst>
                  <a:ext uri="{FF2B5EF4-FFF2-40B4-BE49-F238E27FC236}">
                    <a16:creationId xmlns:a16="http://schemas.microsoft.com/office/drawing/2014/main" id="{6AF54CC4-C7C0-4880-9D4C-C5FF35B7E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46A4373A-6355-4CA9-B1FC-A08167B54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Text Box 27">
                <a:extLst>
                  <a:ext uri="{FF2B5EF4-FFF2-40B4-BE49-F238E27FC236}">
                    <a16:creationId xmlns:a16="http://schemas.microsoft.com/office/drawing/2014/main" id="{75D1F464-B18B-4A46-9A3E-CA9B2EB75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23" name="Line 28">
                <a:extLst>
                  <a:ext uri="{FF2B5EF4-FFF2-40B4-BE49-F238E27FC236}">
                    <a16:creationId xmlns:a16="http://schemas.microsoft.com/office/drawing/2014/main" id="{6EAC5CB3-58EB-449C-9B99-202A5234F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A462083-70C3-4F58-AB6C-EA3D13A2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1957A0-55D3-496C-981E-B0C41245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FCF3EE-F8A7-4635-9B81-8882F664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D3B4D8-CCBB-41BA-BB30-660D78E6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DFCFF9-2E08-4236-9CE0-CADC4A53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2C5B7F-612F-41BF-B85A-6E638443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CA8EC9-1A73-4A27-AA31-E7BACA2F5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5D5B3C-7A4E-4D99-89EB-C8E3456A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3564C4-2B19-4247-8E80-F4A941AB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F88DC-EB70-497B-A62C-DC450563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0BBB98-21E7-46A7-BCF4-61E97B777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C34380-334D-4B8E-9959-8AE9563B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1174C-BFE3-44F8-84D6-CDB920E182CC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BC77EC-D524-4F6D-9545-89F762C0E340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6A295E-D300-4220-94ED-6E913D6EED04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F22749-857B-4898-9D1B-D0A08FC2DC3C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60A86-9D10-483C-8F80-619F5CAE1749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 Box 27">
            <a:extLst>
              <a:ext uri="{FF2B5EF4-FFF2-40B4-BE49-F238E27FC236}">
                <a16:creationId xmlns:a16="http://schemas.microsoft.com/office/drawing/2014/main" id="{39DB0770-019D-4AF2-AAD7-FB5BC1F7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72ED65-9B49-421D-A5EC-AF375EE964B3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  <p:sp>
        <p:nvSpPr>
          <p:cNvPr id="43" name="Text Box 29">
            <a:extLst>
              <a:ext uri="{FF2B5EF4-FFF2-40B4-BE49-F238E27FC236}">
                <a16:creationId xmlns:a16="http://schemas.microsoft.com/office/drawing/2014/main" id="{47B7FC1A-8638-46A0-95CE-6C41B308E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368" y="1645599"/>
            <a:ext cx="60797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We want a classifier with as big margin as possible. </a:t>
            </a:r>
          </a:p>
          <a:p>
            <a:pPr eaLnBrk="1" hangingPunct="1"/>
            <a:endParaRPr lang="sv-SE" altLang="en-US" sz="2000" dirty="0">
              <a:solidFill>
                <a:schemeClr val="tx2"/>
              </a:solidFill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44" name="Text Box 30">
            <a:extLst>
              <a:ext uri="{FF2B5EF4-FFF2-40B4-BE49-F238E27FC236}">
                <a16:creationId xmlns:a16="http://schemas.microsoft.com/office/drawing/2014/main" id="{FEF07DA2-284D-481A-ACBB-E95BD9DEC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48" y="2263211"/>
            <a:ext cx="55742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Recall the distance from a point(x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,y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) to a line:</a:t>
            </a:r>
          </a:p>
          <a:p>
            <a:pPr eaLnBrk="1" hangingPunct="1"/>
            <a:r>
              <a:rPr lang="sv-SE" altLang="en-US" sz="2000" dirty="0"/>
              <a:t>Ax+By+c = 0 is|A x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 +B y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 +c|/sqrt(A</a:t>
            </a:r>
            <a:r>
              <a:rPr lang="sv-SE" altLang="en-US" sz="2000" baseline="30000" dirty="0"/>
              <a:t>2</a:t>
            </a:r>
            <a:r>
              <a:rPr lang="sv-SE" altLang="en-US" sz="2000" dirty="0"/>
              <a:t>+B</a:t>
            </a:r>
            <a:r>
              <a:rPr lang="sv-SE" altLang="en-US" sz="2000" baseline="30000" dirty="0"/>
              <a:t>2</a:t>
            </a:r>
            <a:r>
              <a:rPr lang="sv-SE" altLang="en-US" sz="2000" dirty="0"/>
              <a:t>)</a:t>
            </a: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04982DA4-23D5-4F20-960C-DA370860F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767" y="3784224"/>
            <a:ext cx="18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Text Box 32">
            <a:extLst>
              <a:ext uri="{FF2B5EF4-FFF2-40B4-BE49-F238E27FC236}">
                <a16:creationId xmlns:a16="http://schemas.microsoft.com/office/drawing/2014/main" id="{C9A6199B-224B-43C2-B741-6447D11B2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209" y="3408344"/>
            <a:ext cx="41569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distance between H and H1 is:</a:t>
            </a:r>
          </a:p>
          <a:p>
            <a:pPr eaLnBrk="1" hangingPunct="1"/>
            <a:r>
              <a:rPr lang="sv-SE" altLang="en-US" sz="2000" dirty="0"/>
              <a:t>|</a:t>
            </a:r>
            <a:r>
              <a:rPr lang="sv-SE" altLang="en-US" sz="2000" b="1" dirty="0"/>
              <a:t>w</a:t>
            </a:r>
            <a:r>
              <a:rPr lang="sv-SE" altLang="en-US" sz="2000" b="1" dirty="0">
                <a:cs typeface="Tahoma" panose="020B0604030504040204" pitchFamily="34" charset="0"/>
              </a:rPr>
              <a:t>•x</a:t>
            </a:r>
            <a:r>
              <a:rPr lang="sv-SE" altLang="en-US" sz="2000" dirty="0">
                <a:cs typeface="Tahoma" panose="020B0604030504040204" pitchFamily="34" charset="0"/>
              </a:rPr>
              <a:t>+b|/||w||=1/||w||</a:t>
            </a:r>
            <a:endParaRPr lang="sv-SE" altLang="en-US" sz="2000" dirty="0"/>
          </a:p>
        </p:txBody>
      </p:sp>
      <p:sp>
        <p:nvSpPr>
          <p:cNvPr id="47" name="Text Box 34">
            <a:extLst>
              <a:ext uri="{FF2B5EF4-FFF2-40B4-BE49-F238E27FC236}">
                <a16:creationId xmlns:a16="http://schemas.microsoft.com/office/drawing/2014/main" id="{4E1A937E-54F6-4A1D-9391-C12B3297B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48" y="4345762"/>
            <a:ext cx="51956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distance between H1 and H2 is: 2/||w||</a:t>
            </a:r>
          </a:p>
        </p:txBody>
      </p:sp>
    </p:spTree>
    <p:extLst>
      <p:ext uri="{BB962C8B-B14F-4D97-AF65-F5344CB8AC3E}">
        <p14:creationId xmlns:p14="http://schemas.microsoft.com/office/powerpoint/2010/main" val="552883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Finding the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2" name="Picture 22" descr="txp_fig">
            <a:extLst>
              <a:ext uri="{FF2B5EF4-FFF2-40B4-BE49-F238E27FC236}">
                <a16:creationId xmlns:a16="http://schemas.microsoft.com/office/drawing/2014/main" id="{D9B74A9A-3AB7-4FD1-A589-F54D4FC1E74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3" descr="txp_fig">
            <a:extLst>
              <a:ext uri="{FF2B5EF4-FFF2-40B4-BE49-F238E27FC236}">
                <a16:creationId xmlns:a16="http://schemas.microsoft.com/office/drawing/2014/main" id="{9EF8A29D-2E81-4548-949C-82CF0523D0F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4" descr="txp_fig">
            <a:extLst>
              <a:ext uri="{FF2B5EF4-FFF2-40B4-BE49-F238E27FC236}">
                <a16:creationId xmlns:a16="http://schemas.microsoft.com/office/drawing/2014/main" id="{0F832EA4-DA37-4FA3-BD2E-9CA107998C4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54E6F6E-C5FA-4CA7-B77B-4606B776CB59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16" name="Picture 29" descr="txp_fig">
              <a:extLst>
                <a:ext uri="{FF2B5EF4-FFF2-40B4-BE49-F238E27FC236}">
                  <a16:creationId xmlns:a16="http://schemas.microsoft.com/office/drawing/2014/main" id="{12F8A0D2-80D6-4C26-9052-B82F235BF50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1B4FF5-E246-4E87-91DE-0A9B155B38F1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DF547B8D-B355-456B-9079-C793B7413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20">
                <a:extLst>
                  <a:ext uri="{FF2B5EF4-FFF2-40B4-BE49-F238E27FC236}">
                    <a16:creationId xmlns:a16="http://schemas.microsoft.com/office/drawing/2014/main" id="{F7767D50-7A12-4454-BF0E-00F5A1D81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21">
                <a:extLst>
                  <a:ext uri="{FF2B5EF4-FFF2-40B4-BE49-F238E27FC236}">
                    <a16:creationId xmlns:a16="http://schemas.microsoft.com/office/drawing/2014/main" id="{6AF54CC4-C7C0-4880-9D4C-C5FF35B7E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46A4373A-6355-4CA9-B1FC-A08167B54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Text Box 27">
                <a:extLst>
                  <a:ext uri="{FF2B5EF4-FFF2-40B4-BE49-F238E27FC236}">
                    <a16:creationId xmlns:a16="http://schemas.microsoft.com/office/drawing/2014/main" id="{75D1F464-B18B-4A46-9A3E-CA9B2EB75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23" name="Line 28">
                <a:extLst>
                  <a:ext uri="{FF2B5EF4-FFF2-40B4-BE49-F238E27FC236}">
                    <a16:creationId xmlns:a16="http://schemas.microsoft.com/office/drawing/2014/main" id="{6EAC5CB3-58EB-449C-9B99-202A5234F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A462083-70C3-4F58-AB6C-EA3D13A2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1957A0-55D3-496C-981E-B0C41245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FCF3EE-F8A7-4635-9B81-8882F664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D3B4D8-CCBB-41BA-BB30-660D78E6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DFCFF9-2E08-4236-9CE0-CADC4A53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2C5B7F-612F-41BF-B85A-6E638443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CA8EC9-1A73-4A27-AA31-E7BACA2F5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5D5B3C-7A4E-4D99-89EB-C8E3456A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3564C4-2B19-4247-8E80-F4A941AB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F88DC-EB70-497B-A62C-DC450563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0BBB98-21E7-46A7-BCF4-61E97B777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C34380-334D-4B8E-9959-8AE9563B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1174C-BFE3-44F8-84D6-CDB920E182CC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BC77EC-D524-4F6D-9545-89F762C0E340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6A295E-D300-4220-94ED-6E913D6EED04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F22749-857B-4898-9D1B-D0A08FC2DC3C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60A86-9D10-483C-8F80-619F5CAE1749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 Box 27">
            <a:extLst>
              <a:ext uri="{FF2B5EF4-FFF2-40B4-BE49-F238E27FC236}">
                <a16:creationId xmlns:a16="http://schemas.microsoft.com/office/drawing/2014/main" id="{39DB0770-019D-4AF2-AAD7-FB5BC1F7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72ED65-9B49-421D-A5EC-AF375EE964B3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04982DA4-23D5-4F20-960C-DA370860F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767" y="3784224"/>
            <a:ext cx="18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AutoShape 39">
            <a:extLst>
              <a:ext uri="{FF2B5EF4-FFF2-40B4-BE49-F238E27FC236}">
                <a16:creationId xmlns:a16="http://schemas.microsoft.com/office/drawing/2014/main" id="{FB3705A6-847C-4AE7-AED3-FAF1ABCBBBD2}"/>
              </a:ext>
            </a:extLst>
          </p:cNvPr>
          <p:cNvSpPr>
            <a:spLocks/>
          </p:cNvSpPr>
          <p:nvPr/>
        </p:nvSpPr>
        <p:spPr bwMode="auto">
          <a:xfrm>
            <a:off x="9772367" y="3909081"/>
            <a:ext cx="228600" cy="689123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Text Box 35">
            <a:extLst>
              <a:ext uri="{FF2B5EF4-FFF2-40B4-BE49-F238E27FC236}">
                <a16:creationId xmlns:a16="http://schemas.microsoft.com/office/drawing/2014/main" id="{6655F6A4-BC8A-4839-934E-6DEA0497F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98365"/>
            <a:ext cx="510774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b="1" dirty="0">
                <a:sym typeface="Symbol" panose="05050102010706020507" pitchFamily="18" charset="2"/>
              </a:rPr>
              <a:t>In order to maximize the margin, we need to minimize ||w||. With the </a:t>
            </a:r>
          </a:p>
          <a:p>
            <a:pPr eaLnBrk="1" hangingPunct="1"/>
            <a:r>
              <a:rPr lang="sv-SE" altLang="en-US" b="1" dirty="0">
                <a:sym typeface="Symbol" panose="05050102010706020507" pitchFamily="18" charset="2"/>
              </a:rPr>
              <a:t>condition that there are no datapoints between H1 and H2:</a:t>
            </a:r>
          </a:p>
          <a:p>
            <a:pPr eaLnBrk="1" hangingPunct="1"/>
            <a:endParaRPr lang="sv-SE" altLang="en-US" b="1" dirty="0">
              <a:solidFill>
                <a:schemeClr val="tx2"/>
              </a:solidFill>
            </a:endParaRPr>
          </a:p>
          <a:p>
            <a:pPr eaLnBrk="1" hangingPunct="1"/>
            <a:r>
              <a:rPr lang="sv-SE" altLang="en-US" b="1" dirty="0">
                <a:solidFill>
                  <a:schemeClr val="tx2"/>
                </a:solidFill>
              </a:rPr>
              <a:t>x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b="1" dirty="0">
                <a:solidFill>
                  <a:schemeClr val="tx2"/>
                </a:solidFill>
                <a:cs typeface="Tahoma" panose="020B0604030504040204" pitchFamily="34" charset="0"/>
              </a:rPr>
              <a:t>w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+b 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 +1 when </a:t>
            </a:r>
            <a:r>
              <a:rPr lang="sv-SE" altLang="en-US" dirty="0">
                <a:solidFill>
                  <a:schemeClr val="tx2"/>
                </a:solidFill>
              </a:rPr>
              <a:t>y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=+1 </a:t>
            </a:r>
          </a:p>
          <a:p>
            <a:pPr eaLnBrk="1" hangingPunct="1"/>
            <a:r>
              <a:rPr lang="sv-SE" altLang="en-US" b="1" dirty="0">
                <a:solidFill>
                  <a:schemeClr val="tx2"/>
                </a:solidFill>
              </a:rPr>
              <a:t>x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b="1" dirty="0">
                <a:solidFill>
                  <a:schemeClr val="tx2"/>
                </a:solidFill>
                <a:cs typeface="Tahoma" panose="020B0604030504040204" pitchFamily="34" charset="0"/>
              </a:rPr>
              <a:t>w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+b 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 -1 when </a:t>
            </a:r>
            <a:r>
              <a:rPr lang="sv-SE" altLang="en-US" dirty="0">
                <a:solidFill>
                  <a:schemeClr val="tx2"/>
                </a:solidFill>
              </a:rPr>
              <a:t>y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=-1</a:t>
            </a:r>
            <a:endParaRPr lang="sv-SE" altLang="en-US" b="1" dirty="0">
              <a:sym typeface="Symbol" panose="05050102010706020507" pitchFamily="18" charset="2"/>
            </a:endParaRPr>
          </a:p>
          <a:p>
            <a:pPr eaLnBrk="1" hangingPunct="1"/>
            <a:endParaRPr lang="sv-SE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28509-7747-47BF-A05F-45A4A9CAB05F}"/>
              </a:ext>
            </a:extLst>
          </p:cNvPr>
          <p:cNvSpPr txBox="1"/>
          <p:nvPr/>
        </p:nvSpPr>
        <p:spPr>
          <a:xfrm flipH="1">
            <a:off x="10000967" y="3760005"/>
            <a:ext cx="1935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1800" b="1">
                <a:sym typeface="Symbol" panose="05050102010706020507" pitchFamily="18" charset="2"/>
              </a:rPr>
              <a:t>Can be combined into y</a:t>
            </a:r>
            <a:r>
              <a:rPr lang="sv-SE" altLang="en-US" sz="1800" b="1" baseline="-25000">
                <a:sym typeface="Symbol" panose="05050102010706020507" pitchFamily="18" charset="2"/>
              </a:rPr>
              <a:t>i</a:t>
            </a:r>
            <a:r>
              <a:rPr lang="sv-SE" altLang="en-US" sz="1800" b="1">
                <a:sym typeface="Symbol" panose="05050102010706020507" pitchFamily="18" charset="2"/>
              </a:rPr>
              <a:t>(</a:t>
            </a:r>
            <a:r>
              <a:rPr lang="sv-SE" altLang="en-US" sz="1800" b="1">
                <a:solidFill>
                  <a:schemeClr val="tx2"/>
                </a:solidFill>
              </a:rPr>
              <a:t>x</a:t>
            </a:r>
            <a:r>
              <a:rPr lang="sv-SE" altLang="en-US" sz="1800" baseline="-25000">
                <a:solidFill>
                  <a:schemeClr val="tx2"/>
                </a:solidFill>
              </a:rPr>
              <a:t>i</a:t>
            </a:r>
            <a:r>
              <a:rPr lang="sv-SE" altLang="en-US" sz="180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sz="1800" b="1">
                <a:solidFill>
                  <a:schemeClr val="tx2"/>
                </a:solidFill>
                <a:cs typeface="Tahoma" panose="020B0604030504040204" pitchFamily="34" charset="0"/>
              </a:rPr>
              <a:t>w) </a:t>
            </a:r>
            <a:r>
              <a:rPr lang="sv-SE" altLang="en-US" sz="1800" b="1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 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7491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Optimization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D4FE3D3-DE31-4819-B259-8BDD30C5B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" t="51807" r="3899" b="26726"/>
          <a:stretch/>
        </p:blipFill>
        <p:spPr bwMode="auto">
          <a:xfrm>
            <a:off x="6746240" y="2286000"/>
            <a:ext cx="484632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1CCA5BF-5809-482E-8FDB-C3E0D2C53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38"/>
          <a:stretch/>
        </p:blipFill>
        <p:spPr bwMode="auto">
          <a:xfrm>
            <a:off x="717173" y="1584960"/>
            <a:ext cx="5210175" cy="230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CAF2CAF-73AD-4EB1-8F75-6229F405E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05"/>
          <a:stretch/>
        </p:blipFill>
        <p:spPr bwMode="auto">
          <a:xfrm>
            <a:off x="814645" y="4546600"/>
            <a:ext cx="5210175" cy="134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1364A1-33D8-479A-AD43-9B2EF8F165F3}"/>
              </a:ext>
            </a:extLst>
          </p:cNvPr>
          <p:cNvSpPr txBox="1"/>
          <p:nvPr/>
        </p:nvSpPr>
        <p:spPr>
          <a:xfrm flipH="1">
            <a:off x="761998" y="1641911"/>
            <a:ext cx="106680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00" b="1" dirty="0">
                <a:solidFill>
                  <a:srgbClr val="E46102"/>
                </a:solidFill>
              </a:rPr>
              <a:t>Distance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6D4A9-42AE-4241-A3E5-41CC0753219B}"/>
              </a:ext>
            </a:extLst>
          </p:cNvPr>
          <p:cNvSpPr txBox="1"/>
          <p:nvPr/>
        </p:nvSpPr>
        <p:spPr>
          <a:xfrm flipH="1">
            <a:off x="1417318" y="3328471"/>
            <a:ext cx="106680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00" b="1" dirty="0">
                <a:solidFill>
                  <a:srgbClr val="E46102"/>
                </a:solidFill>
              </a:rPr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240960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E46102"/>
                </a:solidFill>
              </a:rPr>
              <a:t>Course Information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GitHub link - </a:t>
            </a:r>
            <a:r>
              <a:rPr lang="en-US" dirty="0">
                <a:hlinkClick r:id="rId2"/>
              </a:rPr>
              <a:t>https://github.com/aiforsec/RIT-DSCI-633-FDS</a:t>
            </a: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Assignment 3 due next Tuesday at 7:59 am</a:t>
            </a:r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Reach out to the TA/ Instructor during office hours, via Slack, or email for any questions, suggestions, concerns, or general chat about data science.</a:t>
            </a:r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</a:t>
            </a:r>
            <a:r>
              <a:rPr lang="en-US" sz="4000" b="1" dirty="0" err="1">
                <a:solidFill>
                  <a:srgbClr val="E46102"/>
                </a:solidFill>
              </a:rPr>
              <a:t>Lagrangian</a:t>
            </a:r>
            <a:r>
              <a:rPr lang="en-US" sz="4000" b="1" dirty="0">
                <a:solidFill>
                  <a:srgbClr val="E46102"/>
                </a:solidFill>
              </a:rPr>
              <a:t>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85BED047-F269-4E8A-A3AC-3B03B01AC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2545080"/>
            <a:ext cx="45243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E11E3B-FC45-4CD0-B18D-D515B71B440F}"/>
              </a:ext>
            </a:extLst>
          </p:cNvPr>
          <p:cNvSpPr txBox="1"/>
          <p:nvPr/>
        </p:nvSpPr>
        <p:spPr>
          <a:xfrm>
            <a:off x="655320" y="1659394"/>
            <a:ext cx="64973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Reformulate the optimization problem: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”trick” often used in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Reformulate the problem as a </a:t>
            </a:r>
            <a:r>
              <a:rPr lang="en-US" dirty="0" err="1"/>
              <a:t>Lagrangian</a:t>
            </a:r>
            <a:r>
              <a:rPr lang="en-US" dirty="0"/>
              <a:t> problem.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Constraints replaced by constraints on </a:t>
            </a:r>
            <a:r>
              <a:rPr lang="en-US" dirty="0" err="1"/>
              <a:t>Lagrangian</a:t>
            </a:r>
            <a:r>
              <a:rPr lang="en-US" dirty="0"/>
              <a:t> multipliers.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Training data will only occur as dot products</a:t>
            </a:r>
          </a:p>
        </p:txBody>
      </p:sp>
    </p:spTree>
    <p:extLst>
      <p:ext uri="{BB962C8B-B14F-4D97-AF65-F5344CB8AC3E}">
        <p14:creationId xmlns:p14="http://schemas.microsoft.com/office/powerpoint/2010/main" val="1861460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Limitation of LSVM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11E3B-FC45-4CD0-B18D-D515B71B440F}"/>
              </a:ext>
            </a:extLst>
          </p:cNvPr>
          <p:cNvSpPr txBox="1"/>
          <p:nvPr/>
        </p:nvSpPr>
        <p:spPr>
          <a:xfrm>
            <a:off x="779899" y="1991668"/>
            <a:ext cx="649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decision function is not linear?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A24287-7541-4F5E-876A-4AEA07DF5E3A}"/>
              </a:ext>
            </a:extLst>
          </p:cNvPr>
          <p:cNvGrpSpPr/>
          <p:nvPr/>
        </p:nvGrpSpPr>
        <p:grpSpPr>
          <a:xfrm>
            <a:off x="1754227" y="3088899"/>
            <a:ext cx="4074160" cy="152400"/>
            <a:chOff x="2602587" y="4106045"/>
            <a:chExt cx="4074160" cy="152400"/>
          </a:xfrm>
        </p:grpSpPr>
        <p:sp>
          <p:nvSpPr>
            <p:cNvPr id="7" name="Line 23">
              <a:extLst>
                <a:ext uri="{FF2B5EF4-FFF2-40B4-BE49-F238E27FC236}">
                  <a16:creationId xmlns:a16="http://schemas.microsoft.com/office/drawing/2014/main" id="{FB462C1A-96C4-4D3C-B64C-DAC4066A2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4D7A0BD-3547-45FC-947B-5B4E3453C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5D60C22-47ED-4A78-9262-41421AAA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C2C93C1-3C36-430C-AC8A-B7F3ECF41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EC261F-3E6C-4BA2-92D1-323DD3D5D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48964F-9F8C-46AD-9047-7D5076699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0E20D9-343F-4304-A2A9-92CCEA8AA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5E7BDD-24F7-44F4-A6FA-787322094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CFDAD6-8FF2-4B43-9EC3-3FFA6023F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8EC12F-9DD1-4E40-9FA5-148DD912F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7EA379-CB10-4F5D-9EE6-43B4C24FB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3B7E9C-494F-4760-ABD2-29BD7C4C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15654BD-B2E1-4705-9F6C-3E92FA74C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FF7E814-D918-4185-8093-3341EFC32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4A4A2DA-DE14-4121-AB89-A280FB168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A089BC-6958-433D-BB62-0E595C1EA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B51376C-23D0-413C-AA43-E836207879BB}"/>
              </a:ext>
            </a:extLst>
          </p:cNvPr>
          <p:cNvSpPr txBox="1"/>
          <p:nvPr/>
        </p:nvSpPr>
        <p:spPr>
          <a:xfrm>
            <a:off x="927340" y="3833918"/>
            <a:ext cx="784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Impossible to use a single line to separate the 2 classes</a:t>
            </a:r>
          </a:p>
        </p:txBody>
      </p:sp>
      <p:pic>
        <p:nvPicPr>
          <p:cNvPr id="2050" name="Picture 2" descr="https://miro.medium.com/max/1750/1*HVA5GkCF0u7lPSzPEC1ayw.png">
            <a:extLst>
              <a:ext uri="{FF2B5EF4-FFF2-40B4-BE49-F238E27FC236}">
                <a16:creationId xmlns:a16="http://schemas.microsoft.com/office/drawing/2014/main" id="{D147CA11-7107-438A-915A-D1DCF49DD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t="7936" r="52195" b="4831"/>
          <a:stretch/>
        </p:blipFill>
        <p:spPr bwMode="auto">
          <a:xfrm>
            <a:off x="7214363" y="2560646"/>
            <a:ext cx="1237073" cy="116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031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Non-linear SVM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5848544" cy="495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 polynomial function to transform data to high dimensional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Big challenge with this: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COMPUTATIONALLY</a:t>
            </a:r>
            <a:r>
              <a:rPr lang="en-US" dirty="0"/>
              <a:t> </a:t>
            </a:r>
            <a:r>
              <a:rPr lang="en-US" b="1" dirty="0"/>
              <a:t>EXPENSIVE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7436578" y="562393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879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Kernel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10869922" y="19978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70">
            <a:extLst>
              <a:ext uri="{FF2B5EF4-FFF2-40B4-BE49-F238E27FC236}">
                <a16:creationId xmlns:a16="http://schemas.microsoft.com/office/drawing/2014/main" id="{BDD6FD7C-4352-4E77-BD90-D76CC294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961" y="1400437"/>
            <a:ext cx="477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b="1" dirty="0">
                <a:sym typeface="Symbol" panose="05050102010706020507" pitchFamily="18" charset="2"/>
              </a:rPr>
              <a:t>R</a:t>
            </a:r>
            <a:r>
              <a:rPr lang="sv-SE" altLang="en-US" sz="2000" b="1" baseline="30000" dirty="0">
                <a:sym typeface="Symbol" panose="05050102010706020507" pitchFamily="18" charset="2"/>
              </a:rPr>
              <a:t>d</a:t>
            </a:r>
          </a:p>
        </p:txBody>
      </p:sp>
      <p:sp>
        <p:nvSpPr>
          <p:cNvPr id="64" name="Rectangle 72">
            <a:extLst>
              <a:ext uri="{FF2B5EF4-FFF2-40B4-BE49-F238E27FC236}">
                <a16:creationId xmlns:a16="http://schemas.microsoft.com/office/drawing/2014/main" id="{E7E8D014-4A51-4EF9-A428-429BCB144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87" y="1967061"/>
            <a:ext cx="317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800" b="1" dirty="0">
                <a:sym typeface="Symbol" panose="05050102010706020507" pitchFamily="18" charset="2"/>
              </a:rPr>
              <a:t>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17018" y="2533684"/>
            <a:ext cx="60296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2800" dirty="0">
                <a:sym typeface="Symbol" panose="05050102010706020507" pitchFamily="18" charset="2"/>
              </a:rPr>
              <a:t>- Kernel trick reduces the computational cost.</a:t>
            </a:r>
          </a:p>
          <a:p>
            <a:endParaRPr lang="sv-SE" altLang="en-US" sz="2800" dirty="0">
              <a:sym typeface="Symbol" panose="05050102010706020507" pitchFamily="18" charset="2"/>
            </a:endParaRPr>
          </a:p>
          <a:p>
            <a:pPr marL="342900" indent="-342900">
              <a:buFontTx/>
              <a:buChar char="-"/>
            </a:pPr>
            <a:r>
              <a:rPr lang="sv-SE" altLang="en-US" sz="2800" dirty="0">
                <a:sym typeface="Symbol" panose="05050102010706020507" pitchFamily="18" charset="2"/>
              </a:rPr>
              <a:t> takes vectors in the original space and returns dot product of vectors in the feature space.</a:t>
            </a:r>
          </a:p>
          <a:p>
            <a:pPr marL="952485" lvl="1" indent="-342900">
              <a:buFontTx/>
              <a:buChar char="-"/>
            </a:pPr>
            <a:r>
              <a:rPr lang="sv-SE" dirty="0">
                <a:sym typeface="Symbol" panose="05050102010706020507" pitchFamily="18" charset="2"/>
              </a:rPr>
              <a:t>Every point is mapped to a higher dimensional space via a transformation.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1687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Kernel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10869922" y="19978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70">
            <a:extLst>
              <a:ext uri="{FF2B5EF4-FFF2-40B4-BE49-F238E27FC236}">
                <a16:creationId xmlns:a16="http://schemas.microsoft.com/office/drawing/2014/main" id="{BDD6FD7C-4352-4E77-BD90-D76CC294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961" y="1400437"/>
            <a:ext cx="477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b="1" dirty="0">
                <a:sym typeface="Symbol" panose="05050102010706020507" pitchFamily="18" charset="2"/>
              </a:rPr>
              <a:t>R</a:t>
            </a:r>
            <a:r>
              <a:rPr lang="sv-SE" altLang="en-US" sz="2000" b="1" baseline="30000" dirty="0">
                <a:sym typeface="Symbol" panose="05050102010706020507" pitchFamily="18" charset="2"/>
              </a:rPr>
              <a:t>d</a:t>
            </a:r>
          </a:p>
        </p:txBody>
      </p:sp>
      <p:sp>
        <p:nvSpPr>
          <p:cNvPr id="64" name="Rectangle 72">
            <a:extLst>
              <a:ext uri="{FF2B5EF4-FFF2-40B4-BE49-F238E27FC236}">
                <a16:creationId xmlns:a16="http://schemas.microsoft.com/office/drawing/2014/main" id="{E7E8D014-4A51-4EF9-A428-429BCB144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87" y="1967061"/>
            <a:ext cx="317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800" b="1" dirty="0">
                <a:sym typeface="Symbol" panose="05050102010706020507" pitchFamily="18" charset="2"/>
              </a:rPr>
              <a:t>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17018" y="2533684"/>
            <a:ext cx="60296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2800" dirty="0">
                <a:sym typeface="Symbol" panose="05050102010706020507" pitchFamily="18" charset="2"/>
              </a:rPr>
              <a:t>- Kernel trick reduces the computational cost.</a:t>
            </a:r>
          </a:p>
          <a:p>
            <a:endParaRPr lang="sv-SE" altLang="en-US" sz="2800" dirty="0">
              <a:sym typeface="Symbol" panose="05050102010706020507" pitchFamily="18" charset="2"/>
            </a:endParaRPr>
          </a:p>
          <a:p>
            <a:pPr marL="342900" indent="-342900">
              <a:buFontTx/>
              <a:buChar char="-"/>
            </a:pPr>
            <a:r>
              <a:rPr lang="sv-SE" altLang="en-US" sz="2800" dirty="0">
                <a:sym typeface="Symbol" panose="05050102010706020507" pitchFamily="18" charset="2"/>
              </a:rPr>
              <a:t> takes vectors in the original space and returns dot product of vectors in the feature space.</a:t>
            </a:r>
          </a:p>
          <a:p>
            <a:pPr marL="952485" lvl="1" indent="-342900">
              <a:buFontTx/>
              <a:buChar char="-"/>
            </a:pPr>
            <a:r>
              <a:rPr lang="sv-SE" dirty="0">
                <a:sym typeface="Symbol" panose="05050102010706020507" pitchFamily="18" charset="2"/>
              </a:rPr>
              <a:t>Every point is mapped to a higher dimensional space via a transformation.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3944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Popular Kernel Types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72971" y="1203702"/>
            <a:ext cx="10376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sv-SE" altLang="en-US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Linear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Polynomial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Gaussian Kernel/ Radius basis function (RBF)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Sigmoid Kernel</a:t>
            </a:r>
            <a:endParaRPr lang="en-US" dirty="0"/>
          </a:p>
        </p:txBody>
      </p:sp>
      <p:pic>
        <p:nvPicPr>
          <p:cNvPr id="1028" name="Picture 4" descr="Multiclass Classification with Support Vector Machines (SVM), Dual Problem  and Kernel Functions | by Hucker Marius | Towards Data Science">
            <a:extLst>
              <a:ext uri="{FF2B5EF4-FFF2-40B4-BE49-F238E27FC236}">
                <a16:creationId xmlns:a16="http://schemas.microsoft.com/office/drawing/2014/main" id="{FA8B8245-B8A8-4F59-8174-CAB40ADAA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45" y="3297793"/>
            <a:ext cx="3998205" cy="314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C294F2-692F-497F-A9F3-92E4F2110F57}"/>
              </a:ext>
            </a:extLst>
          </p:cNvPr>
          <p:cNvSpPr txBox="1"/>
          <p:nvPr/>
        </p:nvSpPr>
        <p:spPr>
          <a:xfrm>
            <a:off x="5797816" y="5394073"/>
            <a:ext cx="5351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Exemplar hyperplanes for different kernel functions. Dataset – famous iris dataset. Features, x = sepal length and sepal width.</a:t>
            </a:r>
          </a:p>
        </p:txBody>
      </p:sp>
    </p:spTree>
    <p:extLst>
      <p:ext uri="{BB962C8B-B14F-4D97-AF65-F5344CB8AC3E}">
        <p14:creationId xmlns:p14="http://schemas.microsoft.com/office/powerpoint/2010/main" val="2370338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Popular Kernel Types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72971" y="1203702"/>
            <a:ext cx="10376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sv-SE" altLang="en-US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Linear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Polynomial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Gaussian Kernel/ Radius basis function (RBF)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Sigmoid Kernel</a:t>
            </a:r>
            <a:endParaRPr lang="en-US" dirty="0"/>
          </a:p>
        </p:txBody>
      </p:sp>
      <p:pic>
        <p:nvPicPr>
          <p:cNvPr id="3076" name="Picture 4" descr="Four Kernel Functions for Kernel-based SVM | Download Scientific Diagram">
            <a:extLst>
              <a:ext uri="{FF2B5EF4-FFF2-40B4-BE49-F238E27FC236}">
                <a16:creationId xmlns:a16="http://schemas.microsoft.com/office/drawing/2014/main" id="{7A3B1A65-E5B5-4DCA-ABCB-A50A0342C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93" y="3570703"/>
            <a:ext cx="4522787" cy="250971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83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Choosing Kernel Parameters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869418" y="1593884"/>
            <a:ext cx="10376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sym typeface="Symbol" panose="05050102010706020507" pitchFamily="18" charset="2"/>
              </a:rPr>
              <a:t>Parameter tuning technique - K-fold cross 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Addresses overfitting</a:t>
            </a:r>
          </a:p>
        </p:txBody>
      </p:sp>
    </p:spTree>
    <p:extLst>
      <p:ext uri="{BB962C8B-B14F-4D97-AF65-F5344CB8AC3E}">
        <p14:creationId xmlns:p14="http://schemas.microsoft.com/office/powerpoint/2010/main" val="2400737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815137" y="36172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0337B-66CC-4A08-BB9F-B060663B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1905794"/>
            <a:ext cx="2209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01926-C459-4E0A-837B-A9988ACBC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3201194"/>
            <a:ext cx="22098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F3B50-2A94-4989-8D0C-3B7914F29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2286794"/>
            <a:ext cx="152400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/>
              <a:t>SVM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47106CC7-B688-4818-9E29-22231758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3967957"/>
            <a:ext cx="5778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=+1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5500740A-47F0-4B21-A85D-D371DD650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4348957"/>
            <a:ext cx="5207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=-1</a:t>
            </a: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B3B06F5A-F84D-4B02-9783-6530BF45A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1050" y="2896394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D1273789-D96B-48D8-9E4B-57BD4D610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1529557"/>
            <a:ext cx="1454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Predictions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1CFB0C82-2FF9-4C5F-A935-7B16925E5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2276867"/>
            <a:ext cx="4445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+1</a:t>
            </a: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1948F9CB-0C09-496B-B5D4-FE3EBC817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581" y="3234896"/>
            <a:ext cx="3873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-1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1B68669D-912E-4449-A211-6B1C62DF0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26677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F4F7FF9-D881-4BD8-9399-C3AB983E1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32773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2F53B8CF-6604-4294-A7AD-02E0056B0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507332"/>
            <a:ext cx="11366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Test data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B31B24D0-B11F-4D1B-A337-1D4D04C740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1753394"/>
            <a:ext cx="438150" cy="5589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A052C215-0F9A-4154-AEDA-86E415351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75" y="1431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TP</a:t>
            </a: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AB62A844-16FA-44D9-B75C-5226AD76FC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0335" y="2418974"/>
            <a:ext cx="958039" cy="1976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AD621539-A4A6-4AB7-AE10-4F9581DF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2193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FP</a:t>
            </a:r>
          </a:p>
        </p:txBody>
      </p:sp>
      <p:sp>
        <p:nvSpPr>
          <p:cNvPr id="47" name="Line 47">
            <a:extLst>
              <a:ext uri="{FF2B5EF4-FFF2-40B4-BE49-F238E27FC236}">
                <a16:creationId xmlns:a16="http://schemas.microsoft.com/office/drawing/2014/main" id="{2ABE6B86-5F9E-4571-A90B-994E55BC19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62974" y="3331387"/>
            <a:ext cx="1304925" cy="397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8500692A-6579-4917-B2A4-B7257FE63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31075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TN</a:t>
            </a:r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E8D66623-FE50-48C1-9718-04A72AB770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30412" y="4078932"/>
            <a:ext cx="348438" cy="4176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Text Box 51">
            <a:extLst>
              <a:ext uri="{FF2B5EF4-FFF2-40B4-BE49-F238E27FC236}">
                <a16:creationId xmlns:a16="http://schemas.microsoft.com/office/drawing/2014/main" id="{B26F0DB8-8D95-4CD0-B6F5-E4BA1CF36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5" y="44791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756038-A254-4D0F-9E13-0844A0FD9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5F03EC4-25F0-4345-BA68-EE9BBE3B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243919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C7668E-99F9-45A3-B562-92749535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286355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C916CA-D28F-4D43-A133-DA9A64AB1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537" y="26513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C6F9F48-6905-4F59-8FD1-1E4D1C40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937" y="20417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DB42A88-3244-4E53-89E5-A1E04FB4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CE3A20-7952-4325-B378-32093D86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31153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6AE986-E849-422D-AD9C-1CE29B81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326541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87B8E5-FB4D-4FB6-A5CA-8443B77A8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76996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1DC4DF-3BCF-41F2-9AF9-151715A0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294798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10B8339-22DC-4FEB-A110-E941DBA1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715" y="24989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771FA8F-2865-41DB-AC42-5EDD7031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736" y="23465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5FB3F57-E52B-44AE-B954-2D5FE2DE1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195615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EBEDBDD-E475-40F8-A980-814F48A8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21895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A169C16-DD16-4FD4-8DF0-29E7C45C5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937" y="246419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AB1D990-AE0C-493E-BB2A-0096E30B0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136" y="25567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E9373D2-E117-422F-9D94-AEBDAD368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023" y="197289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A04E0AF-4B3C-4F33-9946-EE93E25B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212" y="268525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0011954-0448-4ACE-B9D3-5C3D8263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650" y="224022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4CBD51-975B-4BE4-9894-AD8BF0F9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012" y="237060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D38161-AD7F-4846-8857-FE0F2F924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537" y="254862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A08BA1A-EE73-430A-BE37-E6CC5A77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002" y="20995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A393A41-77A7-4BA2-B156-EF7CA123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4100877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11F166-6B8E-48E2-A9C5-0B22DD8B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33" y="444695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D36D4CF-2C3E-4E73-9A4A-93CB68C2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363250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3B3EE0F-46AE-4C20-A5C5-726F0BCD7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40568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0C4B038-3229-4181-ABE4-3080D92A0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886" y="33874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1FCB7DF-FD68-40A1-8120-7C5E343E4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5" y="3963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022D7EF-075A-4949-99E4-C2580E08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41412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852D326-E4E6-4F02-8D0B-3F75437A9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865" y="36922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805BF-56E3-448C-B2E3-8B9B2D637B5F}"/>
              </a:ext>
            </a:extLst>
          </p:cNvPr>
          <p:cNvSpPr txBox="1"/>
          <p:nvPr/>
        </p:nvSpPr>
        <p:spPr>
          <a:xfrm>
            <a:off x="717173" y="5497084"/>
            <a:ext cx="1083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a given kernel function, how many vectors we correctly labelled out of all the vectors?</a:t>
            </a:r>
            <a:br>
              <a:rPr lang="en-US" sz="2000" dirty="0"/>
            </a:br>
            <a:r>
              <a:rPr lang="en-US" sz="2000" i="1" dirty="0"/>
              <a:t>Accuracy = (TP+TN)/(TP+FP+FN+TN) = ?</a:t>
            </a:r>
            <a:endParaRPr lang="en-US" sz="2000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C867EC1-5DFF-4E99-A07D-72440547B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08" y="34222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81526D0-B0D5-418F-87A6-C4919C6D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07" y="31174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942647-0D5A-43A2-AE68-FFB966D0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456" y="250765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DDDCA89-2FDD-4602-977C-94E78473F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81" y="268567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85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815137" y="36172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0337B-66CC-4A08-BB9F-B060663B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1905794"/>
            <a:ext cx="2209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01926-C459-4E0A-837B-A9988ACBC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3201194"/>
            <a:ext cx="22098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F3B50-2A94-4989-8D0C-3B7914F29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2286794"/>
            <a:ext cx="152400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/>
              <a:t>SVM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47106CC7-B688-4818-9E29-22231758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3967957"/>
            <a:ext cx="5778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=+1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5500740A-47F0-4B21-A85D-D371DD650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4348957"/>
            <a:ext cx="5207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=-1</a:t>
            </a: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B3B06F5A-F84D-4B02-9783-6530BF45A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1050" y="2896394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D1273789-D96B-48D8-9E4B-57BD4D610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1529557"/>
            <a:ext cx="1454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Predictions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1CFB0C82-2FF9-4C5F-A935-7B16925E5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2276867"/>
            <a:ext cx="4445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+1</a:t>
            </a: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1948F9CB-0C09-496B-B5D4-FE3EBC817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581" y="3234896"/>
            <a:ext cx="3873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-1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1B68669D-912E-4449-A211-6B1C62DF0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26677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F4F7FF9-D881-4BD8-9399-C3AB983E1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32773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2F53B8CF-6604-4294-A7AD-02E0056B0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507332"/>
            <a:ext cx="11366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Test data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B31B24D0-B11F-4D1B-A337-1D4D04C740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1753394"/>
            <a:ext cx="438150" cy="5589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A052C215-0F9A-4154-AEDA-86E415351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75" y="1431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TP</a:t>
            </a: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AB62A844-16FA-44D9-B75C-5226AD76FC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0335" y="2418974"/>
            <a:ext cx="958039" cy="1976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AD621539-A4A6-4AB7-AE10-4F9581DF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2193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FP</a:t>
            </a:r>
          </a:p>
        </p:txBody>
      </p:sp>
      <p:sp>
        <p:nvSpPr>
          <p:cNvPr id="47" name="Line 47">
            <a:extLst>
              <a:ext uri="{FF2B5EF4-FFF2-40B4-BE49-F238E27FC236}">
                <a16:creationId xmlns:a16="http://schemas.microsoft.com/office/drawing/2014/main" id="{2ABE6B86-5F9E-4571-A90B-994E55BC19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62974" y="3331387"/>
            <a:ext cx="1304925" cy="397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8500692A-6579-4917-B2A4-B7257FE63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31075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TN</a:t>
            </a:r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E8D66623-FE50-48C1-9718-04A72AB770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30412" y="4078932"/>
            <a:ext cx="348438" cy="4176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Text Box 51">
            <a:extLst>
              <a:ext uri="{FF2B5EF4-FFF2-40B4-BE49-F238E27FC236}">
                <a16:creationId xmlns:a16="http://schemas.microsoft.com/office/drawing/2014/main" id="{B26F0DB8-8D95-4CD0-B6F5-E4BA1CF36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5" y="44791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756038-A254-4D0F-9E13-0844A0FD9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5F03EC4-25F0-4345-BA68-EE9BBE3B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243919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C7668E-99F9-45A3-B562-92749535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286355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C916CA-D28F-4D43-A133-DA9A64AB1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537" y="26513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C6F9F48-6905-4F59-8FD1-1E4D1C40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937" y="20417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DB42A88-3244-4E53-89E5-A1E04FB4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CE3A20-7952-4325-B378-32093D86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31153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6AE986-E849-422D-AD9C-1CE29B81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326541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87B8E5-FB4D-4FB6-A5CA-8443B77A8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76996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1DC4DF-3BCF-41F2-9AF9-151715A0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294798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10B8339-22DC-4FEB-A110-E941DBA1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715" y="24989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771FA8F-2865-41DB-AC42-5EDD7031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736" y="23465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5FB3F57-E52B-44AE-B954-2D5FE2DE1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195615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EBEDBDD-E475-40F8-A980-814F48A8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21895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A169C16-DD16-4FD4-8DF0-29E7C45C5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937" y="246419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AB1D990-AE0C-493E-BB2A-0096E30B0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136" y="25567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E9373D2-E117-422F-9D94-AEBDAD368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023" y="197289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A04E0AF-4B3C-4F33-9946-EE93E25B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212" y="268525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0011954-0448-4ACE-B9D3-5C3D8263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650" y="224022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4CBD51-975B-4BE4-9894-AD8BF0F9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012" y="237060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D38161-AD7F-4846-8857-FE0F2F924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537" y="254862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A08BA1A-EE73-430A-BE37-E6CC5A77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002" y="20995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A393A41-77A7-4BA2-B156-EF7CA123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4100877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11F166-6B8E-48E2-A9C5-0B22DD8B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33" y="444695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D36D4CF-2C3E-4E73-9A4A-93CB68C2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363250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3B3EE0F-46AE-4C20-A5C5-726F0BCD7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40568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0C4B038-3229-4181-ABE4-3080D92A0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886" y="33874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1FCB7DF-FD68-40A1-8120-7C5E343E4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5" y="3963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022D7EF-075A-4949-99E4-C2580E08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41412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852D326-E4E6-4F02-8D0B-3F75437A9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865" y="36922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805BF-56E3-448C-B2E3-8B9B2D637B5F}"/>
              </a:ext>
            </a:extLst>
          </p:cNvPr>
          <p:cNvSpPr txBox="1"/>
          <p:nvPr/>
        </p:nvSpPr>
        <p:spPr>
          <a:xfrm>
            <a:off x="717173" y="5497084"/>
            <a:ext cx="1083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a given kernel function, how many vectors we correctly labelled out of all the vectors?</a:t>
            </a:r>
            <a:br>
              <a:rPr lang="en-US" sz="2000" dirty="0"/>
            </a:br>
            <a:r>
              <a:rPr lang="en-US" sz="2000" i="1" dirty="0"/>
              <a:t>Accuracy = (TP+TN)/(TP+FP+FN+TN) = 8/16 = 0.5, for some kernel function</a:t>
            </a:r>
            <a:endParaRPr lang="en-US" sz="2000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C867EC1-5DFF-4E99-A07D-72440547B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08" y="34222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81526D0-B0D5-418F-87A6-C4919C6D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07" y="31174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942647-0D5A-43A2-AE68-FFB966D0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456" y="250765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DDDCA89-2FDD-4602-977C-94E78473F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81" y="268567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0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This Lecture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320698" cy="471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An end-to-end machine learning model pipeline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b="1" dirty="0"/>
              <a:t>Classification</a:t>
            </a:r>
            <a:r>
              <a:rPr lang="en-US" dirty="0"/>
              <a:t>, Clustering, Anomaly detection, …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Performance Measures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Error Analysis</a:t>
            </a:r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Training Models – Linear 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Linear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Gradient Descent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Polynomial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Logistic Regression</a:t>
            </a:r>
          </a:p>
          <a:p>
            <a:pPr marL="1066785" lvl="1" indent="-457200">
              <a:buAutoNum type="alphaLcParenR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7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818773" y="26908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Coding Exercise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27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/>
            <a:r>
              <a:rPr lang="en-US" dirty="0"/>
              <a:t>Attribution: Some of these slides are based on slides prepared by Henry Kautz, Pierre </a:t>
            </a:r>
            <a:r>
              <a:rPr lang="en-US" dirty="0" err="1"/>
              <a:t>Donnes</a:t>
            </a:r>
            <a:r>
              <a:rPr lang="en-US" dirty="0"/>
              <a:t>, </a:t>
            </a:r>
            <a:r>
              <a:rPr lang="en-US" dirty="0" err="1"/>
              <a:t>Longin</a:t>
            </a:r>
            <a:r>
              <a:rPr lang="en-US" dirty="0"/>
              <a:t> Jan </a:t>
            </a:r>
            <a:r>
              <a:rPr lang="en-US" dirty="0" err="1"/>
              <a:t>Latecki</a:t>
            </a:r>
            <a:r>
              <a:rPr lang="en-US" dirty="0"/>
              <a:t>, and some </a:t>
            </a:r>
            <a:r>
              <a:rPr lang="en-US" dirty="0" err="1"/>
              <a:t>youtube</a:t>
            </a:r>
            <a:r>
              <a:rPr lang="en-US" dirty="0"/>
              <a:t> videos!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F9D8-F9CF-4472-9C2F-EC46482A8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 algn="ctr">
              <a:buNone/>
            </a:pPr>
            <a:r>
              <a:rPr lang="en-US" b="1" dirty="0"/>
              <a:t>Open Floor</a:t>
            </a:r>
          </a:p>
        </p:txBody>
      </p:sp>
    </p:spTree>
    <p:extLst>
      <p:ext uri="{BB962C8B-B14F-4D97-AF65-F5344CB8AC3E}">
        <p14:creationId xmlns:p14="http://schemas.microsoft.com/office/powerpoint/2010/main" val="188479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Agenda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	Support Vector Machines (SVM)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Theory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Online code demo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Base classification models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Linear Regression (covered in previous class)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Decision Tree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Instance-based (Nearest-neighbor)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Rule-based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Naïve Bayes and Bayesian Belief Networks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b="1" dirty="0"/>
              <a:t>Support Vector Machines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Neural Networks and Deep Learning</a:t>
            </a:r>
          </a:p>
          <a:p>
            <a:pPr lvl="1"/>
            <a:endParaRPr lang="en-US" dirty="0"/>
          </a:p>
          <a:p>
            <a:r>
              <a:rPr lang="en-US" dirty="0"/>
              <a:t>Ensemble Classifiers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Boosting, Bagging, Random Forests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941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 err="1">
                <a:solidFill>
                  <a:srgbClr val="E46102"/>
                </a:solidFill>
              </a:rPr>
              <a:t>Classfication</a:t>
            </a:r>
            <a:r>
              <a:rPr lang="en-US" sz="4000" b="1" dirty="0">
                <a:solidFill>
                  <a:srgbClr val="E46102"/>
                </a:solidFill>
              </a:rPr>
              <a:t>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415406-A4B3-4A9E-B277-492D0C7CC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691" y="403962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1D80EF-190F-439C-91A6-9382676A6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726" y="3337034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DE66A2-C786-4A41-88F8-91E1635E2C42}"/>
              </a:ext>
            </a:extLst>
          </p:cNvPr>
          <p:cNvSpPr/>
          <p:nvPr/>
        </p:nvSpPr>
        <p:spPr>
          <a:xfrm>
            <a:off x="5853193" y="168013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Consider a two-class, linearly separable classification problem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4B696-ECE0-4FB2-80FF-1CAA2C0A2A37}"/>
              </a:ext>
            </a:extLst>
          </p:cNvPr>
          <p:cNvSpPr txBox="1"/>
          <p:nvPr/>
        </p:nvSpPr>
        <p:spPr>
          <a:xfrm>
            <a:off x="1813638" y="3654158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53AA83-74C5-4432-926A-317FE2B81951}"/>
              </a:ext>
            </a:extLst>
          </p:cNvPr>
          <p:cNvSpPr txBox="1"/>
          <p:nvPr/>
        </p:nvSpPr>
        <p:spPr>
          <a:xfrm>
            <a:off x="3717237" y="5320655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A5A597-5D2F-463C-8357-5497B27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501" y="280828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BCDED8-70FF-49D2-A871-105C9A97A383}"/>
              </a:ext>
            </a:extLst>
          </p:cNvPr>
          <p:cNvGrpSpPr>
            <a:grpSpLocks/>
          </p:cNvGrpSpPr>
          <p:nvPr/>
        </p:nvGrpSpPr>
        <p:grpSpPr bwMode="auto">
          <a:xfrm>
            <a:off x="2496701" y="2046288"/>
            <a:ext cx="7121527" cy="3200400"/>
            <a:chOff x="720" y="1584"/>
            <a:chExt cx="4486" cy="2016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C2F89908-35FB-4203-B8DA-1AFDED432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B5F297AD-3E6D-448A-A351-3FBE4096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045A4FB2-1259-4A86-8A62-E52ED7F7E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0" y="2287"/>
              <a:ext cx="11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Don’t eat Pizza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CC54128C-40B1-4407-85F0-7257BD39B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" y="2736"/>
              <a:ext cx="7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Eat Pizza</a:t>
              </a: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CC154BC-5ACC-4DC0-9AD1-19E54B9D0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80"/>
              <a:ext cx="1488" cy="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9C2207-CA33-4F5A-99FE-4A032F037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8063CF6-7489-41DD-B6EF-881008E44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239A72C-D2F4-42EF-BB13-76A914B32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4DDC8A-7048-4D7F-A625-CF0AEC195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5DD073-E6B7-4DC9-AD34-D201389A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4853D5-0C66-4153-9323-11D187616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A832D-33DF-45CA-97C7-B8AF6D1B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748596-26F2-4746-89BD-70F748202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E4F779-1D2E-467F-9CFE-AF620F0F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5F9C7-CFCD-4815-826F-76FCA4F2D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15E6A0-E35A-4DB1-9E6E-A0A135AD3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78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What is a good Decision Boundary?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7031963" cy="216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altLang="en-US" dirty="0"/>
          </a:p>
          <a:p>
            <a:r>
              <a:rPr lang="en-US" altLang="en-US" dirty="0"/>
              <a:t>Many decision boundaries!</a:t>
            </a:r>
          </a:p>
          <a:p>
            <a:pPr lvl="1"/>
            <a:endParaRPr lang="en-US" altLang="zh-TW" dirty="0">
              <a:ea typeface="PMingLiU" panose="020B0604030504040204" pitchFamily="18" charset="-120"/>
            </a:endParaRPr>
          </a:p>
          <a:p>
            <a:pPr lvl="1"/>
            <a:endParaRPr lang="en-US" altLang="zh-TW" dirty="0">
              <a:ea typeface="PMingLiU" panose="020B0604030504040204" pitchFamily="18" charset="-120"/>
            </a:endParaRPr>
          </a:p>
          <a:p>
            <a:r>
              <a:rPr lang="en-US" altLang="en-US" dirty="0"/>
              <a:t>Are all decision boundaries equally good?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6503C85-346F-4FA5-BAD2-4B095FD9AB46}"/>
              </a:ext>
            </a:extLst>
          </p:cNvPr>
          <p:cNvGrpSpPr/>
          <p:nvPr/>
        </p:nvGrpSpPr>
        <p:grpSpPr>
          <a:xfrm>
            <a:off x="7155387" y="1793074"/>
            <a:ext cx="3959664" cy="4092447"/>
            <a:chOff x="1813638" y="1689873"/>
            <a:chExt cx="3959664" cy="409244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782D6C1-5E51-4D7D-83FE-A9CDE920D58B}"/>
                </a:ext>
              </a:extLst>
            </p:cNvPr>
            <p:cNvSpPr txBox="1"/>
            <p:nvPr/>
          </p:nvSpPr>
          <p:spPr>
            <a:xfrm>
              <a:off x="1813638" y="3654158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852008-21AD-4D97-B8F3-57420A7C9082}"/>
                </a:ext>
              </a:extLst>
            </p:cNvPr>
            <p:cNvSpPr txBox="1"/>
            <p:nvPr/>
          </p:nvSpPr>
          <p:spPr>
            <a:xfrm>
              <a:off x="3717237" y="5320655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12AA1BF-EDC0-4510-AAAF-4E419A14B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501" y="280828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30F3AD-72FD-44E2-B984-A10AE0E26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701" y="2046288"/>
              <a:ext cx="3276601" cy="3200400"/>
              <a:chOff x="720" y="1584"/>
              <a:chExt cx="2064" cy="2016"/>
            </a:xfrm>
          </p:grpSpPr>
          <p:sp>
            <p:nvSpPr>
              <p:cNvPr id="53" name="Line 5">
                <a:extLst>
                  <a:ext uri="{FF2B5EF4-FFF2-40B4-BE49-F238E27FC236}">
                    <a16:creationId xmlns:a16="http://schemas.microsoft.com/office/drawing/2014/main" id="{62DC8029-A550-4FB8-8EA1-73DDD29AF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1584"/>
                <a:ext cx="0" cy="20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" name="Line 6">
                <a:extLst>
                  <a:ext uri="{FF2B5EF4-FFF2-40B4-BE49-F238E27FC236}">
                    <a16:creationId xmlns:a16="http://schemas.microsoft.com/office/drawing/2014/main" id="{D981B371-245E-43E1-831D-161E9C063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3600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413A9A0-A12B-4576-817F-B4A4B632D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496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9030A77-FA4B-41D0-9328-CB3C61C25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688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95D0DFA-2ED9-4C0A-8438-3885B2665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352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70062D6-876E-4E0B-8DC9-D15E2F368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968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E368424-7514-4792-9D63-06076858C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D3504B3-3388-4952-BB61-EC4084A90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3F175F6-E3A3-429E-9297-80484233E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AB42B1F-8927-4A05-9ACD-7552CB0FE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331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FE7A64D-5016-4DF8-8C44-81B140E7D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EB65B3E-3453-47F6-BEA8-242B139F6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16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F2C198B-A25F-448B-BCCC-2B553B817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715D911-369F-44C8-AAB7-EC1AFBCC6C74}"/>
                </a:ext>
              </a:extLst>
            </p:cNvPr>
            <p:cNvGrpSpPr/>
            <p:nvPr/>
          </p:nvGrpSpPr>
          <p:grpSpPr>
            <a:xfrm rot="17334221">
              <a:off x="2455731" y="1803429"/>
              <a:ext cx="3303629" cy="3076518"/>
              <a:chOff x="3581400" y="1405195"/>
              <a:chExt cx="4800600" cy="4309805"/>
            </a:xfrm>
          </p:grpSpPr>
          <p:sp>
            <p:nvSpPr>
              <p:cNvPr id="47" name="Line 50">
                <a:extLst>
                  <a:ext uri="{FF2B5EF4-FFF2-40B4-BE49-F238E27FC236}">
                    <a16:creationId xmlns:a16="http://schemas.microsoft.com/office/drawing/2014/main" id="{2BFE56B7-0B57-4C29-80F8-7FE62D608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52999" y="1405195"/>
                <a:ext cx="1788731" cy="43098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Line 55">
                <a:extLst>
                  <a:ext uri="{FF2B5EF4-FFF2-40B4-BE49-F238E27FC236}">
                    <a16:creationId xmlns:a16="http://schemas.microsoft.com/office/drawing/2014/main" id="{018A9F2A-D124-41CF-B88A-B7D8352069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1400" y="2438400"/>
                <a:ext cx="4800600" cy="2209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9" name="Line 57">
                <a:extLst>
                  <a:ext uri="{FF2B5EF4-FFF2-40B4-BE49-F238E27FC236}">
                    <a16:creationId xmlns:a16="http://schemas.microsoft.com/office/drawing/2014/main" id="{19CBDE1E-E3A2-4484-A03F-167CE8DE8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6200" y="1905000"/>
                <a:ext cx="3886200" cy="3352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" name="Line 58">
                <a:extLst>
                  <a:ext uri="{FF2B5EF4-FFF2-40B4-BE49-F238E27FC236}">
                    <a16:creationId xmlns:a16="http://schemas.microsoft.com/office/drawing/2014/main" id="{4FFDC6EB-C1D5-4926-8294-0CAE42BA9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14800" y="1752600"/>
                <a:ext cx="3429000" cy="3352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" name="Line 59">
                <a:extLst>
                  <a:ext uri="{FF2B5EF4-FFF2-40B4-BE49-F238E27FC236}">
                    <a16:creationId xmlns:a16="http://schemas.microsoft.com/office/drawing/2014/main" id="{E30B7358-AA5C-4F59-BA2B-53244C390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43400" y="2133600"/>
                <a:ext cx="2743200" cy="3505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Line 60">
                <a:extLst>
                  <a:ext uri="{FF2B5EF4-FFF2-40B4-BE49-F238E27FC236}">
                    <a16:creationId xmlns:a16="http://schemas.microsoft.com/office/drawing/2014/main" id="{E95F89D5-07CF-4F68-A583-BFCF11BAD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6199" y="2209800"/>
                <a:ext cx="4114800" cy="2819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6" name="Text Box 52">
            <a:extLst>
              <a:ext uri="{FF2B5EF4-FFF2-40B4-BE49-F238E27FC236}">
                <a16:creationId xmlns:a16="http://schemas.microsoft.com/office/drawing/2014/main" id="{9B0F221F-7B4A-4863-9CA7-AEA675E30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851" y="4008451"/>
            <a:ext cx="2209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Any of these would be fine..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endParaRPr lang="en-US" altLang="en-US" sz="2000" dirty="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..but which is best?</a:t>
            </a:r>
          </a:p>
        </p:txBody>
      </p:sp>
      <p:sp>
        <p:nvSpPr>
          <p:cNvPr id="67" name="Rectangle 34">
            <a:extLst>
              <a:ext uri="{FF2B5EF4-FFF2-40B4-BE49-F238E27FC236}">
                <a16:creationId xmlns:a16="http://schemas.microsoft.com/office/drawing/2014/main" id="{A349637B-C8D5-4338-BAFD-6EEA3FC02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230" y="4359289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C911D0-3571-4317-B4C0-2E4B993C6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447" y="3640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DA6EC43-5A81-460B-8CDF-3E812937E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575" y="36240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Classifier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66" name="Text Box 54">
            <a:extLst>
              <a:ext uri="{FF2B5EF4-FFF2-40B4-BE49-F238E27FC236}">
                <a16:creationId xmlns:a16="http://schemas.microsoft.com/office/drawing/2014/main" id="{CAEE25A6-853C-4CB6-9F31-D9228D767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500" y="1720354"/>
            <a:ext cx="476831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Define 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margin</a:t>
            </a:r>
            <a:r>
              <a:rPr lang="en-US" altLang="en-US" dirty="0">
                <a:latin typeface="Tahoma" panose="020B0604030504040204" pitchFamily="34" charset="0"/>
              </a:rPr>
              <a:t> of a linear classifier as the width that the boundary could be increased by before hitting a datapoint.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A1AA66-A2AB-489F-8C80-EAE8B892A48D}"/>
              </a:ext>
            </a:extLst>
          </p:cNvPr>
          <p:cNvGrpSpPr/>
          <p:nvPr/>
        </p:nvGrpSpPr>
        <p:grpSpPr>
          <a:xfrm>
            <a:off x="364501" y="1508960"/>
            <a:ext cx="3959664" cy="3970256"/>
            <a:chOff x="1813638" y="1812064"/>
            <a:chExt cx="3959664" cy="3970256"/>
          </a:xfrm>
        </p:grpSpPr>
        <p:grpSp>
          <p:nvGrpSpPr>
            <p:cNvPr id="63" name="Group 2">
              <a:extLst>
                <a:ext uri="{FF2B5EF4-FFF2-40B4-BE49-F238E27FC236}">
                  <a16:creationId xmlns:a16="http://schemas.microsoft.com/office/drawing/2014/main" id="{5AB10D6D-514C-4E08-8964-1138B412A90A}"/>
                </a:ext>
              </a:extLst>
            </p:cNvPr>
            <p:cNvGrpSpPr>
              <a:grpSpLocks/>
            </p:cNvGrpSpPr>
            <p:nvPr/>
          </p:nvGrpSpPr>
          <p:grpSpPr bwMode="auto">
            <a:xfrm rot="13861762" flipV="1">
              <a:off x="2390195" y="3620912"/>
              <a:ext cx="3785429" cy="167733"/>
              <a:chOff x="960" y="3888"/>
              <a:chExt cx="3504" cy="0"/>
            </a:xfrm>
          </p:grpSpPr>
          <p:sp>
            <p:nvSpPr>
              <p:cNvPr id="64" name="Line 3">
                <a:extLst>
                  <a:ext uri="{FF2B5EF4-FFF2-40B4-BE49-F238E27FC236}">
                    <a16:creationId xmlns:a16="http://schemas.microsoft.com/office/drawing/2014/main" id="{5B721BB3-19BE-422E-9C17-708F1AF85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888"/>
                <a:ext cx="3408" cy="0"/>
              </a:xfrm>
              <a:prstGeom prst="line">
                <a:avLst/>
              </a:prstGeom>
              <a:noFill/>
              <a:ln w="1047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4">
                <a:extLst>
                  <a:ext uri="{FF2B5EF4-FFF2-40B4-BE49-F238E27FC236}">
                    <a16:creationId xmlns:a16="http://schemas.microsoft.com/office/drawing/2014/main" id="{06DDC8FC-7524-4DBE-876A-0147052E7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888"/>
                <a:ext cx="35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CCEEB78-0FD7-469A-9343-D5A523EA32C8}"/>
                </a:ext>
              </a:extLst>
            </p:cNvPr>
            <p:cNvGrpSpPr/>
            <p:nvPr/>
          </p:nvGrpSpPr>
          <p:grpSpPr>
            <a:xfrm>
              <a:off x="1813638" y="2046288"/>
              <a:ext cx="3959664" cy="3736032"/>
              <a:chOff x="1813638" y="2046288"/>
              <a:chExt cx="3959664" cy="37360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BCC8620-B741-4236-90BD-F391C2B0C925}"/>
                  </a:ext>
                </a:extLst>
              </p:cNvPr>
              <p:cNvSpPr txBox="1"/>
              <p:nvPr/>
            </p:nvSpPr>
            <p:spPr>
              <a:xfrm>
                <a:off x="1813638" y="3654158"/>
                <a:ext cx="606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C71427F-791F-42A9-9E46-423E0FD82832}"/>
                  </a:ext>
                </a:extLst>
              </p:cNvPr>
              <p:cNvSpPr txBox="1"/>
              <p:nvPr/>
            </p:nvSpPr>
            <p:spPr>
              <a:xfrm>
                <a:off x="3717237" y="5320655"/>
                <a:ext cx="606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x2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8AB0CCE-23CE-45B5-B83A-95FE24304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6501" y="2808288"/>
                <a:ext cx="152400" cy="1524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2C3CBE6-F8C6-4D65-B12C-D2D4595D1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701" y="2046288"/>
                <a:ext cx="3276601" cy="3200400"/>
                <a:chOff x="720" y="1584"/>
                <a:chExt cx="2064" cy="2016"/>
              </a:xfrm>
            </p:grpSpPr>
            <p:sp>
              <p:nvSpPr>
                <p:cNvPr id="72" name="Line 5">
                  <a:extLst>
                    <a:ext uri="{FF2B5EF4-FFF2-40B4-BE49-F238E27FC236}">
                      <a16:creationId xmlns:a16="http://schemas.microsoft.com/office/drawing/2014/main" id="{4B2D5A8F-BBF7-4007-B947-DAA7CD6B69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6">
                  <a:extLst>
                    <a:ext uri="{FF2B5EF4-FFF2-40B4-BE49-F238E27FC236}">
                      <a16:creationId xmlns:a16="http://schemas.microsoft.com/office/drawing/2014/main" id="{9B09F4C3-8561-49E5-8AFE-0AC59A10FB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5C254934-E167-4B14-9226-31A6378DCD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42F2727-A4AB-4A8C-BE0D-F3B895E4AF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FDA805B9-82E0-4126-B310-8CE5D6BC78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9779F11C-1276-408E-9C7D-A71715CF55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619D00C-E7AE-4590-8CD0-CC210582E0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1B874BE-B85F-47C4-BA37-E04048BAF4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8530A5A-26A8-486F-9AFF-9A42F7FB06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3DC80F1-179E-4A1D-A93E-3B1D3511E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B38F2D9-047E-4081-A908-1AD9F6C82D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0BEBB61-32F2-491B-979E-B3B1C1CB0B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7ECC8B8-B076-4870-A534-B64B2E736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86" name="Rectangle 34">
            <a:extLst>
              <a:ext uri="{FF2B5EF4-FFF2-40B4-BE49-F238E27FC236}">
                <a16:creationId xmlns:a16="http://schemas.microsoft.com/office/drawing/2014/main" id="{D9878154-1E12-40FE-A5D8-0FE3934CC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8" y="4304535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813D676-8869-4466-A711-9F0346CA7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597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97CC209-9D11-4BDC-96D9-BF43BC490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725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Maximum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86476638-65A1-43F0-B080-7E87E023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858" y="2003594"/>
            <a:ext cx="2743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en-US" dirty="0">
                <a:latin typeface="Tahoma" panose="020B0604030504040204" pitchFamily="34" charset="0"/>
              </a:rPr>
              <a:t> is the linear classifier with the 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58" name="AutoShape 54">
            <a:extLst>
              <a:ext uri="{FF2B5EF4-FFF2-40B4-BE49-F238E27FC236}">
                <a16:creationId xmlns:a16="http://schemas.microsoft.com/office/drawing/2014/main" id="{CCE7B8FB-E724-48F4-A71C-D8048798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883" y="5815182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96CF89-7337-41F7-B3D0-DF28BFFFDD02}"/>
              </a:ext>
            </a:extLst>
          </p:cNvPr>
          <p:cNvGrpSpPr/>
          <p:nvPr/>
        </p:nvGrpSpPr>
        <p:grpSpPr>
          <a:xfrm>
            <a:off x="364501" y="1743184"/>
            <a:ext cx="4359358" cy="3736032"/>
            <a:chOff x="364501" y="1743184"/>
            <a:chExt cx="4359358" cy="37360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7B8F199-7988-44FA-9552-F26DE7CFEF91}"/>
                </a:ext>
              </a:extLst>
            </p:cNvPr>
            <p:cNvSpPr txBox="1"/>
            <p:nvPr/>
          </p:nvSpPr>
          <p:spPr>
            <a:xfrm>
              <a:off x="364501" y="3351054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16AEE19-282F-41FF-BEDE-86E99979E1E3}"/>
                </a:ext>
              </a:extLst>
            </p:cNvPr>
            <p:cNvSpPr txBox="1"/>
            <p:nvPr/>
          </p:nvSpPr>
          <p:spPr>
            <a:xfrm>
              <a:off x="2268100" y="5017551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95E5031-29D5-4B79-A225-04A84B03F9CF}"/>
                </a:ext>
              </a:extLst>
            </p:cNvPr>
            <p:cNvGrpSpPr/>
            <p:nvPr/>
          </p:nvGrpSpPr>
          <p:grpSpPr>
            <a:xfrm>
              <a:off x="1010886" y="1743184"/>
              <a:ext cx="3712973" cy="3200400"/>
              <a:chOff x="1010886" y="1743184"/>
              <a:chExt cx="3712973" cy="320040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919EEA7-AD6C-4D2A-A005-A4BFC51026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7564" y="1743184"/>
                <a:ext cx="3276601" cy="3200400"/>
                <a:chOff x="720" y="1584"/>
                <a:chExt cx="2064" cy="2016"/>
              </a:xfrm>
            </p:grpSpPr>
            <p:sp>
              <p:nvSpPr>
                <p:cNvPr id="70" name="Line 5">
                  <a:extLst>
                    <a:ext uri="{FF2B5EF4-FFF2-40B4-BE49-F238E27FC236}">
                      <a16:creationId xmlns:a16="http://schemas.microsoft.com/office/drawing/2014/main" id="{22F1C586-D5B4-4DAA-99F4-8B8251F45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1" name="Line 6">
                  <a:extLst>
                    <a:ext uri="{FF2B5EF4-FFF2-40B4-BE49-F238E27FC236}">
                      <a16:creationId xmlns:a16="http://schemas.microsoft.com/office/drawing/2014/main" id="{5C25AC62-0294-452B-954D-53DB0B5994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B511B16D-D825-444A-A841-929C0FDE2A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808B186C-1EED-4B5A-ABC9-CD90B8AEF5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444DFAE7-97A8-46D3-A2DB-5299E3907F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18838146-AF70-4AEE-A396-9EFF178A2A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862854C-3FA8-4391-90EF-B04A6777A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32E074F-50C7-46D8-8375-C370238B3D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8B5608B-38E0-4F33-8948-9ECCD4B301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93CF4EC-7945-4092-A848-BB22157982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E3C2DABC-0EB6-4906-BE5B-BA866A6DE6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7F4C6CE-0712-4E2F-82E1-47E9858CCC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C608461-AC48-43AF-AD93-6727451C9D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79004157-1CFA-42DB-B772-B300A315C84E}"/>
                  </a:ext>
                </a:extLst>
              </p:cNvPr>
              <p:cNvGrpSpPr/>
              <p:nvPr/>
            </p:nvGrpSpPr>
            <p:grpSpPr>
              <a:xfrm rot="17210418">
                <a:off x="2482048" y="1173106"/>
                <a:ext cx="770649" cy="3712973"/>
                <a:chOff x="5468938" y="1295400"/>
                <a:chExt cx="0" cy="5562600"/>
              </a:xfrm>
            </p:grpSpPr>
            <p:sp>
              <p:nvSpPr>
                <p:cNvPr id="86" name="Line 2">
                  <a:extLst>
                    <a:ext uri="{FF2B5EF4-FFF2-40B4-BE49-F238E27FC236}">
                      <a16:creationId xmlns:a16="http://schemas.microsoft.com/office/drawing/2014/main" id="{4362D6E0-770D-4227-95C4-1FDCF6A8BB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763838" y="4076700"/>
                  <a:ext cx="5410200" cy="0"/>
                </a:xfrm>
                <a:prstGeom prst="line">
                  <a:avLst/>
                </a:prstGeom>
                <a:noFill/>
                <a:ln w="3619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3">
                  <a:extLst>
                    <a:ext uri="{FF2B5EF4-FFF2-40B4-BE49-F238E27FC236}">
                      <a16:creationId xmlns:a16="http://schemas.microsoft.com/office/drawing/2014/main" id="{DFBD5E68-2703-4332-BBC7-6FAE1F98F7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687638" y="4076700"/>
                  <a:ext cx="5562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8" name="Rectangle 34">
            <a:extLst>
              <a:ext uri="{FF2B5EF4-FFF2-40B4-BE49-F238E27FC236}">
                <a16:creationId xmlns:a16="http://schemas.microsoft.com/office/drawing/2014/main" id="{EDE67931-05A2-4924-AF5A-25E82FA0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8" y="4304535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666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7927</TotalTime>
  <Words>1351</Words>
  <Application>Microsoft Office PowerPoint</Application>
  <PresentationFormat>Widescreen</PresentationFormat>
  <Paragraphs>290</Paragraphs>
  <Slides>32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MS Gothic</vt:lpstr>
      <vt:lpstr>PMingLiU</vt:lpstr>
      <vt:lpstr>Arial</vt:lpstr>
      <vt:lpstr>Calibri</vt:lpstr>
      <vt:lpstr>Georgia</vt:lpstr>
      <vt:lpstr>Symbol</vt:lpstr>
      <vt:lpstr>System Font Regular</vt:lpstr>
      <vt:lpstr>Tahoma</vt:lpstr>
      <vt:lpstr>Wingdings</vt:lpstr>
      <vt:lpstr>RIT</vt:lpstr>
      <vt:lpstr>PowerPoint Presentation</vt:lpstr>
      <vt:lpstr>PowerPoint Presentation</vt:lpstr>
      <vt:lpstr>This Lecture</vt:lpstr>
      <vt:lpstr>Lecture Agenda</vt:lpstr>
      <vt:lpstr>Classification Models</vt:lpstr>
      <vt:lpstr>Classfication Problem</vt:lpstr>
      <vt:lpstr>What is a good Decision Boundary?</vt:lpstr>
      <vt:lpstr>Classifier Margin</vt:lpstr>
      <vt:lpstr>Maximum Margin</vt:lpstr>
      <vt:lpstr>PowerPoint Presentation</vt:lpstr>
      <vt:lpstr>Maximum Margin</vt:lpstr>
      <vt:lpstr>Why Maximum Margin?</vt:lpstr>
      <vt:lpstr>Large-margin Decision Boundary</vt:lpstr>
      <vt:lpstr>PowerPoint Presentation</vt:lpstr>
      <vt:lpstr>PowerPoint Presentation</vt:lpstr>
      <vt:lpstr>Definitions</vt:lpstr>
      <vt:lpstr>Finding the Decision Boundary</vt:lpstr>
      <vt:lpstr>Finding the Decision Boundary</vt:lpstr>
      <vt:lpstr>Optimization Problem</vt:lpstr>
      <vt:lpstr>The Lagrangian Trick</vt:lpstr>
      <vt:lpstr>Limitation of LSVM</vt:lpstr>
      <vt:lpstr>Non-linear SVM</vt:lpstr>
      <vt:lpstr>The Kernel trick</vt:lpstr>
      <vt:lpstr>The Kernel trick</vt:lpstr>
      <vt:lpstr>Popular Kernel Types</vt:lpstr>
      <vt:lpstr>Popular Kernel Types</vt:lpstr>
      <vt:lpstr>Choosing Kernel Parameters</vt:lpstr>
      <vt:lpstr>Performance measure</vt:lpstr>
      <vt:lpstr>Performance measure</vt:lpstr>
      <vt:lpstr>Coding Exercise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ChangeThisNameLater</cp:lastModifiedBy>
  <cp:revision>906</cp:revision>
  <cp:lastPrinted>2018-04-25T02:50:23Z</cp:lastPrinted>
  <dcterms:created xsi:type="dcterms:W3CDTF">2021-08-24T04:52:52Z</dcterms:created>
  <dcterms:modified xsi:type="dcterms:W3CDTF">2021-09-20T20:54:23Z</dcterms:modified>
</cp:coreProperties>
</file>