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9"/>
  </p:notesMasterIdLst>
  <p:handoutMasterIdLst>
    <p:handoutMasterId r:id="rId40"/>
  </p:handoutMasterIdLst>
  <p:sldIdLst>
    <p:sldId id="266" r:id="rId2"/>
    <p:sldId id="293" r:id="rId3"/>
    <p:sldId id="1425" r:id="rId4"/>
    <p:sldId id="1451" r:id="rId5"/>
    <p:sldId id="1452" r:id="rId6"/>
    <p:sldId id="1422" r:id="rId7"/>
    <p:sldId id="1424" r:id="rId8"/>
    <p:sldId id="1426" r:id="rId9"/>
    <p:sldId id="1427" r:id="rId10"/>
    <p:sldId id="1428" r:id="rId11"/>
    <p:sldId id="1447" r:id="rId12"/>
    <p:sldId id="1453" r:id="rId13"/>
    <p:sldId id="1454" r:id="rId14"/>
    <p:sldId id="1455" r:id="rId15"/>
    <p:sldId id="1456" r:id="rId16"/>
    <p:sldId id="1429" r:id="rId17"/>
    <p:sldId id="1448" r:id="rId18"/>
    <p:sldId id="1430" r:id="rId19"/>
    <p:sldId id="1457" r:id="rId20"/>
    <p:sldId id="1459" r:id="rId21"/>
    <p:sldId id="1458" r:id="rId22"/>
    <p:sldId id="1450" r:id="rId23"/>
    <p:sldId id="1449" r:id="rId24"/>
    <p:sldId id="1461" r:id="rId25"/>
    <p:sldId id="1462" r:id="rId26"/>
    <p:sldId id="1460" r:id="rId27"/>
    <p:sldId id="1431" r:id="rId28"/>
    <p:sldId id="1432" r:id="rId29"/>
    <p:sldId id="1433" r:id="rId30"/>
    <p:sldId id="1439" r:id="rId31"/>
    <p:sldId id="1440" r:id="rId32"/>
    <p:sldId id="1436" r:id="rId33"/>
    <p:sldId id="1463" r:id="rId34"/>
    <p:sldId id="1464" r:id="rId35"/>
    <p:sldId id="1441" r:id="rId36"/>
    <p:sldId id="1442" r:id="rId37"/>
    <p:sldId id="410" r:id="rId38"/>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1442"/>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0" autoAdjust="0"/>
    <p:restoredTop sz="91473" autoAdjust="0"/>
  </p:normalViewPr>
  <p:slideViewPr>
    <p:cSldViewPr snapToGrid="0" snapToObjects="1">
      <p:cViewPr varScale="1">
        <p:scale>
          <a:sx n="97" d="100"/>
          <a:sy n="97" d="100"/>
        </p:scale>
        <p:origin x="1256"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19.e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27.emf"/><Relationship Id="rId4"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1.emf"/><Relationship Id="rId4"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10/26/21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10/26/21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4524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emf"/><Relationship Id="rId4" Type="http://schemas.openxmlformats.org/officeDocument/2006/relationships/oleObject" Target="../embeddings/oleObject2.bin"/><Relationship Id="rId9" Type="http://schemas.openxmlformats.org/officeDocument/2006/relationships/image" Target="../media/image19.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3.xml"/><Relationship Id="rId7" Type="http://schemas.openxmlformats.org/officeDocument/2006/relationships/image" Target="../media/image21.emf"/><Relationship Id="rId12"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2.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27.emf"/><Relationship Id="rId5" Type="http://schemas.openxmlformats.org/officeDocument/2006/relationships/image" Target="../media/image19.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7.emf"/><Relationship Id="rId3" Type="http://schemas.openxmlformats.org/officeDocument/2006/relationships/notesSlide" Target="../notesSlides/notesSlide18.xml"/><Relationship Id="rId7" Type="http://schemas.openxmlformats.org/officeDocument/2006/relationships/image" Target="../media/image31.e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3.xml"/><Relationship Id="rId7"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7.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3.emf"/><Relationship Id="rId3" Type="http://schemas.openxmlformats.org/officeDocument/2006/relationships/notesSlide" Target="../notesSlides/notesSlide24.xml"/><Relationship Id="rId7" Type="http://schemas.openxmlformats.org/officeDocument/2006/relationships/image" Target="../media/image40.emf"/><Relationship Id="rId12"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1.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5.xml"/><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46.emf"/><Relationship Id="rId5" Type="http://schemas.openxmlformats.org/officeDocument/2006/relationships/image" Target="../media/image41.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47.emf"/><Relationship Id="rId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7.xml"/><Relationship Id="rId7"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image" Target="../media/image49.emf"/><Relationship Id="rId4" Type="http://schemas.openxmlformats.org/officeDocument/2006/relationships/oleObject" Target="../embeddings/oleObject32.bin"/><Relationship Id="rId9" Type="http://schemas.openxmlformats.org/officeDocument/2006/relationships/image" Target="../media/image51.emf"/></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55.emf"/><Relationship Id="rId4" Type="http://schemas.openxmlformats.org/officeDocument/2006/relationships/oleObject" Target="../embeddings/oleObject3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18</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October 26,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Popular linear feature extraction methods:</a:t>
            </a:r>
          </a:p>
          <a:p>
            <a:pPr marL="952485" lvl="1" indent="-342900">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Principal Components Analysis (PCA): </a:t>
            </a:r>
            <a:r>
              <a:rPr lang="en-US" altLang="en-US" dirty="0">
                <a:latin typeface="Calibri" panose="020F0502020204030204" pitchFamily="34" charset="0"/>
                <a:cs typeface="Calibri" panose="020F0502020204030204" pitchFamily="34" charset="0"/>
              </a:rPr>
              <a:t>Seeks a projection that preserves as much information in the data as possible.</a:t>
            </a:r>
          </a:p>
          <a:p>
            <a:pPr marL="952485" lvl="1" indent="-342900">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Linear Discriminant Analysis (LDA): </a:t>
            </a:r>
            <a:r>
              <a:rPr lang="en-US" altLang="en-US" dirty="0">
                <a:latin typeface="Calibri" panose="020F0502020204030204" pitchFamily="34" charset="0"/>
                <a:cs typeface="Calibri" panose="020F0502020204030204" pitchFamily="34" charset="0"/>
              </a:rPr>
              <a:t>Seeks a projection that best discriminates the data.</a:t>
            </a:r>
          </a:p>
          <a:p>
            <a:pPr marL="952485" lvl="1" indent="-3429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Many other methods:</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Making features as independent as possible (Independent Component Analysis or ICA).</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Retaining interesting directions (Projection Pursuit).</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Embedding to lower dimensional manifolds (Isomap, Locally Linear Embedding or LLE).</a:t>
            </a: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spid="_x0000_s44552" name="Equation" r:id="rId4" imgW="14630400" imgH="42710100" progId="Equation.DSMT4">
                  <p:embed/>
                </p:oleObj>
              </mc:Choice>
              <mc:Fallback>
                <p:oleObj name="Equation" r:id="rId4"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spid="_x0000_s44553" name="Equation" r:id="rId6" imgW="22529800" imgH="10528300" progId="Equation.DSMT4">
                  <p:embed/>
                </p:oleObj>
              </mc:Choice>
              <mc:Fallback>
                <p:oleObj name="Equation" r:id="rId6"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spid="_x0000_s44554" name="Equation" r:id="rId8" imgW="48272700" imgH="9944100" progId="Equation.DSMT4">
                  <p:embed/>
                </p:oleObj>
              </mc:Choice>
              <mc:Fallback>
                <p:oleObj name="Equation" r:id="rId8"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spid="_x0000_s45744" name="Equation" r:id="rId4" imgW="22237700" imgH="11112500" progId="Equation.DSMT4">
                  <p:embed/>
                </p:oleObj>
              </mc:Choice>
              <mc:Fallback>
                <p:oleObj name="Equation" r:id="rId4"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spid="_x0000_s45745" name="Equation" r:id="rId6" imgW="34226500" imgH="10528300" progId="Equation.DSMT4">
                  <p:embed/>
                </p:oleObj>
              </mc:Choice>
              <mc:Fallback>
                <p:oleObj name="Equation" r:id="rId6"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spid="_x0000_s45746" name="Equation" r:id="rId8" imgW="15798800" imgH="4686300" progId="Equation.DSMT4">
                  <p:embed/>
                </p:oleObj>
              </mc:Choice>
              <mc:Fallback>
                <p:oleObj name="Equation" r:id="rId8"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spid="_x0000_s45747" name="Equation" r:id="rId10" imgW="35699700" imgH="10528300" progId="Equation.DSMT4">
                  <p:embed/>
                </p:oleObj>
              </mc:Choice>
              <mc:Fallback>
                <p:oleObj name="Equation" r:id="rId10"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spid="_x0000_s48121" name="Equation" r:id="rId4" imgW="48272700" imgH="9944100" progId="Equation.DSMT4">
                  <p:embed/>
                </p:oleObj>
              </mc:Choice>
              <mc:Fallback>
                <p:oleObj name="Equation" r:id="rId4"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spid="_x0000_s48122" name="Equation" r:id="rId6" imgW="31013400" imgH="10528300" progId="Equation.DSMT4">
                  <p:embed/>
                </p:oleObj>
              </mc:Choice>
              <mc:Fallback>
                <p:oleObj name="Equation" r:id="rId6"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spid="_x0000_s48123" name="Equation" r:id="rId8" imgW="33642300" imgH="10528300" progId="Equation.DSMT4">
                  <p:embed/>
                </p:oleObj>
              </mc:Choice>
              <mc:Fallback>
                <p:oleObj name="Equation" r:id="rId8"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spid="_x0000_s48124" name="Equation" r:id="rId10" imgW="14046200" imgH="42710100" progId="Equation.DSMT4">
                  <p:embed/>
                </p:oleObj>
              </mc:Choice>
              <mc:Fallback>
                <p:oleObj name="Equation" r:id="rId10"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101598">
              <a:buSzPts val="2400"/>
            </a:pPr>
            <a:endParaRPr lang="en-US" dirty="0"/>
          </a:p>
          <a:p>
            <a:pPr marL="444498" indent="-342900">
              <a:buSzPts val="2400"/>
              <a:buFont typeface="Arial" panose="020B0604020202020204" pitchFamily="34" charset="0"/>
              <a:buChar char="•"/>
            </a:pPr>
            <a:r>
              <a:rPr lang="en-US" dirty="0"/>
              <a:t>Project starts 10/28. Presentations – 12/02, 12/07. Report Due – 12/10</a:t>
            </a:r>
          </a:p>
          <a:p>
            <a:pPr marL="1054083" lvl="1" indent="-342900">
              <a:buSzPts val="2400"/>
              <a:buFont typeface="Arial" panose="020B0604020202020204" pitchFamily="34" charset="0"/>
              <a:buChar char="•"/>
            </a:pPr>
            <a:r>
              <a:rPr lang="en-US" dirty="0"/>
              <a:t>Total Teams #- TBD</a:t>
            </a:r>
          </a:p>
          <a:p>
            <a:pPr marL="1054083" lvl="1" indent="-342900">
              <a:buSzPts val="2400"/>
              <a:buFont typeface="Arial" panose="020B0604020202020204" pitchFamily="34" charset="0"/>
              <a:buChar char="•"/>
            </a:pPr>
            <a:r>
              <a:rPr lang="en-US" dirty="0"/>
              <a:t>Weekly check-in with TA for all teams: 11/02- 11/30</a:t>
            </a:r>
          </a:p>
          <a:p>
            <a:pPr marL="1054083" lvl="1" indent="-342900">
              <a:buSzPts val="2400"/>
              <a:buFont typeface="Arial" panose="020B0604020202020204" pitchFamily="34" charset="0"/>
              <a:buChar char="•"/>
            </a:pPr>
            <a:r>
              <a:rPr lang="en-US" dirty="0"/>
              <a:t>Team numbers will be assigned. Some teams will check in on Tuesday and some on Thursday. Dates will be shared in next class.</a:t>
            </a:r>
          </a:p>
          <a:p>
            <a:pPr marL="101598">
              <a:buSzPts val="2400"/>
            </a:pPr>
            <a:endParaRPr lang="en-US" dirty="0"/>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576950" y="1755132"/>
            <a:ext cx="7523747" cy="4493538"/>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100697" y="4001901"/>
            <a:ext cx="3953811" cy="97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spTree>
    <p:extLst>
      <p:ext uri="{BB962C8B-B14F-4D97-AF65-F5344CB8AC3E}">
        <p14:creationId xmlns:p14="http://schemas.microsoft.com/office/powerpoint/2010/main" val="7326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spid="_x0000_s61852" name="Equation" r:id="rId4" imgW="49733200" imgH="9944100" progId="Equation.DSMT4">
                  <p:embed/>
                </p:oleObj>
              </mc:Choice>
              <mc:Fallback>
                <p:oleObj name="Equation" r:id="rId4"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spid="_x0000_s61853" name="Equation" r:id="rId6" imgW="11696700" imgH="26911300" progId="Equation.DSMT4">
                  <p:embed/>
                </p:oleObj>
              </mc:Choice>
              <mc:Fallback>
                <p:oleObj name="Equation" r:id="rId6"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spid="_x0000_s61854" name="Equation" r:id="rId8" imgW="34226500" imgH="10528300" progId="Equation.DSMT4">
                  <p:embed/>
                </p:oleObj>
              </mc:Choice>
              <mc:Fallback>
                <p:oleObj name="Equation" r:id="rId8"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spid="_x0000_s61855" name="Equation" r:id="rId10" imgW="11404600" imgH="4686300" progId="Equation.DSMT4">
                  <p:embed/>
                </p:oleObj>
              </mc:Choice>
              <mc:Fallback>
                <p:oleObj name="Equation" r:id="rId10"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spid="_x0000_s61856" name="Equation" r:id="rId12" imgW="14046200" imgH="42710100" progId="Equation.DSMT4">
                  <p:embed/>
                </p:oleObj>
              </mc:Choice>
              <mc:Fallback>
                <p:oleObj name="Equation" r:id="rId12"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N</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spid="_x0000_s48805" name="Equation" r:id="rId4" imgW="18135600" imgH="9944100" progId="Equation.DSMT4">
                  <p:embed/>
                </p:oleObj>
              </mc:Choice>
              <mc:Fallback>
                <p:oleObj name="Equation" r:id="rId4"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spid="_x0000_s48806" name="Equation" r:id="rId6" imgW="16090900" imgH="5270500" progId="Equation.DSMT4">
                  <p:embed/>
                </p:oleObj>
              </mc:Choice>
              <mc:Fallback>
                <p:oleObj name="Equation" r:id="rId6"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spid="_x0000_s48807" name="Equation" r:id="rId8" imgW="62318900" imgH="9944100" progId="Equation.DSMT4">
                  <p:embed/>
                </p:oleObj>
              </mc:Choice>
              <mc:Fallback>
                <p:oleObj name="Equation" r:id="rId8"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spid="_x0000_s48808" name="Equation" r:id="rId10" imgW="11696700" imgH="9067800" progId="Equation.DSMT4">
                  <p:embed/>
                </p:oleObj>
              </mc:Choice>
              <mc:Fallback>
                <p:oleObj name="Equation" r:id="rId10"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spid="_x0000_s49983" name="Equation" r:id="rId4" imgW="25158700" imgH="5270500" progId="Equation.DSMT4">
                  <p:embed/>
                </p:oleObj>
              </mc:Choice>
              <mc:Fallback>
                <p:oleObj name="Equation" r:id="rId4"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spid="_x0000_s49984" name="Equation" r:id="rId6" imgW="15506700" imgH="5270500" progId="Equation.DSMT4">
                  <p:embed/>
                </p:oleObj>
              </mc:Choice>
              <mc:Fallback>
                <p:oleObj name="Equation" r:id="rId6"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spid="_x0000_s49985" name="Equation" r:id="rId8" imgW="55003700" imgH="9944100" progId="Equation.DSMT4">
                  <p:embed/>
                </p:oleObj>
              </mc:Choice>
              <mc:Fallback>
                <p:oleObj name="Equation" r:id="rId8"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spid="_x0000_s49986" name="Equation" r:id="rId10" imgW="59690000" imgH="10820400" progId="Equation.DSMT4">
                  <p:embed/>
                </p:oleObj>
              </mc:Choice>
              <mc:Fallback>
                <p:oleObj name="Equation" r:id="rId10"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spid="_x0000_s49987" name="Equation" r:id="rId12" imgW="31305500" imgH="42710100" progId="Equation.DSMT4">
                  <p:embed/>
                </p:oleObj>
              </mc:Choice>
              <mc:Fallback>
                <p:oleObj name="Equation" r:id="rId12"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spid="_x0000_s50815" name="Equation" r:id="rId4" imgW="55003700" imgH="9944100" progId="Equation.DSMT4">
                  <p:embed/>
                </p:oleObj>
              </mc:Choice>
              <mc:Fallback>
                <p:oleObj name="Equation" r:id="rId4"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spid="_x0000_s50816" name="Equation" r:id="rId6" imgW="9652000" imgH="4686300" progId="Equation.DSMT4">
                  <p:embed/>
                </p:oleObj>
              </mc:Choice>
              <mc:Fallback>
                <p:oleObj name="Equation" r:id="rId6"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spid="_x0000_s50817" name="Equation" r:id="rId8" imgW="55003700" imgH="9944100" progId="Equation.DSMT4">
                  <p:embed/>
                </p:oleObj>
              </mc:Choice>
              <mc:Fallback>
                <p:oleObj name="Equation" r:id="rId8"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spid="_x0000_s50818" name="Equation" r:id="rId10" imgW="51206400" imgH="42710100" progId="Equation.DSMT4">
                  <p:embed/>
                </p:oleObj>
              </mc:Choice>
              <mc:Fallback>
                <p:oleObj name="Equation" r:id="rId10"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spid="_x0000_s56605" name="Equation" r:id="rId4" imgW="64655700" imgH="19304000" progId="Equation.DSMT4">
                  <p:embed/>
                </p:oleObj>
              </mc:Choice>
              <mc:Fallback>
                <p:oleObj name="Equation" r:id="rId4"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spid="_x0000_s56606" name="Equation" r:id="rId6" imgW="8191500" imgH="3797300" progId="Equation.DSMT4">
                  <p:embed/>
                </p:oleObj>
              </mc:Choice>
              <mc:Fallback>
                <p:oleObj name="Equation" r:id="rId6"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spid="_x0000_s57762" name="Equation" r:id="rId4" imgW="14046200" imgH="4686300" progId="Equation.DSMT4">
                  <p:embed/>
                </p:oleObj>
              </mc:Choice>
              <mc:Fallback>
                <p:oleObj name="Equation" r:id="rId4"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spid="_x0000_s57763" name="Equation" r:id="rId6" imgW="60274200" imgH="9944100" progId="Equation.DSMT4">
                  <p:embed/>
                </p:oleObj>
              </mc:Choice>
              <mc:Fallback>
                <p:oleObj name="Equation" r:id="rId6"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spid="_x0000_s57764" name="Equation" r:id="rId8" imgW="26035000" imgH="9944100" progId="Equation.DSMT4">
                  <p:embed/>
                </p:oleObj>
              </mc:Choice>
              <mc:Fallback>
                <p:oleObj name="Equation" r:id="rId8"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spid="_x0000_s58507" name="Equation" r:id="rId4" imgW="14338300" imgH="9067800" progId="Equation.DSMT4">
                  <p:embed/>
                </p:oleObj>
              </mc:Choice>
              <mc:Fallback>
                <p:oleObj name="Equation" r:id="rId4"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Application to Images</a:t>
            </a:r>
            <a:endParaRPr sz="4000" b="1" dirty="0">
              <a:solidFill>
                <a:srgbClr val="E46102"/>
              </a:solidFill>
            </a:endParaRPr>
          </a:p>
        </p:txBody>
      </p:sp>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Kaggle exercise</a:t>
            </a:r>
          </a:p>
        </p:txBody>
      </p:sp>
    </p:spTree>
    <p:extLst>
      <p:ext uri="{BB962C8B-B14F-4D97-AF65-F5344CB8AC3E}">
        <p14:creationId xmlns:p14="http://schemas.microsoft.com/office/powerpoint/2010/main" val="2135229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409272"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we can plot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spid="_x0000_s42167" name="Equation" r:id="rId4" imgW="40081200" imgH="42710100" progId="Equation.DSMT4">
                  <p:embed/>
                </p:oleObj>
              </mc:Choice>
              <mc:Fallback>
                <p:oleObj name="Equation" r:id="rId4"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6"/>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an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19095</TotalTime>
  <Words>2041</Words>
  <Application>Microsoft Macintosh PowerPoint</Application>
  <PresentationFormat>Widescreen</PresentationFormat>
  <Paragraphs>354</Paragraphs>
  <Slides>37</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Application to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2020</cp:revision>
  <cp:lastPrinted>2018-04-25T02:50:23Z</cp:lastPrinted>
  <dcterms:created xsi:type="dcterms:W3CDTF">2021-08-24T04:52:52Z</dcterms:created>
  <dcterms:modified xsi:type="dcterms:W3CDTF">2021-10-26T11:58:05Z</dcterms:modified>
</cp:coreProperties>
</file>