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33735-F33C-4AD3-A053-7DB0989A65FA}" v="64" dt="2025-02-19T01:01:16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Melendez" userId="f6b9710ef95133e8" providerId="LiveId" clId="{4DC33735-F33C-4AD3-A053-7DB0989A65FA}"/>
    <pc:docChg chg="custSel modSld">
      <pc:chgData name="Andres Melendez" userId="f6b9710ef95133e8" providerId="LiveId" clId="{4DC33735-F33C-4AD3-A053-7DB0989A65FA}" dt="2025-02-19T01:01:16.289" v="66"/>
      <pc:docMkLst>
        <pc:docMk/>
      </pc:docMkLst>
      <pc:sldChg chg="modTransition modAnim">
        <pc:chgData name="Andres Melendez" userId="f6b9710ef95133e8" providerId="LiveId" clId="{4DC33735-F33C-4AD3-A053-7DB0989A65FA}" dt="2025-02-19T00:52:24.200" v="7"/>
        <pc:sldMkLst>
          <pc:docMk/>
          <pc:sldMk cId="0" sldId="257"/>
        </pc:sldMkLst>
      </pc:sldChg>
      <pc:sldChg chg="modTransition modAnim">
        <pc:chgData name="Andres Melendez" userId="f6b9710ef95133e8" providerId="LiveId" clId="{4DC33735-F33C-4AD3-A053-7DB0989A65FA}" dt="2025-02-19T00:53:37.616" v="26"/>
        <pc:sldMkLst>
          <pc:docMk/>
          <pc:sldMk cId="0" sldId="258"/>
        </pc:sldMkLst>
      </pc:sldChg>
      <pc:sldChg chg="modSp mod modTransition modAnim">
        <pc:chgData name="Andres Melendez" userId="f6b9710ef95133e8" providerId="LiveId" clId="{4DC33735-F33C-4AD3-A053-7DB0989A65FA}" dt="2025-02-19T00:54:37.332" v="30"/>
        <pc:sldMkLst>
          <pc:docMk/>
          <pc:sldMk cId="0" sldId="259"/>
        </pc:sldMkLst>
        <pc:spChg chg="mod">
          <ac:chgData name="Andres Melendez" userId="f6b9710ef95133e8" providerId="LiveId" clId="{4DC33735-F33C-4AD3-A053-7DB0989A65FA}" dt="2025-02-19T00:54:26.906" v="28" actId="1076"/>
          <ac:spMkLst>
            <pc:docMk/>
            <pc:sldMk cId="0" sldId="259"/>
            <ac:spMk id="3" creationId="{00000000-0000-0000-0000-000000000000}"/>
          </ac:spMkLst>
        </pc:spChg>
      </pc:sldChg>
      <pc:sldChg chg="modTransition modAnim">
        <pc:chgData name="Andres Melendez" userId="f6b9710ef95133e8" providerId="LiveId" clId="{4DC33735-F33C-4AD3-A053-7DB0989A65FA}" dt="2025-02-19T00:55:21.162" v="33"/>
        <pc:sldMkLst>
          <pc:docMk/>
          <pc:sldMk cId="0" sldId="260"/>
        </pc:sldMkLst>
      </pc:sldChg>
      <pc:sldChg chg="modTransition modAnim">
        <pc:chgData name="Andres Melendez" userId="f6b9710ef95133e8" providerId="LiveId" clId="{4DC33735-F33C-4AD3-A053-7DB0989A65FA}" dt="2025-02-19T00:56:57.039" v="44"/>
        <pc:sldMkLst>
          <pc:docMk/>
          <pc:sldMk cId="0" sldId="261"/>
        </pc:sldMkLst>
      </pc:sldChg>
      <pc:sldChg chg="modTransition modAnim">
        <pc:chgData name="Andres Melendez" userId="f6b9710ef95133e8" providerId="LiveId" clId="{4DC33735-F33C-4AD3-A053-7DB0989A65FA}" dt="2025-02-19T00:57:54.926" v="48"/>
        <pc:sldMkLst>
          <pc:docMk/>
          <pc:sldMk cId="0" sldId="262"/>
        </pc:sldMkLst>
      </pc:sldChg>
      <pc:sldChg chg="modTransition modAnim">
        <pc:chgData name="Andres Melendez" userId="f6b9710ef95133e8" providerId="LiveId" clId="{4DC33735-F33C-4AD3-A053-7DB0989A65FA}" dt="2025-02-19T00:59:45.419" v="52"/>
        <pc:sldMkLst>
          <pc:docMk/>
          <pc:sldMk cId="0" sldId="263"/>
        </pc:sldMkLst>
      </pc:sldChg>
      <pc:sldChg chg="modTransition modAnim">
        <pc:chgData name="Andres Melendez" userId="f6b9710ef95133e8" providerId="LiveId" clId="{4DC33735-F33C-4AD3-A053-7DB0989A65FA}" dt="2025-02-19T01:00:03.589" v="53"/>
        <pc:sldMkLst>
          <pc:docMk/>
          <pc:sldMk cId="0" sldId="264"/>
        </pc:sldMkLst>
      </pc:sldChg>
      <pc:sldChg chg="modTransition modAnim">
        <pc:chgData name="Andres Melendez" userId="f6b9710ef95133e8" providerId="LiveId" clId="{4DC33735-F33C-4AD3-A053-7DB0989A65FA}" dt="2025-02-19T01:01:16.289" v="66"/>
        <pc:sldMkLst>
          <pc:docMk/>
          <pc:sldMk cId="0" sldId="265"/>
        </pc:sldMkLst>
      </pc:sldChg>
      <pc:sldChg chg="addSp delSp modSp mod modTransition">
        <pc:chgData name="Andres Melendez" userId="f6b9710ef95133e8" providerId="LiveId" clId="{4DC33735-F33C-4AD3-A053-7DB0989A65FA}" dt="2025-02-19T00:52:40.580" v="16"/>
        <pc:sldMkLst>
          <pc:docMk/>
          <pc:sldMk cId="0" sldId="266"/>
        </pc:sldMkLst>
        <pc:spChg chg="del mod">
          <ac:chgData name="Andres Melendez" userId="f6b9710ef95133e8" providerId="LiveId" clId="{4DC33735-F33C-4AD3-A053-7DB0989A65FA}" dt="2025-02-19T00:46:48.751" v="1" actId="26606"/>
          <ac:spMkLst>
            <pc:docMk/>
            <pc:sldMk cId="0" sldId="266"/>
            <ac:spMk id="3" creationId="{00000000-0000-0000-0000-000000000000}"/>
          </ac:spMkLst>
        </pc:spChg>
        <pc:graphicFrameChg chg="add">
          <ac:chgData name="Andres Melendez" userId="f6b9710ef95133e8" providerId="LiveId" clId="{4DC33735-F33C-4AD3-A053-7DB0989A65FA}" dt="2025-02-19T00:46:48.751" v="1" actId="26606"/>
          <ac:graphicFrameMkLst>
            <pc:docMk/>
            <pc:sldMk cId="0" sldId="266"/>
            <ac:graphicFrameMk id="5" creationId="{8AA9555A-A3B8-3409-BFAE-74802F5899A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D1215-6DD3-4562-8F25-AB785BF0A67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06EB7E-4149-41D3-8F86-BDA745812DA9}">
      <dgm:prSet/>
      <dgm:spPr/>
      <dgm:t>
        <a:bodyPr/>
        <a:lstStyle/>
        <a:p>
          <a:r>
            <a:rPr lang="en-US"/>
            <a:t>Ingram, C. (2023). Breaking Down Barriers to Realizing a Just Culture. LinkedIn.</a:t>
          </a:r>
        </a:p>
      </dgm:t>
    </dgm:pt>
    <dgm:pt modelId="{64CFB1E0-5753-4A3D-898B-172335634218}" type="parTrans" cxnId="{A19E0B73-CAB8-4D88-B4D1-C5431E385C35}">
      <dgm:prSet/>
      <dgm:spPr/>
      <dgm:t>
        <a:bodyPr/>
        <a:lstStyle/>
        <a:p>
          <a:endParaRPr lang="en-US"/>
        </a:p>
      </dgm:t>
    </dgm:pt>
    <dgm:pt modelId="{73AFD344-63E9-44B5-970E-36A1A86C50DE}" type="sibTrans" cxnId="{A19E0B73-CAB8-4D88-B4D1-C5431E385C35}">
      <dgm:prSet/>
      <dgm:spPr/>
      <dgm:t>
        <a:bodyPr/>
        <a:lstStyle/>
        <a:p>
          <a:endParaRPr lang="en-US"/>
        </a:p>
      </dgm:t>
    </dgm:pt>
    <dgm:pt modelId="{2CE24B3B-E741-460D-BCB1-BB885A168241}">
      <dgm:prSet/>
      <dgm:spPr/>
      <dgm:t>
        <a:bodyPr/>
        <a:lstStyle/>
        <a:p>
          <a:r>
            <a:rPr lang="en-US"/>
            <a:t>Humanistic Systems. (2023). Why Is It Just So Difficult? Barriers to Just Culture in the Real World.</a:t>
          </a:r>
        </a:p>
      </dgm:t>
    </dgm:pt>
    <dgm:pt modelId="{41C6930F-9DDB-4114-ADDA-D0CB609CC690}" type="parTrans" cxnId="{825C1A4B-E875-4415-B41A-FEC9A2DB98F3}">
      <dgm:prSet/>
      <dgm:spPr/>
      <dgm:t>
        <a:bodyPr/>
        <a:lstStyle/>
        <a:p>
          <a:endParaRPr lang="en-US"/>
        </a:p>
      </dgm:t>
    </dgm:pt>
    <dgm:pt modelId="{BE11C4C6-6FB5-4C5B-94D6-CFDBC2AE9718}" type="sibTrans" cxnId="{825C1A4B-E875-4415-B41A-FEC9A2DB98F3}">
      <dgm:prSet/>
      <dgm:spPr/>
      <dgm:t>
        <a:bodyPr/>
        <a:lstStyle/>
        <a:p>
          <a:endParaRPr lang="en-US"/>
        </a:p>
      </dgm:t>
    </dgm:pt>
    <dgm:pt modelId="{65A37753-2790-427F-86A9-583FC6950746}">
      <dgm:prSet/>
      <dgm:spPr/>
      <dgm:t>
        <a:bodyPr/>
        <a:lstStyle/>
        <a:p>
          <a:r>
            <a:rPr lang="en-US"/>
            <a:t>PubMed. (2022). Challenges in Implementing Just Culture. National Library of Medicine.</a:t>
          </a:r>
        </a:p>
      </dgm:t>
    </dgm:pt>
    <dgm:pt modelId="{CD6DD14D-DFA4-4287-ADA3-6F56C3DC5063}" type="parTrans" cxnId="{EC9DD023-80F6-4940-966F-AE84391309DE}">
      <dgm:prSet/>
      <dgm:spPr/>
      <dgm:t>
        <a:bodyPr/>
        <a:lstStyle/>
        <a:p>
          <a:endParaRPr lang="en-US"/>
        </a:p>
      </dgm:t>
    </dgm:pt>
    <dgm:pt modelId="{13F05D22-DC35-464B-B422-42BC59FAEE29}" type="sibTrans" cxnId="{EC9DD023-80F6-4940-966F-AE84391309DE}">
      <dgm:prSet/>
      <dgm:spPr/>
      <dgm:t>
        <a:bodyPr/>
        <a:lstStyle/>
        <a:p>
          <a:endParaRPr lang="en-US"/>
        </a:p>
      </dgm:t>
    </dgm:pt>
    <dgm:pt modelId="{B2052DC1-2FEE-4CF0-AFC1-6FAB42A04E4D}" type="pres">
      <dgm:prSet presAssocID="{0C3D1215-6DD3-4562-8F25-AB785BF0A673}" presName="vert0" presStyleCnt="0">
        <dgm:presLayoutVars>
          <dgm:dir/>
          <dgm:animOne val="branch"/>
          <dgm:animLvl val="lvl"/>
        </dgm:presLayoutVars>
      </dgm:prSet>
      <dgm:spPr/>
    </dgm:pt>
    <dgm:pt modelId="{AF865BCD-E086-476F-9850-DFE83F377080}" type="pres">
      <dgm:prSet presAssocID="{AC06EB7E-4149-41D3-8F86-BDA745812DA9}" presName="thickLine" presStyleLbl="alignNode1" presStyleIdx="0" presStyleCnt="3"/>
      <dgm:spPr/>
    </dgm:pt>
    <dgm:pt modelId="{47F663E3-8231-4BE6-906C-AC65E767B4AE}" type="pres">
      <dgm:prSet presAssocID="{AC06EB7E-4149-41D3-8F86-BDA745812DA9}" presName="horz1" presStyleCnt="0"/>
      <dgm:spPr/>
    </dgm:pt>
    <dgm:pt modelId="{389A7406-96D8-4F66-BEAE-4CDB1C35BAA3}" type="pres">
      <dgm:prSet presAssocID="{AC06EB7E-4149-41D3-8F86-BDA745812DA9}" presName="tx1" presStyleLbl="revTx" presStyleIdx="0" presStyleCnt="3"/>
      <dgm:spPr/>
    </dgm:pt>
    <dgm:pt modelId="{3FF1E620-8E65-46CB-BAA9-C8A9018B5555}" type="pres">
      <dgm:prSet presAssocID="{AC06EB7E-4149-41D3-8F86-BDA745812DA9}" presName="vert1" presStyleCnt="0"/>
      <dgm:spPr/>
    </dgm:pt>
    <dgm:pt modelId="{EE55F573-09A8-4096-8A37-8043E44BB1FB}" type="pres">
      <dgm:prSet presAssocID="{2CE24B3B-E741-460D-BCB1-BB885A168241}" presName="thickLine" presStyleLbl="alignNode1" presStyleIdx="1" presStyleCnt="3"/>
      <dgm:spPr/>
    </dgm:pt>
    <dgm:pt modelId="{6B1439BA-E274-4F33-8EB0-59C6F9747545}" type="pres">
      <dgm:prSet presAssocID="{2CE24B3B-E741-460D-BCB1-BB885A168241}" presName="horz1" presStyleCnt="0"/>
      <dgm:spPr/>
    </dgm:pt>
    <dgm:pt modelId="{F8A079BF-32F3-402B-9B46-A210936F709A}" type="pres">
      <dgm:prSet presAssocID="{2CE24B3B-E741-460D-BCB1-BB885A168241}" presName="tx1" presStyleLbl="revTx" presStyleIdx="1" presStyleCnt="3"/>
      <dgm:spPr/>
    </dgm:pt>
    <dgm:pt modelId="{A3765F1D-00DF-43D4-977A-5C1CFBB449A5}" type="pres">
      <dgm:prSet presAssocID="{2CE24B3B-E741-460D-BCB1-BB885A168241}" presName="vert1" presStyleCnt="0"/>
      <dgm:spPr/>
    </dgm:pt>
    <dgm:pt modelId="{76D5FF59-5BEB-4C08-A8C1-12D2938A1FFF}" type="pres">
      <dgm:prSet presAssocID="{65A37753-2790-427F-86A9-583FC6950746}" presName="thickLine" presStyleLbl="alignNode1" presStyleIdx="2" presStyleCnt="3"/>
      <dgm:spPr/>
    </dgm:pt>
    <dgm:pt modelId="{0FC94F09-80DC-4489-8933-FBD58E4DA9EE}" type="pres">
      <dgm:prSet presAssocID="{65A37753-2790-427F-86A9-583FC6950746}" presName="horz1" presStyleCnt="0"/>
      <dgm:spPr/>
    </dgm:pt>
    <dgm:pt modelId="{61080773-F372-4A0B-BD7B-DCF6A57FDAE2}" type="pres">
      <dgm:prSet presAssocID="{65A37753-2790-427F-86A9-583FC6950746}" presName="tx1" presStyleLbl="revTx" presStyleIdx="2" presStyleCnt="3"/>
      <dgm:spPr/>
    </dgm:pt>
    <dgm:pt modelId="{B74096FC-7A33-4359-8FEE-0AB84B23399C}" type="pres">
      <dgm:prSet presAssocID="{65A37753-2790-427F-86A9-583FC6950746}" presName="vert1" presStyleCnt="0"/>
      <dgm:spPr/>
    </dgm:pt>
  </dgm:ptLst>
  <dgm:cxnLst>
    <dgm:cxn modelId="{EC9DD023-80F6-4940-966F-AE84391309DE}" srcId="{0C3D1215-6DD3-4562-8F25-AB785BF0A673}" destId="{65A37753-2790-427F-86A9-583FC6950746}" srcOrd="2" destOrd="0" parTransId="{CD6DD14D-DFA4-4287-ADA3-6F56C3DC5063}" sibTransId="{13F05D22-DC35-464B-B422-42BC59FAEE29}"/>
    <dgm:cxn modelId="{193DC269-7F8A-45EE-ACAE-F343683C6715}" type="presOf" srcId="{2CE24B3B-E741-460D-BCB1-BB885A168241}" destId="{F8A079BF-32F3-402B-9B46-A210936F709A}" srcOrd="0" destOrd="0" presId="urn:microsoft.com/office/officeart/2008/layout/LinedList"/>
    <dgm:cxn modelId="{825C1A4B-E875-4415-B41A-FEC9A2DB98F3}" srcId="{0C3D1215-6DD3-4562-8F25-AB785BF0A673}" destId="{2CE24B3B-E741-460D-BCB1-BB885A168241}" srcOrd="1" destOrd="0" parTransId="{41C6930F-9DDB-4114-ADDA-D0CB609CC690}" sibTransId="{BE11C4C6-6FB5-4C5B-94D6-CFDBC2AE9718}"/>
    <dgm:cxn modelId="{2756254F-9B60-4F6A-A445-CBBE0317C29F}" type="presOf" srcId="{0C3D1215-6DD3-4562-8F25-AB785BF0A673}" destId="{B2052DC1-2FEE-4CF0-AFC1-6FAB42A04E4D}" srcOrd="0" destOrd="0" presId="urn:microsoft.com/office/officeart/2008/layout/LinedList"/>
    <dgm:cxn modelId="{A19E0B73-CAB8-4D88-B4D1-C5431E385C35}" srcId="{0C3D1215-6DD3-4562-8F25-AB785BF0A673}" destId="{AC06EB7E-4149-41D3-8F86-BDA745812DA9}" srcOrd="0" destOrd="0" parTransId="{64CFB1E0-5753-4A3D-898B-172335634218}" sibTransId="{73AFD344-63E9-44B5-970E-36A1A86C50DE}"/>
    <dgm:cxn modelId="{3A98A9B9-002A-4427-8E12-AB216F51AD3C}" type="presOf" srcId="{AC06EB7E-4149-41D3-8F86-BDA745812DA9}" destId="{389A7406-96D8-4F66-BEAE-4CDB1C35BAA3}" srcOrd="0" destOrd="0" presId="urn:microsoft.com/office/officeart/2008/layout/LinedList"/>
    <dgm:cxn modelId="{01C21FBC-3E4C-4485-A837-919ACB4E032B}" type="presOf" srcId="{65A37753-2790-427F-86A9-583FC6950746}" destId="{61080773-F372-4A0B-BD7B-DCF6A57FDAE2}" srcOrd="0" destOrd="0" presId="urn:microsoft.com/office/officeart/2008/layout/LinedList"/>
    <dgm:cxn modelId="{8DA0DB67-7CCD-4F16-B54C-A79E644F020D}" type="presParOf" srcId="{B2052DC1-2FEE-4CF0-AFC1-6FAB42A04E4D}" destId="{AF865BCD-E086-476F-9850-DFE83F377080}" srcOrd="0" destOrd="0" presId="urn:microsoft.com/office/officeart/2008/layout/LinedList"/>
    <dgm:cxn modelId="{C042FEC0-A1C8-4278-9E95-BCE0E9804E27}" type="presParOf" srcId="{B2052DC1-2FEE-4CF0-AFC1-6FAB42A04E4D}" destId="{47F663E3-8231-4BE6-906C-AC65E767B4AE}" srcOrd="1" destOrd="0" presId="urn:microsoft.com/office/officeart/2008/layout/LinedList"/>
    <dgm:cxn modelId="{4B0E765C-1EA4-43FD-B330-7E2DD0D38005}" type="presParOf" srcId="{47F663E3-8231-4BE6-906C-AC65E767B4AE}" destId="{389A7406-96D8-4F66-BEAE-4CDB1C35BAA3}" srcOrd="0" destOrd="0" presId="urn:microsoft.com/office/officeart/2008/layout/LinedList"/>
    <dgm:cxn modelId="{8533B115-1120-4AAC-B782-19860BED5B01}" type="presParOf" srcId="{47F663E3-8231-4BE6-906C-AC65E767B4AE}" destId="{3FF1E620-8E65-46CB-BAA9-C8A9018B5555}" srcOrd="1" destOrd="0" presId="urn:microsoft.com/office/officeart/2008/layout/LinedList"/>
    <dgm:cxn modelId="{0A3E048B-98D7-4DFF-B92E-B55EDD069FB2}" type="presParOf" srcId="{B2052DC1-2FEE-4CF0-AFC1-6FAB42A04E4D}" destId="{EE55F573-09A8-4096-8A37-8043E44BB1FB}" srcOrd="2" destOrd="0" presId="urn:microsoft.com/office/officeart/2008/layout/LinedList"/>
    <dgm:cxn modelId="{6E9460F0-3204-4D13-9A3A-F9D376A0FDF7}" type="presParOf" srcId="{B2052DC1-2FEE-4CF0-AFC1-6FAB42A04E4D}" destId="{6B1439BA-E274-4F33-8EB0-59C6F9747545}" srcOrd="3" destOrd="0" presId="urn:microsoft.com/office/officeart/2008/layout/LinedList"/>
    <dgm:cxn modelId="{FA8A2C7D-9C8C-4767-B028-214BEDD532A4}" type="presParOf" srcId="{6B1439BA-E274-4F33-8EB0-59C6F9747545}" destId="{F8A079BF-32F3-402B-9B46-A210936F709A}" srcOrd="0" destOrd="0" presId="urn:microsoft.com/office/officeart/2008/layout/LinedList"/>
    <dgm:cxn modelId="{6CF90BF3-0A5C-43A3-B409-DC3D4289AA79}" type="presParOf" srcId="{6B1439BA-E274-4F33-8EB0-59C6F9747545}" destId="{A3765F1D-00DF-43D4-977A-5C1CFBB449A5}" srcOrd="1" destOrd="0" presId="urn:microsoft.com/office/officeart/2008/layout/LinedList"/>
    <dgm:cxn modelId="{C8E1D460-54EC-4CA1-97CE-AD7914BBAAE2}" type="presParOf" srcId="{B2052DC1-2FEE-4CF0-AFC1-6FAB42A04E4D}" destId="{76D5FF59-5BEB-4C08-A8C1-12D2938A1FFF}" srcOrd="4" destOrd="0" presId="urn:microsoft.com/office/officeart/2008/layout/LinedList"/>
    <dgm:cxn modelId="{57F0CF3E-BA75-429D-A9AE-F55ED5AA2096}" type="presParOf" srcId="{B2052DC1-2FEE-4CF0-AFC1-6FAB42A04E4D}" destId="{0FC94F09-80DC-4489-8933-FBD58E4DA9EE}" srcOrd="5" destOrd="0" presId="urn:microsoft.com/office/officeart/2008/layout/LinedList"/>
    <dgm:cxn modelId="{5B68893F-C302-4306-93DA-843F7CBFBFA3}" type="presParOf" srcId="{0FC94F09-80DC-4489-8933-FBD58E4DA9EE}" destId="{61080773-F372-4A0B-BD7B-DCF6A57FDAE2}" srcOrd="0" destOrd="0" presId="urn:microsoft.com/office/officeart/2008/layout/LinedList"/>
    <dgm:cxn modelId="{8EDD6BF0-F68B-4D31-B1E1-9AB212B1CCDD}" type="presParOf" srcId="{0FC94F09-80DC-4489-8933-FBD58E4DA9EE}" destId="{B74096FC-7A33-4359-8FEE-0AB84B2339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65BCD-E086-476F-9850-DFE83F377080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A7406-96D8-4F66-BEAE-4CDB1C35BAA3}">
      <dsp:nvSpPr>
        <dsp:cNvPr id="0" name=""/>
        <dsp:cNvSpPr/>
      </dsp:nvSpPr>
      <dsp:spPr>
        <a:xfrm>
          <a:off x="0" y="2209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Ingram, C. (2023). Breaking Down Barriers to Realizing a Just Culture. LinkedIn.</a:t>
          </a:r>
        </a:p>
      </dsp:txBody>
      <dsp:txXfrm>
        <a:off x="0" y="2209"/>
        <a:ext cx="8229600" cy="1507181"/>
      </dsp:txXfrm>
    </dsp:sp>
    <dsp:sp modelId="{EE55F573-09A8-4096-8A37-8043E44BB1FB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079BF-32F3-402B-9B46-A210936F709A}">
      <dsp:nvSpPr>
        <dsp:cNvPr id="0" name=""/>
        <dsp:cNvSpPr/>
      </dsp:nvSpPr>
      <dsp:spPr>
        <a:xfrm>
          <a:off x="0" y="1509390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Humanistic Systems. (2023). Why Is It Just So Difficult? Barriers to Just Culture in the Real World.</a:t>
          </a:r>
        </a:p>
      </dsp:txBody>
      <dsp:txXfrm>
        <a:off x="0" y="1509390"/>
        <a:ext cx="8229600" cy="1507181"/>
      </dsp:txXfrm>
    </dsp:sp>
    <dsp:sp modelId="{76D5FF59-5BEB-4C08-A8C1-12D2938A1FFF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80773-F372-4A0B-BD7B-DCF6A57FDAE2}">
      <dsp:nvSpPr>
        <dsp:cNvPr id="0" name=""/>
        <dsp:cNvSpPr/>
      </dsp:nvSpPr>
      <dsp:spPr>
        <a:xfrm>
          <a:off x="0" y="3016572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PubMed. (2022). Challenges in Implementing Just Culture. National Library of Medicine.</a:t>
          </a:r>
        </a:p>
      </dsp:txBody>
      <dsp:txXfrm>
        <a:off x="0" y="3016572"/>
        <a:ext cx="8229600" cy="1507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20E01CF5-0FDB-2D89-07F5-5EEA9C48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63" r="2341" b="-1"/>
          <a:stretch/>
        </p:blipFill>
        <p:spPr>
          <a:xfrm>
            <a:off x="30417" y="-29383"/>
            <a:ext cx="9143979" cy="68873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620"/>
            <a:ext cx="4174944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08502" y="1500874"/>
            <a:ext cx="6887365" cy="38703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48"/>
            <a:ext cx="1559634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80082" y="3068761"/>
            <a:ext cx="3378495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80917" y="-6485"/>
            <a:ext cx="257037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38276" y="464574"/>
            <a:ext cx="3682024" cy="9158579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7639"/>
            <a:ext cx="3659866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80" y="363578"/>
            <a:ext cx="3120174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Barriers to Implementing a Just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980" y="4255356"/>
            <a:ext cx="3120174" cy="155011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FFFFFF"/>
                </a:solidFill>
              </a:rPr>
              <a:t>Understanding the challenges that hinder the adoption of a just culture in organizations.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1700" dirty="0">
              <a:solidFill>
                <a:srgbClr val="FFFFFF"/>
              </a:solidFill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FFFFFF"/>
                </a:solidFill>
              </a:rPr>
              <a:t>Author: Andres Melendez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FFFFFF"/>
                </a:solidFill>
              </a:rPr>
              <a:t>22 February 2025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One big red thumbtack in front of many smaller black thumbtacks">
            <a:extLst>
              <a:ext uri="{FF2B5EF4-FFF2-40B4-BE49-F238E27FC236}">
                <a16:creationId xmlns:a16="http://schemas.microsoft.com/office/drawing/2014/main" id="{B3D4D778-9FA1-1843-F832-058AC19EF9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96" r="-1" b="-1"/>
          <a:stretch/>
        </p:blipFill>
        <p:spPr>
          <a:xfrm>
            <a:off x="20" y="10"/>
            <a:ext cx="6501364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26549" y="0"/>
            <a:ext cx="731745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7852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sz="2400" dirty="0"/>
              <a:t>Overcoming These Challenges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6356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63" y="2443480"/>
            <a:ext cx="2414016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852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sz="1500" dirty="0"/>
              <a:t>Addressing these barriers requires leadership commitment, training, policy consistency, and fostering trust.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A9555A-A3B8-3409-BFAE-74802F5899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2FC3F592-0548-1C1F-4969-D9475D602B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81" r="4427" b="1"/>
          <a:stretch/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620"/>
            <a:ext cx="4174944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08502" y="1500874"/>
            <a:ext cx="6887365" cy="38703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48"/>
            <a:ext cx="1559634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80082" y="3068761"/>
            <a:ext cx="3378495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80917" y="-6485"/>
            <a:ext cx="257037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38276" y="464574"/>
            <a:ext cx="3682024" cy="9158579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7639"/>
            <a:ext cx="3659866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71" y="2155188"/>
            <a:ext cx="3120174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Blame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71" y="5166367"/>
            <a:ext cx="3120174" cy="8509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A culture that focuses on individual fault rather than systemic issues discourages error reporting.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671505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27" y="1298448"/>
            <a:ext cx="4421384" cy="40996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Fear of Repercussions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450" y="1122363"/>
            <a:ext cx="2628900" cy="426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fear disciplinary actions or reputation damage, leading to underreporting of mistakes.</a:t>
            </a:r>
          </a:p>
        </p:txBody>
      </p:sp>
      <p:sp>
        <p:nvSpPr>
          <p:cNvPr id="30" name="sketch line 1">
            <a:extLst>
              <a:ext uri="{FF2B5EF4-FFF2-40B4-BE49-F238E27FC236}">
                <a16:creationId xmlns:a16="http://schemas.microsoft.com/office/drawing/2014/main" id="{32C5B66D-E390-4A14-AB60-69626CBF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5626353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46273DA-F933-4D17-A5FE-B1EF87FD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7989" y="5626353"/>
            <a:ext cx="2609715" cy="18288"/>
          </a:xfrm>
          <a:custGeom>
            <a:avLst/>
            <a:gdLst>
              <a:gd name="connsiteX0" fmla="*/ 0 w 2609715"/>
              <a:gd name="connsiteY0" fmla="*/ 0 h 18288"/>
              <a:gd name="connsiteX1" fmla="*/ 626332 w 2609715"/>
              <a:gd name="connsiteY1" fmla="*/ 0 h 18288"/>
              <a:gd name="connsiteX2" fmla="*/ 1278760 w 2609715"/>
              <a:gd name="connsiteY2" fmla="*/ 0 h 18288"/>
              <a:gd name="connsiteX3" fmla="*/ 1931189 w 2609715"/>
              <a:gd name="connsiteY3" fmla="*/ 0 h 18288"/>
              <a:gd name="connsiteX4" fmla="*/ 2609715 w 2609715"/>
              <a:gd name="connsiteY4" fmla="*/ 0 h 18288"/>
              <a:gd name="connsiteX5" fmla="*/ 2609715 w 2609715"/>
              <a:gd name="connsiteY5" fmla="*/ 18288 h 18288"/>
              <a:gd name="connsiteX6" fmla="*/ 1957286 w 2609715"/>
              <a:gd name="connsiteY6" fmla="*/ 18288 h 18288"/>
              <a:gd name="connsiteX7" fmla="*/ 1357052 w 2609715"/>
              <a:gd name="connsiteY7" fmla="*/ 18288 h 18288"/>
              <a:gd name="connsiteX8" fmla="*/ 756817 w 2609715"/>
              <a:gd name="connsiteY8" fmla="*/ 18288 h 18288"/>
              <a:gd name="connsiteX9" fmla="*/ 0 w 2609715"/>
              <a:gd name="connsiteY9" fmla="*/ 18288 h 18288"/>
              <a:gd name="connsiteX10" fmla="*/ 0 w 2609715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9715" h="18288" fill="none" extrusionOk="0">
                <a:moveTo>
                  <a:pt x="0" y="0"/>
                </a:moveTo>
                <a:cubicBezTo>
                  <a:pt x="283276" y="6411"/>
                  <a:pt x="352876" y="-4376"/>
                  <a:pt x="626332" y="0"/>
                </a:cubicBezTo>
                <a:cubicBezTo>
                  <a:pt x="899788" y="4376"/>
                  <a:pt x="984795" y="8792"/>
                  <a:pt x="1278760" y="0"/>
                </a:cubicBezTo>
                <a:cubicBezTo>
                  <a:pt x="1572725" y="-8792"/>
                  <a:pt x="1637724" y="7668"/>
                  <a:pt x="1931189" y="0"/>
                </a:cubicBezTo>
                <a:cubicBezTo>
                  <a:pt x="2224654" y="-7668"/>
                  <a:pt x="2304540" y="-27069"/>
                  <a:pt x="2609715" y="0"/>
                </a:cubicBezTo>
                <a:cubicBezTo>
                  <a:pt x="2609561" y="8655"/>
                  <a:pt x="2608831" y="9975"/>
                  <a:pt x="2609715" y="18288"/>
                </a:cubicBezTo>
                <a:cubicBezTo>
                  <a:pt x="2465462" y="44785"/>
                  <a:pt x="2255189" y="1376"/>
                  <a:pt x="1957286" y="18288"/>
                </a:cubicBezTo>
                <a:cubicBezTo>
                  <a:pt x="1659383" y="35200"/>
                  <a:pt x="1562734" y="6078"/>
                  <a:pt x="1357052" y="18288"/>
                </a:cubicBezTo>
                <a:cubicBezTo>
                  <a:pt x="1151370" y="30498"/>
                  <a:pt x="893393" y="36847"/>
                  <a:pt x="756817" y="18288"/>
                </a:cubicBezTo>
                <a:cubicBezTo>
                  <a:pt x="620241" y="-271"/>
                  <a:pt x="309020" y="-1293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609715" h="18288" stroke="0" extrusionOk="0">
                <a:moveTo>
                  <a:pt x="0" y="0"/>
                </a:moveTo>
                <a:cubicBezTo>
                  <a:pt x="213927" y="5385"/>
                  <a:pt x="459211" y="-16832"/>
                  <a:pt x="626332" y="0"/>
                </a:cubicBezTo>
                <a:cubicBezTo>
                  <a:pt x="793453" y="16832"/>
                  <a:pt x="1001999" y="-15497"/>
                  <a:pt x="1200469" y="0"/>
                </a:cubicBezTo>
                <a:cubicBezTo>
                  <a:pt x="1398939" y="15497"/>
                  <a:pt x="1608397" y="-18886"/>
                  <a:pt x="1905092" y="0"/>
                </a:cubicBezTo>
                <a:cubicBezTo>
                  <a:pt x="2201787" y="18886"/>
                  <a:pt x="2405176" y="14775"/>
                  <a:pt x="2609715" y="0"/>
                </a:cubicBezTo>
                <a:cubicBezTo>
                  <a:pt x="2610129" y="5928"/>
                  <a:pt x="2609945" y="11133"/>
                  <a:pt x="2609715" y="18288"/>
                </a:cubicBezTo>
                <a:cubicBezTo>
                  <a:pt x="2437672" y="45501"/>
                  <a:pt x="2157047" y="37158"/>
                  <a:pt x="2009481" y="18288"/>
                </a:cubicBezTo>
                <a:cubicBezTo>
                  <a:pt x="1861915" y="-582"/>
                  <a:pt x="1705933" y="12780"/>
                  <a:pt x="1409246" y="18288"/>
                </a:cubicBezTo>
                <a:cubicBezTo>
                  <a:pt x="1112559" y="23796"/>
                  <a:pt x="883204" y="12235"/>
                  <a:pt x="704623" y="18288"/>
                </a:cubicBezTo>
                <a:cubicBezTo>
                  <a:pt x="526042" y="24341"/>
                  <a:pt x="274196" y="39038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322" y="583345"/>
            <a:ext cx="5370268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7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Lack of Leadership Commitment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30" y="5062847"/>
            <a:ext cx="6434024" cy="89038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 leadership support, just culture principles are difficult to sustain.</a:t>
            </a:r>
          </a:p>
        </p:txBody>
      </p:sp>
      <p:sp>
        <p:nvSpPr>
          <p:cNvPr id="4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E2E8FE-B87B-430D-9722-167B5E2C2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hand holding a pen and shading circles on a sheet">
            <a:extLst>
              <a:ext uri="{FF2B5EF4-FFF2-40B4-BE49-F238E27FC236}">
                <a16:creationId xmlns:a16="http://schemas.microsoft.com/office/drawing/2014/main" id="{8BB9102C-42ED-231B-A66D-B0B2BAC874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22334" r="-1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82" y="1598246"/>
            <a:ext cx="3470032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4900" dirty="0">
                <a:solidFill>
                  <a:srgbClr val="FFFFFF"/>
                </a:solidFill>
              </a:rPr>
              <a:t>Inconsistent Application of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745" y="1590840"/>
            <a:ext cx="4254132" cy="50952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800" dirty="0">
                <a:solidFill>
                  <a:srgbClr val="FFFFFF"/>
                </a:solidFill>
              </a:rPr>
              <a:t>Unequal enforcement of policies results in confusion and mistrust.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Inadequate Training and Education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r>
              <a:rPr dirty="0"/>
              <a:t>Lack of proper education on just culture concepts leads to misinterpretation and poor implementation.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DE2E8FE-B87B-430D-9722-167B5E2C2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!!Rectangle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High angle view of a rolled paper, brown notebook, and black notepad on a wooden table">
            <a:extLst>
              <a:ext uri="{FF2B5EF4-FFF2-40B4-BE49-F238E27FC236}">
                <a16:creationId xmlns:a16="http://schemas.microsoft.com/office/drawing/2014/main" id="{B0C3EAC6-1D68-8B18-FDE0-64AF2F9609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r="10999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82" y="1598246"/>
            <a:ext cx="3470032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</a:rPr>
              <a:t>Regulatory and Legal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745" y="1590840"/>
            <a:ext cx="4254132" cy="50952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800" dirty="0">
                <a:solidFill>
                  <a:srgbClr val="FFFFFF"/>
                </a:solidFill>
              </a:rPr>
              <a:t>Existing laws and regulations may discourage open reporting due to legal fears.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81" y="841664"/>
            <a:ext cx="365599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Cultural Resistance to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015" y="841664"/>
            <a:ext cx="3650704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Deeply ingrained organizational cultures resist transformation toward a just culture.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Lack of Trust in Reporting Systems</a:t>
            </a: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700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Employees may not trust that their reports will lead to meaningful change.</a:t>
            </a:r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237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Barriers to Implementing a Just Culture</vt:lpstr>
      <vt:lpstr>Blame Culture</vt:lpstr>
      <vt:lpstr>Fear of Repercussions</vt:lpstr>
      <vt:lpstr>Lack of Leadership Commitment</vt:lpstr>
      <vt:lpstr>Inconsistent Application of Policies</vt:lpstr>
      <vt:lpstr>Inadequate Training and Education</vt:lpstr>
      <vt:lpstr>Regulatory and Legal Constraints</vt:lpstr>
      <vt:lpstr>Cultural Resistance to Change</vt:lpstr>
      <vt:lpstr>Lack of Trust in Reporting Systems</vt:lpstr>
      <vt:lpstr>Overcoming These Challenges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Andres Melendez</dc:creator>
  <cp:keywords/>
  <dc:description>generated using python-pptx</dc:description>
  <cp:lastModifiedBy>Andres Melendez</cp:lastModifiedBy>
  <cp:revision>2</cp:revision>
  <dcterms:created xsi:type="dcterms:W3CDTF">2013-01-27T09:14:16Z</dcterms:created>
  <dcterms:modified xsi:type="dcterms:W3CDTF">2025-02-19T01:01:24Z</dcterms:modified>
  <cp:category/>
</cp:coreProperties>
</file>