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6" r:id="rId3"/>
    <p:sldId id="270" r:id="rId4"/>
    <p:sldId id="276" r:id="rId5"/>
    <p:sldId id="277" r:id="rId6"/>
    <p:sldId id="272" r:id="rId7"/>
    <p:sldId id="273" r:id="rId8"/>
    <p:sldId id="274" r:id="rId9"/>
    <p:sldId id="278" r:id="rId10"/>
    <p:sldId id="279" r:id="rId11"/>
    <p:sldId id="275"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52FF84-7013-4F2C-9A23-FA3E790B0CA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52FF84-7013-4F2C-9A23-FA3E790B0CA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52FF84-7013-4F2C-9A23-FA3E790B0CA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AF52D-934C-4E83-A85A-0DB4D5F327CE}"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52FF84-7013-4F2C-9A23-FA3E790B0CA9}"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52FF84-7013-4F2C-9A23-FA3E790B0CA9}"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AF52D-934C-4E83-A85A-0DB4D5F327CE}"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52FF84-7013-4F2C-9A23-FA3E790B0CA9}"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2FF84-7013-4F2C-9A23-FA3E790B0CA9}"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2FF84-7013-4F2C-9A23-FA3E790B0CA9}"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52FF84-7013-4F2C-9A23-FA3E790B0CA9}"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AF52D-934C-4E83-A85A-0DB4D5F327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152FF84-7013-4F2C-9A23-FA3E790B0CA9}" type="datetimeFigureOut">
              <a:rPr lang="en-US" smtClean="0"/>
              <a:t>5/9/2025</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8BAF52D-934C-4E83-A85A-0DB4D5F327CE}"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Moffat Bay Lodge Project</a:t>
            </a:r>
            <a:endParaRPr lang="en-US" dirty="0"/>
          </a:p>
        </p:txBody>
      </p:sp>
      <p:sp>
        <p:nvSpPr>
          <p:cNvPr id="3" name="Subtitle 2"/>
          <p:cNvSpPr>
            <a:spLocks noGrp="1"/>
          </p:cNvSpPr>
          <p:nvPr>
            <p:ph type="subTitle" idx="1"/>
          </p:nvPr>
        </p:nvSpPr>
        <p:spPr/>
        <p:txBody>
          <a:bodyPr>
            <a:normAutofit fontScale="92500" lnSpcReduction="10000"/>
          </a:bodyPr>
          <a:lstStyle/>
          <a:p>
            <a:r>
              <a:rPr lang="en-US" sz="2000" dirty="0" smtClean="0"/>
              <a:t>Alpha Team</a:t>
            </a:r>
          </a:p>
          <a:p>
            <a:r>
              <a:rPr lang="en-US" sz="2000" dirty="0" smtClean="0"/>
              <a:t>Module 11</a:t>
            </a:r>
          </a:p>
          <a:p>
            <a:r>
              <a:rPr lang="en-US" sz="2000" dirty="0" smtClean="0"/>
              <a:t>May 7, 2025</a:t>
            </a:r>
            <a:endParaRPr lang="en-US" sz="2000" dirty="0"/>
          </a:p>
        </p:txBody>
      </p:sp>
    </p:spTree>
    <p:extLst>
      <p:ext uri="{BB962C8B-B14F-4D97-AF65-F5344CB8AC3E}">
        <p14:creationId xmlns:p14="http://schemas.microsoft.com/office/powerpoint/2010/main" val="1436713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Tests</a:t>
            </a:r>
            <a:endParaRPr lang="en-US" dirty="0"/>
          </a:p>
        </p:txBody>
      </p:sp>
      <p:sp>
        <p:nvSpPr>
          <p:cNvPr id="3" name="Content Placeholder 2"/>
          <p:cNvSpPr>
            <a:spLocks noGrp="1"/>
          </p:cNvSpPr>
          <p:nvPr>
            <p:ph sz="half" idx="1"/>
          </p:nvPr>
        </p:nvSpPr>
        <p:spPr>
          <a:xfrm>
            <a:off x="762000" y="609600"/>
            <a:ext cx="3657600" cy="4571999"/>
          </a:xfrm>
        </p:spPr>
        <p:txBody>
          <a:bodyPr>
            <a:normAutofit fontScale="55000" lnSpcReduction="20000"/>
          </a:bodyPr>
          <a:lstStyle/>
          <a:p>
            <a:pPr marL="0" indent="0">
              <a:buNone/>
            </a:pPr>
            <a:r>
              <a:rPr lang="en-US" dirty="0" smtClean="0"/>
              <a:t>About Us Page Information Verification Test:</a:t>
            </a:r>
          </a:p>
          <a:p>
            <a:r>
              <a:rPr lang="en-US" dirty="0" smtClean="0"/>
              <a:t>Our client requested we effectively merge our About Us and Contact Us pages.</a:t>
            </a:r>
          </a:p>
          <a:p>
            <a:r>
              <a:rPr lang="en-US" dirty="0" smtClean="0"/>
              <a:t>This meant that the Moffat Bay contact information and call-to-action were on the same page.</a:t>
            </a:r>
          </a:p>
          <a:p>
            <a:r>
              <a:rPr lang="en-US" dirty="0" smtClean="0"/>
              <a:t>This test involved verifying that all required information that the client required was present and the layout was correct.</a:t>
            </a:r>
          </a:p>
          <a:p>
            <a:r>
              <a:rPr lang="en-US" dirty="0" smtClean="0"/>
              <a:t>This simple test passed with all information clearly displayed with no errors for the links as well as all text present &amp; legible.</a:t>
            </a:r>
          </a:p>
        </p:txBody>
      </p:sp>
      <p:sp>
        <p:nvSpPr>
          <p:cNvPr id="4" name="Content Placeholder 3"/>
          <p:cNvSpPr>
            <a:spLocks noGrp="1"/>
          </p:cNvSpPr>
          <p:nvPr>
            <p:ph sz="half" idx="2"/>
          </p:nvPr>
        </p:nvSpPr>
        <p:spPr>
          <a:xfrm>
            <a:off x="4648200" y="609600"/>
            <a:ext cx="3657600" cy="4495799"/>
          </a:xfrm>
        </p:spPr>
        <p:txBody>
          <a:bodyPr>
            <a:normAutofit fontScale="55000" lnSpcReduction="20000"/>
          </a:bodyPr>
          <a:lstStyle/>
          <a:p>
            <a:pPr marL="0" indent="0">
              <a:buNone/>
            </a:pPr>
            <a:r>
              <a:rPr lang="en-US" dirty="0" smtClean="0"/>
              <a:t>Attractions Page Carousel Image Test:</a:t>
            </a:r>
          </a:p>
          <a:p>
            <a:r>
              <a:rPr lang="en-US" dirty="0" smtClean="0"/>
              <a:t>To maximize the attractions display without bloating the page, we employed an image carousel on this page.</a:t>
            </a:r>
          </a:p>
          <a:p>
            <a:r>
              <a:rPr lang="en-US" dirty="0" smtClean="0"/>
              <a:t>The test involved testing this functionality to make sure it rotated between three images each as the user pressed the buttons.</a:t>
            </a:r>
          </a:p>
          <a:p>
            <a:r>
              <a:rPr lang="en-US" dirty="0" smtClean="0"/>
              <a:t>A bonus test involved ensuring the page was responsive to different browser sizes.</a:t>
            </a:r>
          </a:p>
          <a:p>
            <a:r>
              <a:rPr lang="en-US" dirty="0" smtClean="0"/>
              <a:t>These tests were successful!</a:t>
            </a:r>
          </a:p>
          <a:p>
            <a:pPr lvl="1"/>
            <a:r>
              <a:rPr lang="en-US" dirty="0" smtClean="0"/>
              <a:t>As the user pressed the arrows, the images changed as expected.</a:t>
            </a:r>
          </a:p>
          <a:p>
            <a:pPr lvl="1"/>
            <a:r>
              <a:rPr lang="en-US" dirty="0" smtClean="0"/>
              <a:t>Shrinking the window adjusted the alignment of the elements to a vertical setting as expected.</a:t>
            </a:r>
          </a:p>
          <a:p>
            <a:pPr lvl="1"/>
            <a:r>
              <a:rPr lang="en-US" dirty="0" smtClean="0"/>
              <a:t>The page functioned across different browsers.</a:t>
            </a:r>
          </a:p>
        </p:txBody>
      </p:sp>
    </p:spTree>
    <p:extLst>
      <p:ext uri="{BB962C8B-B14F-4D97-AF65-F5344CB8AC3E}">
        <p14:creationId xmlns:p14="http://schemas.microsoft.com/office/powerpoint/2010/main" val="3889198388"/>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a:t>
            </a:r>
            <a:endParaRPr lang="en-US" dirty="0"/>
          </a:p>
        </p:txBody>
      </p:sp>
      <p:sp>
        <p:nvSpPr>
          <p:cNvPr id="3" name="Content Placeholder 2"/>
          <p:cNvSpPr>
            <a:spLocks noGrp="1"/>
          </p:cNvSpPr>
          <p:nvPr>
            <p:ph idx="1"/>
          </p:nvPr>
        </p:nvSpPr>
        <p:spPr/>
        <p:txBody>
          <a:bodyPr>
            <a:normAutofit/>
          </a:bodyPr>
          <a:lstStyle/>
          <a:p>
            <a:r>
              <a:rPr lang="en-US" dirty="0" smtClean="0"/>
              <a:t>Pre-planning is vital to groups that have different availability schedules.</a:t>
            </a:r>
          </a:p>
          <a:p>
            <a:pPr lvl="1"/>
            <a:r>
              <a:rPr lang="en-US" dirty="0" smtClean="0"/>
              <a:t>Our group had some people available at the beginning of the week and others at the end.</a:t>
            </a:r>
          </a:p>
          <a:p>
            <a:r>
              <a:rPr lang="en-US" dirty="0" smtClean="0"/>
              <a:t>The importance of comments.</a:t>
            </a:r>
          </a:p>
          <a:p>
            <a:pPr lvl="1"/>
            <a:r>
              <a:rPr lang="en-US" dirty="0" smtClean="0"/>
              <a:t>Comments are important for identifying the purpose of segments of code.</a:t>
            </a:r>
          </a:p>
          <a:p>
            <a:pPr lvl="1"/>
            <a:r>
              <a:rPr lang="en-US" dirty="0" smtClean="0"/>
              <a:t>Without us implementing these later on debugging would have been much more difficult.</a:t>
            </a:r>
          </a:p>
        </p:txBody>
      </p:sp>
    </p:spTree>
    <p:extLst>
      <p:ext uri="{BB962C8B-B14F-4D97-AF65-F5344CB8AC3E}">
        <p14:creationId xmlns:p14="http://schemas.microsoft.com/office/powerpoint/2010/main" val="422959549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 Cont’d</a:t>
            </a:r>
            <a:endParaRPr lang="en-US" dirty="0"/>
          </a:p>
        </p:txBody>
      </p:sp>
      <p:sp>
        <p:nvSpPr>
          <p:cNvPr id="3" name="Content Placeholder 2"/>
          <p:cNvSpPr>
            <a:spLocks noGrp="1"/>
          </p:cNvSpPr>
          <p:nvPr>
            <p:ph idx="1"/>
          </p:nvPr>
        </p:nvSpPr>
        <p:spPr/>
        <p:txBody>
          <a:bodyPr>
            <a:normAutofit lnSpcReduction="10000"/>
          </a:bodyPr>
          <a:lstStyle/>
          <a:p>
            <a:r>
              <a:rPr lang="en-US" dirty="0" smtClean="0"/>
              <a:t>Proper division of work is necessary for groups to thrive.</a:t>
            </a:r>
          </a:p>
          <a:p>
            <a:pPr lvl="1"/>
            <a:r>
              <a:rPr lang="en-US" dirty="0" smtClean="0"/>
              <a:t>This showcases each individuals talents and helps construct a product that benefits from all.</a:t>
            </a:r>
          </a:p>
          <a:p>
            <a:pPr lvl="1"/>
            <a:r>
              <a:rPr lang="en-US" dirty="0" smtClean="0"/>
              <a:t>Also avoids the feeling of missing out or overworking for other group members.</a:t>
            </a:r>
          </a:p>
          <a:p>
            <a:r>
              <a:rPr lang="en-US" dirty="0" smtClean="0"/>
              <a:t>External obstacles do come up every now and then. Adaptation is key to navigate these.</a:t>
            </a:r>
          </a:p>
          <a:p>
            <a:pPr lvl="1"/>
            <a:r>
              <a:rPr lang="en-US" dirty="0" smtClean="0"/>
              <a:t>Sometimes personal matters come up like moving to a new location or a surprise trip to another state.</a:t>
            </a:r>
          </a:p>
          <a:p>
            <a:pPr lvl="1"/>
            <a:r>
              <a:rPr lang="en-US" dirty="0" smtClean="0"/>
              <a:t>The key is empathy and adjustments by the involved members and the group as a whole for overall success.</a:t>
            </a:r>
          </a:p>
        </p:txBody>
      </p:sp>
    </p:spTree>
    <p:extLst>
      <p:ext uri="{BB962C8B-B14F-4D97-AF65-F5344CB8AC3E}">
        <p14:creationId xmlns:p14="http://schemas.microsoft.com/office/powerpoint/2010/main" val="352503667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Meet the Team</a:t>
            </a:r>
            <a:endParaRPr lang="en-US" dirty="0"/>
          </a:p>
        </p:txBody>
      </p:sp>
      <p:sp>
        <p:nvSpPr>
          <p:cNvPr id="3" name="Content Placeholder 2"/>
          <p:cNvSpPr>
            <a:spLocks noGrp="1"/>
          </p:cNvSpPr>
          <p:nvPr>
            <p:ph idx="1"/>
          </p:nvPr>
        </p:nvSpPr>
        <p:spPr/>
        <p:txBody>
          <a:bodyPr>
            <a:normAutofit/>
          </a:bodyPr>
          <a:lstStyle/>
          <a:p>
            <a:r>
              <a:rPr lang="en-US" dirty="0" smtClean="0"/>
              <a:t>Our Team consists of the following members:</a:t>
            </a:r>
          </a:p>
          <a:p>
            <a:pPr lvl="1"/>
            <a:r>
              <a:rPr lang="en-US" sz="2400" dirty="0"/>
              <a:t>Andres </a:t>
            </a:r>
            <a:r>
              <a:rPr lang="en-US" sz="2400" dirty="0" smtClean="0"/>
              <a:t>Melendez</a:t>
            </a:r>
          </a:p>
          <a:p>
            <a:pPr lvl="1"/>
            <a:r>
              <a:rPr lang="en-US" sz="2400" dirty="0" smtClean="0"/>
              <a:t>Jeffrey Reid</a:t>
            </a:r>
          </a:p>
          <a:p>
            <a:pPr lvl="1"/>
            <a:r>
              <a:rPr lang="en-US" sz="2400" dirty="0" err="1" smtClean="0"/>
              <a:t>Jordany</a:t>
            </a:r>
            <a:r>
              <a:rPr lang="en-US" sz="2400" dirty="0" smtClean="0"/>
              <a:t> Gonzalez</a:t>
            </a:r>
          </a:p>
          <a:p>
            <a:pPr lvl="1"/>
            <a:r>
              <a:rPr lang="en-US" sz="2400" dirty="0" smtClean="0"/>
              <a:t>Edgar Arroyo</a:t>
            </a:r>
          </a:p>
          <a:p>
            <a:pPr lvl="1"/>
            <a:r>
              <a:rPr lang="en-US" sz="2400" dirty="0" smtClean="0"/>
              <a:t>Matthew </a:t>
            </a:r>
            <a:r>
              <a:rPr lang="en-US" sz="2400" dirty="0"/>
              <a:t>Trinh</a:t>
            </a:r>
          </a:p>
          <a:p>
            <a:pPr lvl="1"/>
            <a:endParaRPr lang="en-US" dirty="0" smtClean="0"/>
          </a:p>
        </p:txBody>
      </p:sp>
    </p:spTree>
    <p:extLst>
      <p:ext uri="{BB962C8B-B14F-4D97-AF65-F5344CB8AC3E}">
        <p14:creationId xmlns:p14="http://schemas.microsoft.com/office/powerpoint/2010/main" val="20328205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a:t>
            </a:r>
            <a:endParaRPr lang="en-US" dirty="0"/>
          </a:p>
        </p:txBody>
      </p:sp>
      <p:sp>
        <p:nvSpPr>
          <p:cNvPr id="3" name="Content Placeholder 2"/>
          <p:cNvSpPr>
            <a:spLocks noGrp="1"/>
          </p:cNvSpPr>
          <p:nvPr>
            <p:ph idx="1"/>
          </p:nvPr>
        </p:nvSpPr>
        <p:spPr/>
        <p:txBody>
          <a:bodyPr anchor="t">
            <a:normAutofit/>
          </a:bodyPr>
          <a:lstStyle/>
          <a:p>
            <a:r>
              <a:rPr lang="en-US" dirty="0" smtClean="0"/>
              <a:t>These are the original designs for our site.</a:t>
            </a:r>
          </a:p>
          <a:p>
            <a:endParaRPr lang="en-US" dirty="0" smtClean="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42999"/>
            <a:ext cx="2895600" cy="210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44126" y="1142999"/>
            <a:ext cx="3099674" cy="210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8200" y="3315953"/>
            <a:ext cx="2895600" cy="201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44126" y="3331029"/>
            <a:ext cx="3099674" cy="2231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8726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 Cont’d</a:t>
            </a:r>
            <a:endParaRPr lang="en-US" dirty="0"/>
          </a:p>
        </p:txBody>
      </p:sp>
      <p:sp>
        <p:nvSpPr>
          <p:cNvPr id="3" name="Content Placeholder 2"/>
          <p:cNvSpPr>
            <a:spLocks noGrp="1"/>
          </p:cNvSpPr>
          <p:nvPr>
            <p:ph idx="1"/>
          </p:nvPr>
        </p:nvSpPr>
        <p:spPr/>
        <p:txBody>
          <a:bodyPr anchor="t">
            <a:normAutofit/>
          </a:bodyPr>
          <a:lstStyle/>
          <a:p>
            <a:r>
              <a:rPr lang="en-US" dirty="0" smtClean="0"/>
              <a:t>These are the original designs for our site.</a:t>
            </a:r>
          </a:p>
          <a:p>
            <a:endParaRPr lang="en-US"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43000"/>
            <a:ext cx="2769925" cy="204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1" y="3352800"/>
            <a:ext cx="2769924" cy="190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4587" y="1917361"/>
            <a:ext cx="3527813" cy="25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15442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Wireframes Cont’d</a:t>
            </a:r>
            <a:endParaRPr lang="en-US" dirty="0"/>
          </a:p>
        </p:txBody>
      </p:sp>
      <p:sp>
        <p:nvSpPr>
          <p:cNvPr id="3" name="Content Placeholder 2"/>
          <p:cNvSpPr>
            <a:spLocks noGrp="1"/>
          </p:cNvSpPr>
          <p:nvPr>
            <p:ph idx="1"/>
          </p:nvPr>
        </p:nvSpPr>
        <p:spPr/>
        <p:txBody>
          <a:bodyPr anchor="t">
            <a:normAutofit/>
          </a:bodyPr>
          <a:lstStyle/>
          <a:p>
            <a:r>
              <a:rPr lang="en-US" dirty="0" smtClean="0"/>
              <a:t>These are the original designs for our site.</a:t>
            </a:r>
          </a:p>
          <a:p>
            <a:endParaRPr lang="en-US"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098" y="1371600"/>
            <a:ext cx="3725518" cy="366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4400" y="1371600"/>
            <a:ext cx="3581400" cy="366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24646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a:t>
            </a:r>
            <a:endParaRPr lang="en-US" dirty="0"/>
          </a:p>
        </p:txBody>
      </p:sp>
      <p:sp>
        <p:nvSpPr>
          <p:cNvPr id="3" name="Content Placeholder 2"/>
          <p:cNvSpPr>
            <a:spLocks noGrp="1"/>
          </p:cNvSpPr>
          <p:nvPr>
            <p:ph idx="1"/>
          </p:nvPr>
        </p:nvSpPr>
        <p:spPr>
          <a:xfrm>
            <a:off x="762000" y="609600"/>
            <a:ext cx="7543800" cy="3886200"/>
          </a:xfrm>
        </p:spPr>
        <p:txBody>
          <a:bodyPr anchor="t">
            <a:normAutofit/>
          </a:bodyPr>
          <a:lstStyle/>
          <a:p>
            <a:r>
              <a:rPr lang="en-US" dirty="0" smtClean="0"/>
              <a:t>Below is our Landing Page where the experience all begins!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1513467"/>
            <a:ext cx="5791200" cy="3846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9595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sp>
        <p:nvSpPr>
          <p:cNvPr id="3" name="Content Placeholder 2"/>
          <p:cNvSpPr>
            <a:spLocks noGrp="1"/>
          </p:cNvSpPr>
          <p:nvPr>
            <p:ph idx="1"/>
          </p:nvPr>
        </p:nvSpPr>
        <p:spPr>
          <a:xfrm>
            <a:off x="762000" y="685800"/>
            <a:ext cx="3200400" cy="3886200"/>
          </a:xfrm>
        </p:spPr>
        <p:txBody>
          <a:bodyPr anchor="t">
            <a:normAutofit/>
          </a:bodyPr>
          <a:lstStyle/>
          <a:p>
            <a:pPr marL="0" indent="0">
              <a:buNone/>
            </a:pPr>
            <a:r>
              <a:rPr lang="en-US" dirty="0" smtClean="0"/>
              <a:t>Our ERD represents the database that we used for the website. We had to modify it a few </a:t>
            </a:r>
            <a:r>
              <a:rPr lang="en-US" smtClean="0"/>
              <a:t>times </a:t>
            </a:r>
            <a:r>
              <a:rPr lang="en-US" smtClean="0"/>
              <a:t>throughout </a:t>
            </a:r>
            <a:r>
              <a:rPr lang="en-US" dirty="0" smtClean="0"/>
              <a:t>the project. This is the final result of these changes.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745375"/>
            <a:ext cx="4308142" cy="524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35957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Tests</a:t>
            </a:r>
            <a:endParaRPr lang="en-US" dirty="0"/>
          </a:p>
        </p:txBody>
      </p:sp>
      <p:sp>
        <p:nvSpPr>
          <p:cNvPr id="3" name="Content Placeholder 2"/>
          <p:cNvSpPr>
            <a:spLocks noGrp="1"/>
          </p:cNvSpPr>
          <p:nvPr>
            <p:ph sz="half" idx="1"/>
          </p:nvPr>
        </p:nvSpPr>
        <p:spPr>
          <a:xfrm>
            <a:off x="762000" y="609600"/>
            <a:ext cx="3657600" cy="4571999"/>
          </a:xfrm>
        </p:spPr>
        <p:txBody>
          <a:bodyPr>
            <a:normAutofit fontScale="55000" lnSpcReduction="20000"/>
          </a:bodyPr>
          <a:lstStyle/>
          <a:p>
            <a:pPr marL="0" indent="0">
              <a:buNone/>
            </a:pPr>
            <a:r>
              <a:rPr lang="en-US" dirty="0" smtClean="0"/>
              <a:t>Landing Page Verification Test:</a:t>
            </a:r>
          </a:p>
          <a:p>
            <a:r>
              <a:rPr lang="en-US" dirty="0" smtClean="0"/>
              <a:t>Early in the process of the project we developed our landing page.</a:t>
            </a:r>
          </a:p>
          <a:p>
            <a:r>
              <a:rPr lang="en-US" dirty="0" smtClean="0"/>
              <a:t>One of our keys tests involved successful navigation from the hub to other pages.</a:t>
            </a:r>
          </a:p>
          <a:p>
            <a:r>
              <a:rPr lang="en-US" dirty="0" smtClean="0"/>
              <a:t>This involved traveling to the constructed “Login” and “Sign Up” pages to determine they interacted with each other as expected.</a:t>
            </a:r>
          </a:p>
          <a:p>
            <a:r>
              <a:rPr lang="en-US" dirty="0" smtClean="0"/>
              <a:t>Though they were placeholders at the time, we also tested navigation to the “Reservations”, “Attractions”, and “My Reservations” pages.</a:t>
            </a:r>
          </a:p>
          <a:p>
            <a:r>
              <a:rPr lang="en-US" dirty="0" smtClean="0"/>
              <a:t>The results were as we expected:</a:t>
            </a:r>
          </a:p>
          <a:p>
            <a:pPr lvl="1"/>
            <a:r>
              <a:rPr lang="en-US" dirty="0" smtClean="0"/>
              <a:t>Navigation to the pages created at the time succeeded.</a:t>
            </a:r>
          </a:p>
          <a:p>
            <a:pPr lvl="1"/>
            <a:r>
              <a:rPr lang="en-US" dirty="0" smtClean="0"/>
              <a:t>Navigation to the unconstructed pages failed as they didn’t exist yet. </a:t>
            </a:r>
          </a:p>
        </p:txBody>
      </p:sp>
      <p:sp>
        <p:nvSpPr>
          <p:cNvPr id="4" name="Content Placeholder 3"/>
          <p:cNvSpPr>
            <a:spLocks noGrp="1"/>
          </p:cNvSpPr>
          <p:nvPr>
            <p:ph sz="half" idx="2"/>
          </p:nvPr>
        </p:nvSpPr>
        <p:spPr>
          <a:xfrm>
            <a:off x="4648200" y="609600"/>
            <a:ext cx="3657600" cy="4571999"/>
          </a:xfrm>
        </p:spPr>
        <p:txBody>
          <a:bodyPr>
            <a:normAutofit fontScale="55000" lnSpcReduction="20000"/>
          </a:bodyPr>
          <a:lstStyle/>
          <a:p>
            <a:pPr marL="0" indent="0">
              <a:buNone/>
            </a:pPr>
            <a:r>
              <a:rPr lang="en-US" dirty="0" smtClean="0"/>
              <a:t>Login Page Successful Login Test:</a:t>
            </a:r>
          </a:p>
          <a:p>
            <a:r>
              <a:rPr lang="en-US" dirty="0" smtClean="0"/>
              <a:t>For the Login page we had a test that checked to see if a user could successfully login to the website.</a:t>
            </a:r>
          </a:p>
          <a:p>
            <a:r>
              <a:rPr lang="en-US" dirty="0" smtClean="0"/>
              <a:t>This test involved navigating to the Login page, inputting valid credentials, and logging in.</a:t>
            </a:r>
          </a:p>
          <a:p>
            <a:r>
              <a:rPr lang="en-US" dirty="0" smtClean="0"/>
              <a:t>We used login information from our initially constructed database for these tests.</a:t>
            </a:r>
          </a:p>
          <a:p>
            <a:r>
              <a:rPr lang="en-US" dirty="0" smtClean="0"/>
              <a:t>As bonus side tests, login tests were also completed with newly registered accounts.</a:t>
            </a:r>
          </a:p>
          <a:p>
            <a:r>
              <a:rPr lang="en-US" dirty="0" smtClean="0"/>
              <a:t>All accounts were successful with logging into the website!</a:t>
            </a:r>
          </a:p>
        </p:txBody>
      </p:sp>
    </p:spTree>
    <p:extLst>
      <p:ext uri="{BB962C8B-B14F-4D97-AF65-F5344CB8AC3E}">
        <p14:creationId xmlns:p14="http://schemas.microsoft.com/office/powerpoint/2010/main" val="738856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Tests</a:t>
            </a:r>
            <a:endParaRPr lang="en-US" dirty="0"/>
          </a:p>
        </p:txBody>
      </p:sp>
      <p:sp>
        <p:nvSpPr>
          <p:cNvPr id="3" name="Content Placeholder 2"/>
          <p:cNvSpPr>
            <a:spLocks noGrp="1"/>
          </p:cNvSpPr>
          <p:nvPr>
            <p:ph sz="half" idx="1"/>
          </p:nvPr>
        </p:nvSpPr>
        <p:spPr>
          <a:xfrm>
            <a:off x="762000" y="609600"/>
            <a:ext cx="3657600" cy="4571999"/>
          </a:xfrm>
        </p:spPr>
        <p:txBody>
          <a:bodyPr>
            <a:normAutofit fontScale="55000" lnSpcReduction="20000"/>
          </a:bodyPr>
          <a:lstStyle/>
          <a:p>
            <a:pPr marL="0" indent="0">
              <a:buNone/>
            </a:pPr>
            <a:r>
              <a:rPr lang="en-US" dirty="0" smtClean="0"/>
              <a:t>Registration with Missing Information Test:</a:t>
            </a:r>
          </a:p>
          <a:p>
            <a:r>
              <a:rPr lang="en-US" dirty="0" smtClean="0"/>
              <a:t>A very important test we devised involving checking user input and validating that all required information was given.</a:t>
            </a:r>
          </a:p>
          <a:p>
            <a:r>
              <a:rPr lang="en-US" dirty="0" smtClean="0"/>
              <a:t>Valid information that the user must submit included First and Last Name, Email, Phone Number, and Password.</a:t>
            </a:r>
          </a:p>
          <a:p>
            <a:r>
              <a:rPr lang="en-US" dirty="0" smtClean="0"/>
              <a:t>Of course a password validation check (Confirm Password) was included.</a:t>
            </a:r>
          </a:p>
          <a:p>
            <a:r>
              <a:rPr lang="en-US" dirty="0" smtClean="0"/>
              <a:t>The test involved omitting some, or all, of the required fields with an appropriate error message on display when registration was attempted.</a:t>
            </a:r>
          </a:p>
          <a:p>
            <a:r>
              <a:rPr lang="en-US" dirty="0" smtClean="0"/>
              <a:t>Each of the required fields had an appropriate message such as “Email is required” and “Password must match”.</a:t>
            </a:r>
          </a:p>
          <a:p>
            <a:r>
              <a:rPr lang="en-US" dirty="0" smtClean="0"/>
              <a:t>This test passed upon testing as expected.</a:t>
            </a:r>
          </a:p>
        </p:txBody>
      </p:sp>
      <p:sp>
        <p:nvSpPr>
          <p:cNvPr id="4" name="Content Placeholder 3"/>
          <p:cNvSpPr>
            <a:spLocks noGrp="1"/>
          </p:cNvSpPr>
          <p:nvPr>
            <p:ph sz="half" idx="2"/>
          </p:nvPr>
        </p:nvSpPr>
        <p:spPr>
          <a:xfrm>
            <a:off x="4648200" y="609600"/>
            <a:ext cx="3657600" cy="4571999"/>
          </a:xfrm>
        </p:spPr>
        <p:txBody>
          <a:bodyPr>
            <a:normAutofit fontScale="55000" lnSpcReduction="20000"/>
          </a:bodyPr>
          <a:lstStyle/>
          <a:p>
            <a:pPr marL="0" indent="0">
              <a:buNone/>
            </a:pPr>
            <a:r>
              <a:rPr lang="en-US" dirty="0" smtClean="0"/>
              <a:t>Verification of Booking Test:</a:t>
            </a:r>
          </a:p>
          <a:p>
            <a:r>
              <a:rPr lang="en-US" dirty="0" smtClean="0"/>
              <a:t>At this point in time our Reservation Page was up and running and needed to be tested.</a:t>
            </a:r>
          </a:p>
          <a:p>
            <a:r>
              <a:rPr lang="en-US" dirty="0" smtClean="0"/>
              <a:t>We set up a test to fill in a reservation and confirm the details were correct.</a:t>
            </a:r>
          </a:p>
          <a:p>
            <a:r>
              <a:rPr lang="en-US" dirty="0" smtClean="0"/>
              <a:t>This test resulted in a pass for our initial user selection and a successful booking but a fail on the precise displayed information.</a:t>
            </a:r>
          </a:p>
          <a:p>
            <a:r>
              <a:rPr lang="en-US" dirty="0" smtClean="0"/>
              <a:t>The important part of this test was that it showed us that we needed to tweak our Reservation Servlet to properly show the correct values to the user when the Reservation Confirmation page we created was on display.</a:t>
            </a:r>
          </a:p>
        </p:txBody>
      </p:sp>
    </p:spTree>
    <p:extLst>
      <p:ext uri="{BB962C8B-B14F-4D97-AF65-F5344CB8AC3E}">
        <p14:creationId xmlns:p14="http://schemas.microsoft.com/office/powerpoint/2010/main" val="189911659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383</TotalTime>
  <Words>875</Words>
  <Application>Microsoft Office PowerPoint</Application>
  <PresentationFormat>On-screen Show (4:3)</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NewsPrint</vt:lpstr>
      <vt:lpstr>Moffat Bay Lodge Project</vt:lpstr>
      <vt:lpstr>Meet the Team</vt:lpstr>
      <vt:lpstr>Wireframes</vt:lpstr>
      <vt:lpstr>Wireframes Cont’d</vt:lpstr>
      <vt:lpstr>Wireframes Cont’d</vt:lpstr>
      <vt:lpstr>Prototype</vt:lpstr>
      <vt:lpstr>ERD</vt:lpstr>
      <vt:lpstr>Functional Tests</vt:lpstr>
      <vt:lpstr>Functional Tests</vt:lpstr>
      <vt:lpstr>Functional Tests</vt:lpstr>
      <vt:lpstr>Lessons Learned</vt:lpstr>
      <vt:lpstr>Lessons Learned 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Jeffrey</dc:creator>
  <cp:lastModifiedBy>Jeffrey</cp:lastModifiedBy>
  <cp:revision>84</cp:revision>
  <dcterms:created xsi:type="dcterms:W3CDTF">2024-04-06T17:38:42Z</dcterms:created>
  <dcterms:modified xsi:type="dcterms:W3CDTF">2025-05-09T20:56:39Z</dcterms:modified>
</cp:coreProperties>
</file>