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5"/>
  </p:notesMasterIdLst>
  <p:sldIdLst>
    <p:sldId id="256" r:id="rId2"/>
    <p:sldId id="257" r:id="rId3"/>
    <p:sldId id="266" r:id="rId4"/>
    <p:sldId id="271" r:id="rId5"/>
    <p:sldId id="259" r:id="rId6"/>
    <p:sldId id="268" r:id="rId7"/>
    <p:sldId id="270" r:id="rId8"/>
    <p:sldId id="260" r:id="rId9"/>
    <p:sldId id="261" r:id="rId10"/>
    <p:sldId id="262" r:id="rId11"/>
    <p:sldId id="267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152" y="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A5709-6B14-4B06-8DA3-794CFBAEB01E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A549-A475-47EF-B9D9-3AA9D12C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46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0D68-BC64-4548-B359-5E6EE161A17B}" type="datetime1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4178-4B69-42DA-A27C-04B9ADB16C27}" type="datetime1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46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F14-14F7-4EA6-B5AA-7096F8A10CBB}" type="datetime1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93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40FD-DEE0-4225-93C0-E322916D4B8C}" type="datetime1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83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173A-6315-40E0-AF83-87908FDBA9E9}" type="datetime1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5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5FFC-0687-4317-B90C-576D431A8BF9}" type="datetime1">
              <a:rPr lang="en-GB" smtClean="0"/>
              <a:t>22/11/2020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68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512B-6BF1-4860-A27F-3EBDB70D3B5E}" type="datetime1">
              <a:rPr lang="en-GB" smtClean="0"/>
              <a:t>22/11/2020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33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4936-34F5-45A6-BA7C-3F8504FE5DDD}" type="datetime1">
              <a:rPr lang="en-GB" smtClean="0"/>
              <a:t>22/11/2020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46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E47F-A5E6-41A9-A8F6-73FA5EDE3A32}" type="datetime1">
              <a:rPr lang="en-GB" smtClean="0"/>
              <a:t>22/11/2020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7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3A8260-C07D-4155-A974-721396ED1176}" type="datetime1">
              <a:rPr lang="en-GB" smtClean="0"/>
              <a:t>22/11/2020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23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DF81-A306-4F00-9B77-8EDE722AAE69}" type="datetime1">
              <a:rPr lang="en-GB" smtClean="0"/>
              <a:t>22/11/2020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0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DDFCC9-582D-4E1D-9CC3-42DB11393341}" type="datetime1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7CD4-ED86-4BAB-BB20-62BE1ECF9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3007" y="1259380"/>
            <a:ext cx="7319175" cy="1965008"/>
          </a:xfrm>
        </p:spPr>
        <p:txBody>
          <a:bodyPr anchor="t">
            <a:normAutofit/>
          </a:bodyPr>
          <a:lstStyle/>
          <a:p>
            <a:r>
              <a:rPr lang="pt-PT" sz="4400" dirty="0">
                <a:solidFill>
                  <a:schemeClr val="bg1">
                    <a:lumMod val="50000"/>
                  </a:schemeClr>
                </a:solidFill>
              </a:rPr>
              <a:t>Algoritmos e Estrutura de Dados</a:t>
            </a:r>
            <a:br>
              <a:rPr lang="pt-PT" sz="6200" dirty="0"/>
            </a:br>
            <a:r>
              <a:rPr lang="pt-PT" sz="6200" b="1" dirty="0"/>
              <a:t>Cinemateca</a:t>
            </a:r>
            <a:br>
              <a:rPr lang="pt-PT" sz="6200" b="1" dirty="0"/>
            </a:br>
            <a:r>
              <a:rPr lang="en-GB" sz="3600" dirty="0"/>
              <a:t>2MIEIC04_G4</a:t>
            </a:r>
            <a:endParaRPr lang="en-GB" sz="6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7B49F-BA6C-4F7B-82D2-26972C37B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GB" sz="1500" dirty="0"/>
              <a:t>André de Jesus Fernandes Flores - up201907001</a:t>
            </a:r>
          </a:p>
          <a:p>
            <a:r>
              <a:rPr lang="en-GB" sz="1500" dirty="0"/>
              <a:t>Diogo Luís Araújo de Faria – up201907014</a:t>
            </a:r>
          </a:p>
          <a:p>
            <a:r>
              <a:rPr lang="en-GB" sz="1500" dirty="0"/>
              <a:t>Rafael Fernando Ribeiro </a:t>
            </a:r>
            <a:r>
              <a:rPr lang="en-GB" sz="1500" dirty="0" err="1"/>
              <a:t>Camelo</a:t>
            </a:r>
            <a:r>
              <a:rPr lang="en-GB" sz="1500" dirty="0"/>
              <a:t> - up201907729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F69B387-8A7A-47C7-95CD-9E4385B8D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18" y="1816286"/>
            <a:ext cx="2449486" cy="8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5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F39C-7BD8-4595-9448-66F468AD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2D8F21-BCC1-4007-A72A-A9DE3CC356CC}"/>
              </a:ext>
            </a:extLst>
          </p:cNvPr>
          <p:cNvSpPr txBox="1">
            <a:spLocks/>
          </p:cNvSpPr>
          <p:nvPr/>
        </p:nvSpPr>
        <p:spPr>
          <a:xfrm>
            <a:off x="1066800" y="1927112"/>
            <a:ext cx="10058400" cy="42078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PT" dirty="0"/>
              <a:t>Criar localização Cinemateca Portuguesa: Completa</a:t>
            </a:r>
          </a:p>
          <a:p>
            <a:pPr lvl="1"/>
            <a:r>
              <a:rPr lang="pt-PT" dirty="0"/>
              <a:t>Guardar morada de cada localização de Cinemateca Portuguesa: Completa</a:t>
            </a:r>
          </a:p>
          <a:p>
            <a:pPr lvl="1"/>
            <a:r>
              <a:rPr lang="pt-PT" dirty="0"/>
              <a:t>Guardar eventos passados e futuros de cada localização de Cinemateca Portuguesa: Completa</a:t>
            </a:r>
          </a:p>
          <a:p>
            <a:pPr lvl="1"/>
            <a:r>
              <a:rPr lang="pt-PT" dirty="0"/>
              <a:t>Guardar aderentes associados a cada localização de Cinemateca Portuguesa: Completa</a:t>
            </a:r>
          </a:p>
          <a:p>
            <a:pPr lvl="1"/>
            <a:r>
              <a:rPr lang="pt-PT" dirty="0"/>
              <a:t>Criar aderentes: Completa</a:t>
            </a:r>
          </a:p>
          <a:p>
            <a:pPr lvl="1"/>
            <a:r>
              <a:rPr lang="pt-PT" dirty="0"/>
              <a:t>Guardar informação necessária a aderentes: Completa</a:t>
            </a:r>
          </a:p>
          <a:p>
            <a:pPr lvl="1"/>
            <a:r>
              <a:rPr lang="pt-PT" dirty="0"/>
              <a:t>Alterar informação de aderentes: Completa</a:t>
            </a:r>
          </a:p>
          <a:p>
            <a:pPr lvl="1"/>
            <a:r>
              <a:rPr lang="pt-PT" dirty="0"/>
              <a:t>Encontrar aderentes específicos: Completa</a:t>
            </a:r>
          </a:p>
          <a:p>
            <a:pPr lvl="1"/>
            <a:r>
              <a:rPr lang="pt-PT" dirty="0"/>
              <a:t>Ler aderentes, ordenados ou não: Completa</a:t>
            </a:r>
          </a:p>
          <a:p>
            <a:pPr lvl="1"/>
            <a:r>
              <a:rPr lang="pt-PT" dirty="0"/>
              <a:t>Remover aderentes: Completa</a:t>
            </a:r>
          </a:p>
          <a:p>
            <a:pPr lvl="1"/>
            <a:r>
              <a:rPr lang="pt-PT" dirty="0"/>
              <a:t>Criar eventos: Completa</a:t>
            </a:r>
          </a:p>
          <a:p>
            <a:pPr lvl="1"/>
            <a:r>
              <a:rPr lang="pt-PT" dirty="0"/>
              <a:t>Guardar informação necessária a eventos: Completa</a:t>
            </a:r>
          </a:p>
          <a:p>
            <a:pPr lvl="1"/>
            <a:r>
              <a:rPr lang="pt-PT" dirty="0"/>
              <a:t>Adicionar sala automática a eventos: Completa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D4D42-375E-435D-97CA-BF842472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07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F39C-7BD8-4595-9448-66F468AD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 (</a:t>
            </a:r>
            <a:r>
              <a:rPr lang="pt-PT" dirty="0" err="1"/>
              <a:t>Cont</a:t>
            </a:r>
            <a:r>
              <a:rPr lang="pt-PT" dirty="0"/>
              <a:t>.)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2D8F21-BCC1-4007-A72A-A9DE3CC356CC}"/>
              </a:ext>
            </a:extLst>
          </p:cNvPr>
          <p:cNvSpPr txBox="1">
            <a:spLocks/>
          </p:cNvSpPr>
          <p:nvPr/>
        </p:nvSpPr>
        <p:spPr>
          <a:xfrm>
            <a:off x="1066800" y="1927111"/>
            <a:ext cx="10058400" cy="42397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PT" dirty="0"/>
              <a:t>Ler eventos depois, antes ou numa data especifica: Completa</a:t>
            </a:r>
          </a:p>
          <a:p>
            <a:pPr lvl="1"/>
            <a:r>
              <a:rPr lang="pt-PT" dirty="0"/>
              <a:t>Remover eventos: Completa</a:t>
            </a:r>
          </a:p>
          <a:p>
            <a:pPr lvl="1"/>
            <a:r>
              <a:rPr lang="pt-PT" dirty="0"/>
              <a:t>Alterar informação de eventos: Completa</a:t>
            </a:r>
          </a:p>
          <a:p>
            <a:pPr lvl="1"/>
            <a:r>
              <a:rPr lang="pt-PT" dirty="0"/>
              <a:t>Criar salas: Completa</a:t>
            </a:r>
          </a:p>
          <a:p>
            <a:pPr lvl="1"/>
            <a:r>
              <a:rPr lang="pt-PT" dirty="0"/>
              <a:t>Guardar informação necessária a sala: Completa</a:t>
            </a:r>
          </a:p>
          <a:p>
            <a:pPr lvl="1"/>
            <a:r>
              <a:rPr lang="pt-PT" dirty="0"/>
              <a:t>Alterar informação relativa a uma sala: Completa</a:t>
            </a:r>
          </a:p>
          <a:p>
            <a:pPr lvl="1"/>
            <a:r>
              <a:rPr lang="pt-PT" dirty="0"/>
              <a:t>Encontrar sala especifica: Completa</a:t>
            </a:r>
          </a:p>
          <a:p>
            <a:pPr lvl="1"/>
            <a:r>
              <a:rPr lang="pt-PT" dirty="0"/>
              <a:t>Ler salas, ordenadas ou não: Completa</a:t>
            </a:r>
          </a:p>
          <a:p>
            <a:pPr lvl="1"/>
            <a:r>
              <a:rPr lang="pt-PT" dirty="0"/>
              <a:t>Remover salas: Completa</a:t>
            </a:r>
          </a:p>
          <a:p>
            <a:pPr lvl="1"/>
            <a:r>
              <a:rPr lang="pt-PT" dirty="0"/>
              <a:t>Reserva de bilhetes por aderentes: Completa</a:t>
            </a:r>
          </a:p>
          <a:p>
            <a:pPr lvl="1"/>
            <a:r>
              <a:rPr lang="pt-PT" dirty="0"/>
              <a:t>Uso de desconto no bilhete nos aderentes: Completa</a:t>
            </a:r>
          </a:p>
          <a:p>
            <a:pPr lvl="1"/>
            <a:r>
              <a:rPr lang="pt-PT" dirty="0"/>
              <a:t>Mensagem a aderentes de mais de 65 anos, a 8 horas de um evento realizado no Porto com metade ou menos lotação: Completa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FC516C-7114-4BDE-AF3D-88B3110A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25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6AB1-37CD-49BF-9D7A-F0C88E8D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Destaque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5365F-BF30-4800-A69E-0EF1292A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12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AAF952-4C4D-4672-AE1C-F19B90F99CC8}"/>
              </a:ext>
            </a:extLst>
          </p:cNvPr>
          <p:cNvSpPr txBox="1">
            <a:spLocks/>
          </p:cNvSpPr>
          <p:nvPr/>
        </p:nvSpPr>
        <p:spPr>
          <a:xfrm>
            <a:off x="1066800" y="1927111"/>
            <a:ext cx="10058400" cy="42397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PT" dirty="0"/>
              <a:t>Uma funcionalidade que foi bastante interessante para implementar foi o projeto da câmara municipal do Porto, em que os aderentes maiores de 65 anos tinham acesso a bilhetes grátis caso um evento que começasse nas próximas 8 horas estive com apenas metade ou menos lotação.</a:t>
            </a:r>
          </a:p>
          <a:p>
            <a:pPr lvl="1" algn="just"/>
            <a:r>
              <a:rPr lang="pt-PT" dirty="0"/>
              <a:t>Para isso, testa-se se existem eventos que satisfaçam esses requerimentos, pesquisando num vetor de que guarda os objetos referentes aos aderentes do Porto.</a:t>
            </a:r>
          </a:p>
          <a:p>
            <a:pPr lvl="1" algn="just"/>
            <a:r>
              <a:rPr lang="pt-PT" dirty="0"/>
              <a:t>A seguir, inicializa-se uma </a:t>
            </a:r>
            <a:r>
              <a:rPr lang="pt-PT" dirty="0" err="1"/>
              <a:t>seed</a:t>
            </a:r>
            <a:r>
              <a:rPr lang="pt-PT" dirty="0"/>
              <a:t> de modo a que se possam obter resultados variados em diferentes execuções para simular se um aderente responde que sim ou não à mensagem que lhes pergunta se querem ir ao evento de graça.</a:t>
            </a:r>
          </a:p>
          <a:p>
            <a:pPr lvl="1" algn="just"/>
            <a:r>
              <a:rPr lang="pt-PT" dirty="0"/>
              <a:t>Por fim, a informação do evento e o número de pessoas que decidiram responder que sim é imprimida no ecrã.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551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6206-27F6-44D7-91EC-8CF18AFA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Dificuldades/Esforço de cada um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2D3672-2362-4287-B824-D8D8300D706A}"/>
              </a:ext>
            </a:extLst>
          </p:cNvPr>
          <p:cNvSpPr txBox="1">
            <a:spLocks/>
          </p:cNvSpPr>
          <p:nvPr/>
        </p:nvSpPr>
        <p:spPr>
          <a:xfrm>
            <a:off x="1066800" y="192711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PT" dirty="0"/>
              <a:t>A maior dificuldade encontrada foi no tratamento dos inputs, especialmente no uso de </a:t>
            </a:r>
            <a:r>
              <a:rPr lang="pt-PT" dirty="0" err="1"/>
              <a:t>getline</a:t>
            </a:r>
            <a:r>
              <a:rPr lang="pt-PT" dirty="0"/>
              <a:t>(), que resultou em vários erros e em demasiado tempo para os tratar.</a:t>
            </a:r>
          </a:p>
          <a:p>
            <a:pPr lvl="1" algn="just"/>
            <a:r>
              <a:rPr lang="pt-PT" dirty="0"/>
              <a:t>Fez-se o melhor possível para dividir o trabalho por todos, sendo que cada um trabalhou em certas classes, mas teve sempre apoio dos outros colegas quando necessário. Certas partes do trabalho, como o </a:t>
            </a:r>
            <a:r>
              <a:rPr lang="pt-PT" dirty="0" err="1"/>
              <a:t>main</a:t>
            </a:r>
            <a:r>
              <a:rPr lang="pt-PT" dirty="0"/>
              <a:t> e o </a:t>
            </a:r>
            <a:r>
              <a:rPr lang="pt-PT" dirty="0" err="1"/>
              <a:t>utils</a:t>
            </a:r>
            <a:r>
              <a:rPr lang="pt-PT" dirty="0"/>
              <a:t> foram realizadas em conjunto.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6CD11-35D1-4D86-87E1-681415D2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13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9821-48AF-4963-905A-B807FAF5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pt-PT" dirty="0"/>
              <a:t>Descrição - Cinemateca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37DB-D412-4BE8-919D-29D832CEB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pt-PT" dirty="0"/>
              <a:t>A Cinemateca Portuguesa é uma organização que realiza vários eventos.</a:t>
            </a:r>
          </a:p>
          <a:p>
            <a:pPr lvl="1" algn="just"/>
            <a:r>
              <a:rPr lang="pt-PT" dirty="0"/>
              <a:t>Existem 2 instalações, uma no porto e outra em Lisboa.</a:t>
            </a:r>
          </a:p>
          <a:p>
            <a:pPr lvl="1" algn="just"/>
            <a:r>
              <a:rPr lang="pt-PT" dirty="0"/>
              <a:t>Foi nos dada a tarefa de informatizar a compra de bilhetes nas duas instalações.</a:t>
            </a:r>
          </a:p>
          <a:p>
            <a:pPr lvl="1" algn="just"/>
            <a:r>
              <a:rPr lang="pt-PT" dirty="0"/>
              <a:t>Cada localização também guarda a informação dos eventos previamente realizados durante um certo período de tempo e os aderentes que estão associados à mesma.</a:t>
            </a:r>
          </a:p>
          <a:p>
            <a:pPr lvl="1" algn="just"/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E632C-6B43-456B-971A-E963750A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995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49D0AF-F549-49CE-91D8-CD38F3122F7F}"/>
              </a:ext>
            </a:extLst>
          </p:cNvPr>
          <p:cNvSpPr txBox="1">
            <a:spLocks/>
          </p:cNvSpPr>
          <p:nvPr/>
        </p:nvSpPr>
        <p:spPr>
          <a:xfrm>
            <a:off x="1066800" y="1293568"/>
            <a:ext cx="10058400" cy="49435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PT" dirty="0"/>
              <a:t>Cada localização da Cinemateca Portuguesa foi implementada usando uma classe Cinemateca, que guarda a informação relevante a essa localização.</a:t>
            </a:r>
          </a:p>
          <a:p>
            <a:pPr lvl="1" algn="just"/>
            <a:r>
              <a:rPr lang="pt-PT" dirty="0"/>
              <a:t>A classe guarda em vetores diferentes os eventos necessários, as salas e os aderentes.</a:t>
            </a:r>
          </a:p>
          <a:p>
            <a:pPr lvl="1" algn="just"/>
            <a:r>
              <a:rPr lang="pt-PT" dirty="0"/>
              <a:t>Os aderentes estão definidos numa classe Aderente e eles são caracterizados pelo nome, cidade onde se encontra a localização da Cinemateca Portuguesa a que estão associados, número de telemóvel, NIF, data de nascimento, ano em que aderiram ao cartão Amigos da Cinemateca e dinheiro total que salvaram por serem aderentes. Certos atributos, como o nome, cidade e número de telemóvel podem ser alterados se o aderente necessitar e o dinheiro salvo é atualizado automaticamente.</a:t>
            </a:r>
          </a:p>
          <a:p>
            <a:pPr lvl="1" algn="just"/>
            <a:r>
              <a:rPr lang="pt-PT" dirty="0"/>
              <a:t>A informação dos aderentes é guardada num ficheiro de texto “AderentesPorto.txt” ou “AderentesLisboa.txt”, dependendo da cidade a que estão associados.</a:t>
            </a:r>
          </a:p>
          <a:p>
            <a:pPr lvl="1" algn="just"/>
            <a:r>
              <a:rPr lang="pt-PT" dirty="0"/>
              <a:t>Os eventos, definidos numa classe Evento, são caracterizados pelo seu nome, sala onde vai ser realizado, capacidade máxima, lotação, preço de bilhete, total de dinheiro feito, horário em que começa e tempo que demora. Todos os atributos, exceto o total de dinheiro e lotação, podem ser alterados, sendo que certos são alterados automaticamente.</a:t>
            </a:r>
          </a:p>
          <a:p>
            <a:pPr lvl="1" algn="just"/>
            <a:r>
              <a:rPr lang="pt-PT" dirty="0"/>
              <a:t>A informação destes é guardada no ficheiro “EventosPorto.txt” ou “EventosLisboa.txt”, dependendo em que cidade o evento se realiza.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2A11F6-1A39-446D-AB80-3B0E5C4FCFEF}"/>
              </a:ext>
            </a:extLst>
          </p:cNvPr>
          <p:cNvCxnSpPr>
            <a:cxnSpLocks/>
          </p:cNvCxnSpPr>
          <p:nvPr/>
        </p:nvCxnSpPr>
        <p:spPr>
          <a:xfrm>
            <a:off x="1171852" y="1029810"/>
            <a:ext cx="99533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21764E8-FA87-438C-A87E-049A6D0B9CAF}"/>
              </a:ext>
            </a:extLst>
          </p:cNvPr>
          <p:cNvSpPr txBox="1">
            <a:spLocks/>
          </p:cNvSpPr>
          <p:nvPr/>
        </p:nvSpPr>
        <p:spPr>
          <a:xfrm>
            <a:off x="1066800" y="481257"/>
            <a:ext cx="10058400" cy="62092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/>
              <a:t>Solução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D47B1-F214-4577-B94D-68C0A98F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01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49D0AF-F549-49CE-91D8-CD38F3122F7F}"/>
              </a:ext>
            </a:extLst>
          </p:cNvPr>
          <p:cNvSpPr txBox="1">
            <a:spLocks/>
          </p:cNvSpPr>
          <p:nvPr/>
        </p:nvSpPr>
        <p:spPr>
          <a:xfrm>
            <a:off x="1066800" y="1102181"/>
            <a:ext cx="10058400" cy="49435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pt-PT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2A11F6-1A39-446D-AB80-3B0E5C4FCFEF}"/>
              </a:ext>
            </a:extLst>
          </p:cNvPr>
          <p:cNvCxnSpPr>
            <a:cxnSpLocks/>
          </p:cNvCxnSpPr>
          <p:nvPr/>
        </p:nvCxnSpPr>
        <p:spPr>
          <a:xfrm>
            <a:off x="1171852" y="1029810"/>
            <a:ext cx="99533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21764E8-FA87-438C-A87E-049A6D0B9CAF}"/>
              </a:ext>
            </a:extLst>
          </p:cNvPr>
          <p:cNvSpPr txBox="1">
            <a:spLocks/>
          </p:cNvSpPr>
          <p:nvPr/>
        </p:nvSpPr>
        <p:spPr>
          <a:xfrm>
            <a:off x="1066800" y="481257"/>
            <a:ext cx="10058400" cy="62092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Solução (</a:t>
            </a:r>
            <a:r>
              <a:rPr lang="pt-PT" dirty="0" err="1"/>
              <a:t>Cont</a:t>
            </a:r>
            <a:r>
              <a:rPr lang="pt-PT" dirty="0"/>
              <a:t>.)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A89171-712A-4A48-86B6-BAEA7BDA68B7}"/>
              </a:ext>
            </a:extLst>
          </p:cNvPr>
          <p:cNvSpPr txBox="1">
            <a:spLocks/>
          </p:cNvSpPr>
          <p:nvPr/>
        </p:nvSpPr>
        <p:spPr>
          <a:xfrm>
            <a:off x="1066800" y="1273042"/>
            <a:ext cx="10058400" cy="49435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PT" dirty="0"/>
              <a:t>As salas para eventos também são guardadas numa classe Sala e são caracterizadas pelo seu nome e capacidade, dois atributos que podem ser mudados a qualquer momento. Estas estão associadas a uma única localização.</a:t>
            </a:r>
          </a:p>
          <a:p>
            <a:pPr lvl="1" algn="just"/>
            <a:r>
              <a:rPr lang="pt-PT" dirty="0"/>
              <a:t>A informação das Salas é guardada no ficheiro “SalasPorto.txt” ou “SalasLisboa.txt”, dependendo da cidade em que a sala está situada.</a:t>
            </a:r>
          </a:p>
          <a:p>
            <a:pPr lvl="1" algn="just"/>
            <a:r>
              <a:rPr lang="pt-PT" dirty="0"/>
              <a:t>Para que se possa realizar as operações para se poder alterar qualquer informação, utiliza-se um </a:t>
            </a:r>
            <a:r>
              <a:rPr lang="pt-PT" dirty="0" err="1"/>
              <a:t>namespace</a:t>
            </a:r>
            <a:r>
              <a:rPr lang="pt-PT" dirty="0"/>
              <a:t> </a:t>
            </a:r>
            <a:r>
              <a:rPr lang="pt-PT" dirty="0" err="1"/>
              <a:t>utils</a:t>
            </a:r>
            <a:r>
              <a:rPr lang="pt-PT" dirty="0"/>
              <a:t>, onde se define as funções que se usam quando se dá input de qualquer coisa no </a:t>
            </a:r>
            <a:r>
              <a:rPr lang="pt-PT" dirty="0" err="1"/>
              <a:t>main</a:t>
            </a:r>
            <a:r>
              <a:rPr lang="pt-PT" dirty="0"/>
              <a:t>.</a:t>
            </a:r>
          </a:p>
          <a:p>
            <a:pPr lvl="1" algn="just"/>
            <a:r>
              <a:rPr lang="pt-PT" dirty="0"/>
              <a:t>Escolheu-se, quando se corre o programa, escolher a data e hora do dia que se quer usar de forma a facilitar o teste de funções, tais como as de receber eventos antes, depois, ou numa data específica e a de avisar os aderentes com mais de 65 anos, no Porto, a menos de 8 horas de um evento que esteja com metade ou menos de lotação.</a:t>
            </a:r>
          </a:p>
          <a:p>
            <a:pPr lvl="1" algn="just"/>
            <a:r>
              <a:rPr lang="pt-PT" dirty="0"/>
              <a:t>Para que apenas se guarde a informação que se quer, ao sair do programa, existe a opção de guardar ou não a informação que se alterou no decorrer do mesmo.</a:t>
            </a:r>
          </a:p>
          <a:p>
            <a:pPr lvl="1" algn="just"/>
            <a:endParaRPr lang="pt-P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D5627-C411-4EA3-A041-3A70C780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09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8FAE0F3-9653-44F3-AA00-37F77BB16811}"/>
              </a:ext>
            </a:extLst>
          </p:cNvPr>
          <p:cNvSpPr txBox="1">
            <a:spLocks/>
          </p:cNvSpPr>
          <p:nvPr/>
        </p:nvSpPr>
        <p:spPr>
          <a:xfrm>
            <a:off x="1072654" y="2758910"/>
            <a:ext cx="4296788" cy="13401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Diagrama de classes UML</a:t>
            </a:r>
          </a:p>
        </p:txBody>
      </p:sp>
      <p:pic>
        <p:nvPicPr>
          <p:cNvPr id="17" name="Picture 1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ED52DF6-AF31-4EE5-A165-D5C07C653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24" y="0"/>
            <a:ext cx="6589876" cy="6858000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00A7414-82C0-45B0-BF4D-57415068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356" y="6492875"/>
            <a:ext cx="1312025" cy="365125"/>
          </a:xfrm>
        </p:spPr>
        <p:txBody>
          <a:bodyPr/>
          <a:lstStyle/>
          <a:p>
            <a:pPr algn="l"/>
            <a:fld id="{A98D3561-85BC-42C3-81F4-46ADCBF379BC}" type="slidenum">
              <a:rPr lang="en-GB" smtClean="0"/>
              <a:pPr algn="l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08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665BFE5-5689-4C69-89D3-B891920AA649}"/>
              </a:ext>
            </a:extLst>
          </p:cNvPr>
          <p:cNvSpPr txBox="1">
            <a:spLocks/>
          </p:cNvSpPr>
          <p:nvPr/>
        </p:nvSpPr>
        <p:spPr>
          <a:xfrm>
            <a:off x="1130080" y="206018"/>
            <a:ext cx="2806344" cy="449107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 err="1"/>
              <a:t>Utils</a:t>
            </a:r>
            <a:r>
              <a:rPr lang="pt-PT" sz="2800" dirty="0"/>
              <a:t> + Cinemateca</a:t>
            </a:r>
            <a:endParaRPr lang="en-GB" sz="2800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1C01669-4CF9-4EC1-818A-2ED25805E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" t="30825" r="82015" b="32348"/>
          <a:stretch/>
        </p:blipFill>
        <p:spPr>
          <a:xfrm>
            <a:off x="5562715" y="673555"/>
            <a:ext cx="2610064" cy="5529319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56CE3B8-DFBD-44E0-AD73-E13224AFF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8" t="64108" r="59240" b="6371"/>
          <a:stretch/>
        </p:blipFill>
        <p:spPr>
          <a:xfrm>
            <a:off x="8362223" y="898109"/>
            <a:ext cx="3484605" cy="47744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018AA70-A751-4C10-B1FC-3C3B54134604}"/>
              </a:ext>
            </a:extLst>
          </p:cNvPr>
          <p:cNvSpPr txBox="1">
            <a:spLocks/>
          </p:cNvSpPr>
          <p:nvPr/>
        </p:nvSpPr>
        <p:spPr>
          <a:xfrm>
            <a:off x="5366435" y="206019"/>
            <a:ext cx="2806344" cy="449107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/>
              <a:t> Cliente + Aderente</a:t>
            </a:r>
            <a:endParaRPr lang="en-GB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FE164D-56FB-4791-8929-EBC21435A961}"/>
              </a:ext>
            </a:extLst>
          </p:cNvPr>
          <p:cNvSpPr txBox="1">
            <a:spLocks/>
          </p:cNvSpPr>
          <p:nvPr/>
        </p:nvSpPr>
        <p:spPr>
          <a:xfrm>
            <a:off x="8701353" y="206017"/>
            <a:ext cx="2806344" cy="449107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800" dirty="0"/>
              <a:t>Evento</a:t>
            </a:r>
            <a:endParaRPr lang="en-GB" sz="2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90C7BD-8473-40D5-991D-7AA91E30DDF6}"/>
              </a:ext>
            </a:extLst>
          </p:cNvPr>
          <p:cNvCxnSpPr>
            <a:cxnSpLocks/>
          </p:cNvCxnSpPr>
          <p:nvPr/>
        </p:nvCxnSpPr>
        <p:spPr>
          <a:xfrm>
            <a:off x="5148469" y="673555"/>
            <a:ext cx="0" cy="5289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BD5246-D40D-412C-AF46-1EADAD0702B3}"/>
              </a:ext>
            </a:extLst>
          </p:cNvPr>
          <p:cNvCxnSpPr>
            <a:cxnSpLocks/>
          </p:cNvCxnSpPr>
          <p:nvPr/>
        </p:nvCxnSpPr>
        <p:spPr>
          <a:xfrm>
            <a:off x="8375475" y="640349"/>
            <a:ext cx="0" cy="5289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D4EF0D7-ABA6-4505-999B-787E9F543C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51" b="61395"/>
          <a:stretch/>
        </p:blipFill>
        <p:spPr>
          <a:xfrm>
            <a:off x="390167" y="673555"/>
            <a:ext cx="4432425" cy="4369981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86DBFFF-1032-4EAA-842E-0723239B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65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FCB7275-7E2F-4727-A1B8-78FEDAB81E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2" r="8392" b="84142"/>
          <a:stretch/>
        </p:blipFill>
        <p:spPr>
          <a:xfrm>
            <a:off x="2405124" y="429420"/>
            <a:ext cx="4917075" cy="1945738"/>
          </a:xfrm>
          <a:prstGeom prst="rect">
            <a:avLst/>
          </a:prstGeom>
        </p:spPr>
      </p:pic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609248D-162D-49EE-9EC6-448815EDEE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33" t="16311" r="343" b="46994"/>
          <a:stretch/>
        </p:blipFill>
        <p:spPr>
          <a:xfrm>
            <a:off x="2678253" y="2785295"/>
            <a:ext cx="4643946" cy="3234480"/>
          </a:xfrm>
          <a:prstGeom prst="rect">
            <a:avLst/>
          </a:prstGeom>
        </p:spPr>
      </p:pic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3D3751E-FE82-4683-9DA9-FD0FD9530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0" t="50354" r="1725" b="154"/>
          <a:stretch/>
        </p:blipFill>
        <p:spPr>
          <a:xfrm>
            <a:off x="8078364" y="1562185"/>
            <a:ext cx="3876020" cy="422270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E79E24-0A2F-44B2-BEE0-1C92073B909D}"/>
              </a:ext>
            </a:extLst>
          </p:cNvPr>
          <p:cNvCxnSpPr>
            <a:cxnSpLocks/>
          </p:cNvCxnSpPr>
          <p:nvPr/>
        </p:nvCxnSpPr>
        <p:spPr>
          <a:xfrm>
            <a:off x="7742813" y="469605"/>
            <a:ext cx="0" cy="5374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F98A825-DEF3-49F0-8B41-709740E2491A}"/>
              </a:ext>
            </a:extLst>
          </p:cNvPr>
          <p:cNvSpPr txBox="1">
            <a:spLocks/>
          </p:cNvSpPr>
          <p:nvPr/>
        </p:nvSpPr>
        <p:spPr>
          <a:xfrm>
            <a:off x="8163427" y="416369"/>
            <a:ext cx="3790957" cy="1203096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200" dirty="0" err="1"/>
              <a:t>IntervaloDeTempo</a:t>
            </a:r>
            <a:r>
              <a:rPr lang="pt-PT" sz="2200" dirty="0"/>
              <a:t> + </a:t>
            </a:r>
            <a:r>
              <a:rPr lang="pt-PT" sz="2200" dirty="0" err="1"/>
              <a:t>SartDataEHora</a:t>
            </a:r>
            <a:r>
              <a:rPr lang="pt-PT" sz="2200" dirty="0"/>
              <a:t> + </a:t>
            </a:r>
            <a:r>
              <a:rPr lang="pt-PT" sz="2200" dirty="0" err="1"/>
              <a:t>EndDataEHora</a:t>
            </a:r>
            <a:r>
              <a:rPr lang="pt-PT" sz="2200" dirty="0"/>
              <a:t> + </a:t>
            </a:r>
            <a:r>
              <a:rPr lang="pt-PT" sz="2200" dirty="0" err="1"/>
              <a:t>DataEHora</a:t>
            </a:r>
            <a:r>
              <a:rPr lang="pt-PT" sz="2200" dirty="0"/>
              <a:t> + Exceção</a:t>
            </a:r>
            <a:endParaRPr lang="en-GB" sz="2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3247-7906-44E0-B25D-4AABACDA28F9}"/>
              </a:ext>
            </a:extLst>
          </p:cNvPr>
          <p:cNvCxnSpPr>
            <a:cxnSpLocks/>
          </p:cNvCxnSpPr>
          <p:nvPr/>
        </p:nvCxnSpPr>
        <p:spPr>
          <a:xfrm>
            <a:off x="669851" y="2658139"/>
            <a:ext cx="6652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4E339A94-678E-484F-8DB9-940152C124D6}"/>
              </a:ext>
            </a:extLst>
          </p:cNvPr>
          <p:cNvSpPr txBox="1">
            <a:spLocks/>
          </p:cNvSpPr>
          <p:nvPr/>
        </p:nvSpPr>
        <p:spPr>
          <a:xfrm>
            <a:off x="360670" y="812171"/>
            <a:ext cx="1719851" cy="1367937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800" dirty="0"/>
              <a:t>Sala </a:t>
            </a:r>
          </a:p>
          <a:p>
            <a:pPr algn="ctr"/>
            <a:r>
              <a:rPr lang="pt-PT" sz="2800" dirty="0"/>
              <a:t>+ </a:t>
            </a:r>
          </a:p>
          <a:p>
            <a:pPr algn="ctr"/>
            <a:r>
              <a:rPr lang="pt-PT" sz="2800" dirty="0"/>
              <a:t>Exceções</a:t>
            </a:r>
          </a:p>
          <a:p>
            <a:pPr algn="ctr"/>
            <a:endParaRPr lang="en-GB" sz="2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56DD2B6-012F-4067-AE01-C3686C38228C}"/>
              </a:ext>
            </a:extLst>
          </p:cNvPr>
          <p:cNvSpPr txBox="1">
            <a:spLocks/>
          </p:cNvSpPr>
          <p:nvPr/>
        </p:nvSpPr>
        <p:spPr>
          <a:xfrm>
            <a:off x="360670" y="3157097"/>
            <a:ext cx="1719851" cy="193108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800" dirty="0"/>
              <a:t>Hora </a:t>
            </a:r>
          </a:p>
          <a:p>
            <a:pPr algn="ctr"/>
            <a:r>
              <a:rPr lang="pt-PT" sz="2800" dirty="0"/>
              <a:t>+ </a:t>
            </a:r>
          </a:p>
          <a:p>
            <a:pPr algn="ctr"/>
            <a:r>
              <a:rPr lang="pt-PT" sz="2800" dirty="0"/>
              <a:t>Data </a:t>
            </a:r>
          </a:p>
          <a:p>
            <a:pPr algn="ctr"/>
            <a:r>
              <a:rPr lang="pt-PT" sz="2800" dirty="0"/>
              <a:t>+ </a:t>
            </a:r>
          </a:p>
          <a:p>
            <a:pPr algn="ctr"/>
            <a:r>
              <a:rPr lang="pt-PT" sz="2800" dirty="0"/>
              <a:t>Exceção</a:t>
            </a:r>
          </a:p>
          <a:p>
            <a:pPr algn="ctr"/>
            <a:endParaRPr lang="en-GB" sz="28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1F0D953-ACBF-44DA-8952-535C5747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8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5D87-74E6-4970-9F59-08A97ABA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de ficheiro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8586CD-498E-445E-963F-77DCE121AEE2}"/>
              </a:ext>
            </a:extLst>
          </p:cNvPr>
          <p:cNvSpPr txBox="1">
            <a:spLocks/>
          </p:cNvSpPr>
          <p:nvPr/>
        </p:nvSpPr>
        <p:spPr>
          <a:xfrm>
            <a:off x="1066800" y="192711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PT" dirty="0"/>
              <a:t>A informação é guardada e lida em cada ficheiro com o auxilia de funções, que, para guardar, utilizam o operador output e, para ler, utilizam o operador input.</a:t>
            </a:r>
          </a:p>
          <a:p>
            <a:pPr lvl="1" algn="just"/>
            <a:r>
              <a:rPr lang="pt-PT" dirty="0"/>
              <a:t>Em cada ficheiro, os elementos diferentes estão separados ou por um espaço ou por um </a:t>
            </a:r>
            <a:r>
              <a:rPr lang="pt-PT" dirty="0" err="1"/>
              <a:t>tab</a:t>
            </a:r>
            <a:r>
              <a:rPr lang="pt-PT" dirty="0"/>
              <a:t>, de forma a facilitar a leitura no use de </a:t>
            </a:r>
            <a:r>
              <a:rPr lang="pt-PT" dirty="0" err="1"/>
              <a:t>cin</a:t>
            </a:r>
            <a:r>
              <a:rPr lang="pt-PT" dirty="0"/>
              <a:t> e de </a:t>
            </a:r>
            <a:r>
              <a:rPr lang="pt-PT" dirty="0" err="1"/>
              <a:t>getline</a:t>
            </a:r>
            <a:r>
              <a:rPr lang="pt-PT" dirty="0"/>
              <a:t>.</a:t>
            </a:r>
          </a:p>
          <a:p>
            <a:pPr lvl="1" algn="just"/>
            <a:r>
              <a:rPr lang="pt-PT" dirty="0"/>
              <a:t>Sempre que um ficheiro é lido, preenche-se cada atributo da classe devida e guarda-se o objeto num vetor na classe Cinemateca.</a:t>
            </a:r>
          </a:p>
          <a:p>
            <a:pPr lvl="1" algn="just"/>
            <a:r>
              <a:rPr lang="pt-PT" dirty="0"/>
              <a:t>Para escrever nos ficheiros, percorre-se o vetor ou vetores que contém os objetos da classe e divide-se em atributos, com as delimitações devidas.</a:t>
            </a:r>
          </a:p>
          <a:p>
            <a:pPr lvl="1" algn="just"/>
            <a:r>
              <a:rPr lang="pt-PT" dirty="0"/>
              <a:t>Aqui, sempre que se escreve num ficheiro, substitui-se a informação existente lá, sendo que sempre que se guarda, guardam-se todos os valores.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8C5CC-630C-4B39-B4AD-F3823D68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47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4EA0-CE24-47F3-A70A-CCC953BA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 de exceções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FE7FBC-2D60-4553-A624-AD448635C52E}"/>
              </a:ext>
            </a:extLst>
          </p:cNvPr>
          <p:cNvSpPr txBox="1">
            <a:spLocks/>
          </p:cNvSpPr>
          <p:nvPr/>
        </p:nvSpPr>
        <p:spPr>
          <a:xfrm>
            <a:off x="1066800" y="1927113"/>
            <a:ext cx="10058400" cy="1450756"/>
          </a:xfrm>
          <a:prstGeom prst="rect">
            <a:avLst/>
          </a:prstGeom>
        </p:spPr>
        <p:txBody>
          <a:bodyPr vert="horz" lIns="0" tIns="45720" rIns="0" bIns="45720" numCol="2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pt-PT" sz="2000" dirty="0"/>
              <a:t>Exceções:</a:t>
            </a:r>
          </a:p>
          <a:p>
            <a:pPr lvl="1"/>
            <a:r>
              <a:rPr lang="pt-PT" dirty="0" err="1"/>
              <a:t>InvalidDate</a:t>
            </a:r>
            <a:endParaRPr lang="pt-PT" dirty="0"/>
          </a:p>
          <a:p>
            <a:pPr lvl="1"/>
            <a:r>
              <a:rPr lang="pt-PT" dirty="0" err="1"/>
              <a:t>EventFull</a:t>
            </a:r>
            <a:endParaRPr lang="pt-PT" dirty="0"/>
          </a:p>
          <a:p>
            <a:pPr lvl="1"/>
            <a:r>
              <a:rPr lang="pt-PT" dirty="0" err="1"/>
              <a:t>InvalidTime</a:t>
            </a:r>
            <a:endParaRPr lang="pt-PT" dirty="0"/>
          </a:p>
          <a:p>
            <a:pPr lvl="1"/>
            <a:endParaRPr lang="pt-PT" dirty="0"/>
          </a:p>
          <a:p>
            <a:pPr lvl="1"/>
            <a:r>
              <a:rPr lang="pt-PT" dirty="0" err="1"/>
              <a:t>InvalidTimeInterval</a:t>
            </a:r>
            <a:endParaRPr lang="pt-PT" dirty="0"/>
          </a:p>
          <a:p>
            <a:pPr lvl="1"/>
            <a:r>
              <a:rPr lang="pt-PT" dirty="0" err="1"/>
              <a:t>AlreadyScheduled</a:t>
            </a:r>
            <a:endParaRPr lang="pt-PT" dirty="0"/>
          </a:p>
          <a:p>
            <a:pPr lvl="1"/>
            <a:r>
              <a:rPr lang="pt-PT" dirty="0" err="1"/>
              <a:t>NoEventScheduled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1CE59-85B7-4284-B225-807423ACB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55" y="3607170"/>
            <a:ext cx="8897090" cy="198755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A9870-C792-46FF-AE73-9C51ACAD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6337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1166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Algoritmos e Estrutura de Dados Cinemateca 2MIEIC04_G4</vt:lpstr>
      <vt:lpstr>Descrição - Cinemateca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Estrutura de ficheiro</vt:lpstr>
      <vt:lpstr>Tratamento de exceções</vt:lpstr>
      <vt:lpstr>Funcionalidades implementadas</vt:lpstr>
      <vt:lpstr>Funcionalidades implementadas (Cont.)</vt:lpstr>
      <vt:lpstr>Destaque</vt:lpstr>
      <vt:lpstr>Dificuldades/Esforço de cada 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Estrutura de Dados Cinemateca 2MIEIC04_G4</dc:title>
  <dc:creator>Diogo Faria</dc:creator>
  <cp:lastModifiedBy>Diogo Faria</cp:lastModifiedBy>
  <cp:revision>11</cp:revision>
  <dcterms:created xsi:type="dcterms:W3CDTF">2020-11-22T11:10:33Z</dcterms:created>
  <dcterms:modified xsi:type="dcterms:W3CDTF">2020-11-22T22:14:29Z</dcterms:modified>
</cp:coreProperties>
</file>