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6" r:id="rId4"/>
    <p:sldId id="271" r:id="rId5"/>
    <p:sldId id="259" r:id="rId6"/>
    <p:sldId id="268" r:id="rId7"/>
    <p:sldId id="270" r:id="rId8"/>
    <p:sldId id="272" r:id="rId9"/>
    <p:sldId id="260" r:id="rId10"/>
    <p:sldId id="261" r:id="rId11"/>
    <p:sldId id="262" r:id="rId12"/>
    <p:sldId id="267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426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821526-D635-45F3-A4AC-19CF35B6EAB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7CD4-ED86-4BAB-BB20-62BE1EC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007" y="1259380"/>
            <a:ext cx="7319175" cy="1965008"/>
          </a:xfrm>
        </p:spPr>
        <p:txBody>
          <a:bodyPr anchor="t">
            <a:normAutofit/>
          </a:bodyPr>
          <a:lstStyle/>
          <a:p>
            <a:r>
              <a:rPr lang="pt-PT" sz="4400" dirty="0">
                <a:solidFill>
                  <a:schemeClr val="bg1">
                    <a:lumMod val="50000"/>
                  </a:schemeClr>
                </a:solidFill>
              </a:rPr>
              <a:t>Algoritmos e Estrutura de Dados</a:t>
            </a:r>
            <a:br>
              <a:rPr lang="pt-PT" sz="6200" dirty="0"/>
            </a:br>
            <a:r>
              <a:rPr lang="pt-PT" sz="6200" b="1" dirty="0"/>
              <a:t>Cinemateca</a:t>
            </a:r>
            <a:br>
              <a:rPr lang="pt-PT" sz="6200" b="1" dirty="0"/>
            </a:br>
            <a:r>
              <a:rPr lang="en-GB" sz="3600" dirty="0"/>
              <a:t>2MIEIC04_G4</a:t>
            </a:r>
            <a:endParaRPr lang="en-GB" sz="6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B49F-BA6C-4F7B-82D2-26972C37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sz="1500" dirty="0"/>
              <a:t>André de Jesus Fernandes Flores - up201907001</a:t>
            </a:r>
          </a:p>
          <a:p>
            <a:r>
              <a:rPr lang="en-GB" sz="1500" dirty="0"/>
              <a:t>Diogo Luís Araújo de Faria – up201907014</a:t>
            </a:r>
          </a:p>
          <a:p>
            <a:r>
              <a:rPr lang="en-GB" sz="1500" dirty="0"/>
              <a:t>Rafael Fernando Ribeiro </a:t>
            </a:r>
            <a:r>
              <a:rPr lang="en-GB" sz="1500" dirty="0" err="1"/>
              <a:t>Camelo</a:t>
            </a:r>
            <a:r>
              <a:rPr lang="en-GB" sz="1500" dirty="0"/>
              <a:t> - up201907729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69B387-8A7A-47C7-95CD-9E4385B8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1816286"/>
            <a:ext cx="2449486" cy="8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4EA0-CE24-47F3-A70A-CCC953BA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E7FBC-2D60-4553-A624-AD448635C52E}"/>
              </a:ext>
            </a:extLst>
          </p:cNvPr>
          <p:cNvSpPr txBox="1">
            <a:spLocks/>
          </p:cNvSpPr>
          <p:nvPr/>
        </p:nvSpPr>
        <p:spPr>
          <a:xfrm>
            <a:off x="1066800" y="1927113"/>
            <a:ext cx="10058400" cy="1450756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pt-PT" sz="2000" dirty="0"/>
              <a:t>Exceções:</a:t>
            </a:r>
          </a:p>
          <a:p>
            <a:pPr lvl="1"/>
            <a:r>
              <a:rPr lang="pt-PT" dirty="0" err="1"/>
              <a:t>InvalidDate</a:t>
            </a:r>
            <a:endParaRPr lang="pt-PT" dirty="0"/>
          </a:p>
          <a:p>
            <a:pPr lvl="1"/>
            <a:r>
              <a:rPr lang="pt-PT" dirty="0" err="1"/>
              <a:t>EventFull</a:t>
            </a:r>
            <a:endParaRPr lang="pt-PT" dirty="0"/>
          </a:p>
          <a:p>
            <a:pPr lvl="1"/>
            <a:r>
              <a:rPr lang="pt-PT" dirty="0" err="1"/>
              <a:t>InvalidTime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 err="1"/>
              <a:t>InvalidTimeInterval</a:t>
            </a:r>
            <a:endParaRPr lang="pt-PT" dirty="0"/>
          </a:p>
          <a:p>
            <a:pPr lvl="1"/>
            <a:r>
              <a:rPr lang="pt-PT" dirty="0" err="1"/>
              <a:t>AlreadyScheduled</a:t>
            </a:r>
            <a:endParaRPr lang="pt-PT" dirty="0"/>
          </a:p>
          <a:p>
            <a:pPr lvl="1"/>
            <a:r>
              <a:rPr lang="pt-PT" dirty="0" err="1"/>
              <a:t>NoEventScheduled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CE59-85B7-4284-B225-807423AC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55" y="3607170"/>
            <a:ext cx="8897090" cy="19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39C-7BD8-4595-9448-66F468A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D8F21-BCC1-4007-A72A-A9DE3CC356CC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2078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dirty="0"/>
              <a:t>Criar localização Cinemateca Portuguesa: Completa</a:t>
            </a:r>
          </a:p>
          <a:p>
            <a:pPr lvl="1"/>
            <a:r>
              <a:rPr lang="pt-PT" dirty="0"/>
              <a:t>Guardar morada de cada localização de Cinemateca Portuguesa: Completa</a:t>
            </a:r>
          </a:p>
          <a:p>
            <a:pPr lvl="1"/>
            <a:r>
              <a:rPr lang="pt-PT" dirty="0"/>
              <a:t>Guardar eventos passados e futuros de cada localização de Cinemateca Portuguesa: Completa</a:t>
            </a:r>
          </a:p>
          <a:p>
            <a:pPr lvl="1"/>
            <a:r>
              <a:rPr lang="pt-PT" dirty="0"/>
              <a:t>Guardar aderentes associados a cada localização de Cinemateca Portuguesa: Completa</a:t>
            </a:r>
          </a:p>
          <a:p>
            <a:pPr lvl="1"/>
            <a:r>
              <a:rPr lang="pt-PT" dirty="0"/>
              <a:t>Criar aderentes: Completa</a:t>
            </a:r>
          </a:p>
          <a:p>
            <a:pPr lvl="1"/>
            <a:r>
              <a:rPr lang="pt-PT" dirty="0"/>
              <a:t>Guardar informação necessária a aderentes: Completa</a:t>
            </a:r>
          </a:p>
          <a:p>
            <a:pPr lvl="1"/>
            <a:r>
              <a:rPr lang="pt-PT" dirty="0"/>
              <a:t>Alterar informação de aderentes: Completa</a:t>
            </a:r>
          </a:p>
          <a:p>
            <a:pPr lvl="1"/>
            <a:r>
              <a:rPr lang="pt-PT" dirty="0"/>
              <a:t>Encontrar aderentes específicos: Completa</a:t>
            </a:r>
          </a:p>
          <a:p>
            <a:pPr lvl="1"/>
            <a:r>
              <a:rPr lang="pt-PT" dirty="0"/>
              <a:t>Ler aderentes, ordenados ou não: Completa</a:t>
            </a:r>
          </a:p>
          <a:p>
            <a:pPr lvl="1"/>
            <a:r>
              <a:rPr lang="pt-PT" dirty="0"/>
              <a:t>Remover aderentes: Completa</a:t>
            </a:r>
          </a:p>
          <a:p>
            <a:pPr lvl="1"/>
            <a:r>
              <a:rPr lang="pt-PT" dirty="0"/>
              <a:t>Criar eventos: Completa</a:t>
            </a:r>
          </a:p>
          <a:p>
            <a:pPr lvl="1"/>
            <a:r>
              <a:rPr lang="pt-PT" dirty="0"/>
              <a:t>Guardar informação necessária a eventos: Completa</a:t>
            </a:r>
          </a:p>
          <a:p>
            <a:pPr lvl="1"/>
            <a:r>
              <a:rPr lang="pt-PT" dirty="0"/>
              <a:t>Adicionar sala automática a eventos: Completa</a:t>
            </a:r>
          </a:p>
        </p:txBody>
      </p:sp>
    </p:spTree>
    <p:extLst>
      <p:ext uri="{BB962C8B-B14F-4D97-AF65-F5344CB8AC3E}">
        <p14:creationId xmlns:p14="http://schemas.microsoft.com/office/powerpoint/2010/main" val="306607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39C-7BD8-4595-9448-66F468A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(</a:t>
            </a:r>
            <a:r>
              <a:rPr lang="pt-PT" dirty="0" err="1"/>
              <a:t>Cont</a:t>
            </a:r>
            <a:r>
              <a:rPr lang="pt-PT" dirty="0"/>
              <a:t>.)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D8F21-BCC1-4007-A72A-A9DE3CC356CC}"/>
              </a:ext>
            </a:extLst>
          </p:cNvPr>
          <p:cNvSpPr txBox="1">
            <a:spLocks/>
          </p:cNvSpPr>
          <p:nvPr/>
        </p:nvSpPr>
        <p:spPr>
          <a:xfrm>
            <a:off x="1066800" y="1927111"/>
            <a:ext cx="10058400" cy="4239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dirty="0"/>
              <a:t>Ler eventos depois, antes ou numa data especifica: Completa</a:t>
            </a:r>
          </a:p>
          <a:p>
            <a:pPr lvl="1"/>
            <a:r>
              <a:rPr lang="pt-PT" dirty="0"/>
              <a:t>Remover eventos: Completa</a:t>
            </a:r>
          </a:p>
          <a:p>
            <a:pPr lvl="1"/>
            <a:r>
              <a:rPr lang="pt-PT" dirty="0"/>
              <a:t>Criar salas: Completa</a:t>
            </a:r>
          </a:p>
          <a:p>
            <a:pPr lvl="1"/>
            <a:r>
              <a:rPr lang="pt-PT" dirty="0"/>
              <a:t>Guardar informação necessária a sala: Completa</a:t>
            </a:r>
          </a:p>
          <a:p>
            <a:pPr lvl="1"/>
            <a:r>
              <a:rPr lang="pt-PT" dirty="0"/>
              <a:t>Alterar informação relativa a uma sala: Completa</a:t>
            </a:r>
          </a:p>
          <a:p>
            <a:pPr lvl="1"/>
            <a:r>
              <a:rPr lang="pt-PT" dirty="0"/>
              <a:t>Encontrar sala especifica: Completa</a:t>
            </a:r>
          </a:p>
          <a:p>
            <a:pPr lvl="1"/>
            <a:r>
              <a:rPr lang="pt-PT" dirty="0"/>
              <a:t>Ler salas, ordenadas ou não: Completa</a:t>
            </a:r>
          </a:p>
          <a:p>
            <a:pPr lvl="1"/>
            <a:r>
              <a:rPr lang="pt-PT" dirty="0"/>
              <a:t>Remover salas: Completa</a:t>
            </a:r>
          </a:p>
          <a:p>
            <a:pPr lvl="1"/>
            <a:r>
              <a:rPr lang="pt-PT" dirty="0"/>
              <a:t>Reserva de bilhetes por aderentes: Completa</a:t>
            </a:r>
          </a:p>
          <a:p>
            <a:pPr lvl="1"/>
            <a:r>
              <a:rPr lang="pt-PT" dirty="0"/>
              <a:t>Uso de desconto no bilhete nos aderentes: Completa</a:t>
            </a:r>
          </a:p>
          <a:p>
            <a:pPr lvl="1"/>
            <a:r>
              <a:rPr lang="pt-PT" dirty="0"/>
              <a:t>Mensagem a aderentes de mais de 65 anos, a 8 horas de um evento realizado no Porto com metade ou menos lotação: </a:t>
            </a:r>
          </a:p>
          <a:p>
            <a:pPr lvl="1"/>
            <a:r>
              <a:rPr lang="pt-PT" dirty="0"/>
              <a:t>Alterar informação de eventos: Completa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22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6AB1-37CD-49BF-9D7A-F0C88E8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40BD-8649-43C2-927C-C9613E50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51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6206-27F6-44D7-91EC-8CF18AFA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Dificuldades/Esforço de cada um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D3672-2362-4287-B824-D8D8300D706A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 err="1"/>
              <a:t>Dif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Fez-se o melhor possível para dividir o trabalho por todos, sendo que cada um trabalhou em certas classes, mas teve sempre apoio dos outros colegas quando necessário. Certas partes do trabalho, como o </a:t>
            </a:r>
            <a:r>
              <a:rPr lang="pt-PT" dirty="0" err="1"/>
              <a:t>main</a:t>
            </a:r>
            <a:r>
              <a:rPr lang="pt-PT" dirty="0"/>
              <a:t> e o </a:t>
            </a:r>
            <a:r>
              <a:rPr lang="pt-PT" dirty="0" err="1"/>
              <a:t>utils</a:t>
            </a:r>
            <a:r>
              <a:rPr lang="pt-PT" dirty="0"/>
              <a:t> foram realizadas em conjunto.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61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821-48AF-4963-905A-B807FAF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PT" dirty="0"/>
              <a:t>Descrição - Cinemateca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37DB-D412-4BE8-919D-29D832CE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A Cinemateca Portuguesa é uma organização que realiza vários eventos.</a:t>
            </a:r>
          </a:p>
          <a:p>
            <a:pPr lvl="1" algn="just"/>
            <a:r>
              <a:rPr lang="pt-PT" dirty="0"/>
              <a:t>Existem 2 instalações, uma no porto e outra em Lisboa.</a:t>
            </a:r>
          </a:p>
          <a:p>
            <a:pPr lvl="1" algn="just"/>
            <a:r>
              <a:rPr lang="pt-PT" dirty="0"/>
              <a:t>Foi nos dada a tarefa de informatizar a compra de bilhetes nas duas instalações.</a:t>
            </a:r>
          </a:p>
          <a:p>
            <a:pPr lvl="1" algn="just"/>
            <a:r>
              <a:rPr lang="pt-PT" dirty="0"/>
              <a:t>Cada localização também guarda a informação dos eventos previamente realizados durante um certo período de tempo e os aderentes que estão associados à mesma.</a:t>
            </a:r>
          </a:p>
          <a:p>
            <a:pPr lvl="1"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99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49D0AF-F549-49CE-91D8-CD38F3122F7F}"/>
              </a:ext>
            </a:extLst>
          </p:cNvPr>
          <p:cNvSpPr txBox="1">
            <a:spLocks/>
          </p:cNvSpPr>
          <p:nvPr/>
        </p:nvSpPr>
        <p:spPr>
          <a:xfrm>
            <a:off x="1066800" y="1293568"/>
            <a:ext cx="10058400" cy="49435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Cada localização da Cinemateca Portuguesa foi implementada usando uma classe Cinemateca, que guarda a informação relevante a essa localização.</a:t>
            </a:r>
          </a:p>
          <a:p>
            <a:pPr lvl="1" algn="just"/>
            <a:r>
              <a:rPr lang="pt-PT" dirty="0"/>
              <a:t>A classe guarda em vetores diferentes os eventos necessários, as salas e os aderentes.</a:t>
            </a:r>
          </a:p>
          <a:p>
            <a:pPr lvl="1" algn="just"/>
            <a:r>
              <a:rPr lang="pt-PT" dirty="0"/>
              <a:t>Os aderentes estão definidos numa classe Aderente e eles são caracterizados pelo nome, cidade onde se encontra a localização da Cinemateca Portuguesa a que estão associados, número de telemóvel, NIF, data de nascimento, ano em que aderiram ao cartão Amigos da Cinemateca e dinheiro total que salvaram por serem aderentes. Certos atributos, como o nome, cidade e número de telemóvel podem ser alterados se o aderente necessitar e o dinheiro salvo é atualizado automaticamente.</a:t>
            </a:r>
          </a:p>
          <a:p>
            <a:pPr lvl="1" algn="just"/>
            <a:r>
              <a:rPr lang="pt-PT" dirty="0"/>
              <a:t>A informação dos aderentes é guardada num ficheiro de texto “AderentesPorto.txt” ou “AderentesLisboa.txt”, dependendo da cidade a que estão associados.</a:t>
            </a:r>
          </a:p>
          <a:p>
            <a:pPr lvl="1" algn="just"/>
            <a:r>
              <a:rPr lang="pt-PT" dirty="0"/>
              <a:t>Os eventos, definidos numa classe Evento, são caracterizados pelo seu nome, sala onde vai ser realizado, capacidade máxima, lotação, preço de bilhete, total de dinheiro feito, horário em que começa e tempo que demora. Todos os atributos, exceto o total de dinheiro e lotação, podem ser alterados, sendo que certos são alterados automaticamente.</a:t>
            </a:r>
          </a:p>
          <a:p>
            <a:pPr lvl="1" algn="just"/>
            <a:r>
              <a:rPr lang="pt-PT" dirty="0"/>
              <a:t>A informação destes é guardada no ficheiro “EventosPorto.txt” ou “EventosLisboa.txt”, dependendo em que cidade o evento se realiza.</a:t>
            </a:r>
          </a:p>
          <a:p>
            <a:pPr lvl="1" algn="just"/>
            <a:r>
              <a:rPr lang="pt-PT" dirty="0"/>
              <a:t>As salas para eventos também são guardadas numa classe Sala e são caracterizadas pelo seu nome e capacidade, dois atributos que podem ser mudados a qualquer momento. Estas estão associadas a uma única localização.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A11F6-1A39-446D-AB80-3B0E5C4FCFEF}"/>
              </a:ext>
            </a:extLst>
          </p:cNvPr>
          <p:cNvCxnSpPr>
            <a:cxnSpLocks/>
          </p:cNvCxnSpPr>
          <p:nvPr/>
        </p:nvCxnSpPr>
        <p:spPr>
          <a:xfrm>
            <a:off x="1171852" y="1029810"/>
            <a:ext cx="9953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21764E8-FA87-438C-A87E-049A6D0B9CAF}"/>
              </a:ext>
            </a:extLst>
          </p:cNvPr>
          <p:cNvSpPr txBox="1">
            <a:spLocks/>
          </p:cNvSpPr>
          <p:nvPr/>
        </p:nvSpPr>
        <p:spPr>
          <a:xfrm>
            <a:off x="1066800" y="481257"/>
            <a:ext cx="10058400" cy="6209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Solução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1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49D0AF-F549-49CE-91D8-CD38F3122F7F}"/>
              </a:ext>
            </a:extLst>
          </p:cNvPr>
          <p:cNvSpPr txBox="1">
            <a:spLocks/>
          </p:cNvSpPr>
          <p:nvPr/>
        </p:nvSpPr>
        <p:spPr>
          <a:xfrm>
            <a:off x="1066800" y="1102181"/>
            <a:ext cx="10058400" cy="4943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P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A11F6-1A39-446D-AB80-3B0E5C4FCFEF}"/>
              </a:ext>
            </a:extLst>
          </p:cNvPr>
          <p:cNvCxnSpPr>
            <a:cxnSpLocks/>
          </p:cNvCxnSpPr>
          <p:nvPr/>
        </p:nvCxnSpPr>
        <p:spPr>
          <a:xfrm>
            <a:off x="1171852" y="1029810"/>
            <a:ext cx="9953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21764E8-FA87-438C-A87E-049A6D0B9CAF}"/>
              </a:ext>
            </a:extLst>
          </p:cNvPr>
          <p:cNvSpPr txBox="1">
            <a:spLocks/>
          </p:cNvSpPr>
          <p:nvPr/>
        </p:nvSpPr>
        <p:spPr>
          <a:xfrm>
            <a:off x="1066800" y="481257"/>
            <a:ext cx="10058400" cy="6209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Solução (</a:t>
            </a:r>
            <a:r>
              <a:rPr lang="pt-PT" dirty="0" err="1"/>
              <a:t>Cont</a:t>
            </a:r>
            <a:r>
              <a:rPr lang="pt-PT" dirty="0"/>
              <a:t>.)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A89171-712A-4A48-86B6-BAEA7BDA68B7}"/>
              </a:ext>
            </a:extLst>
          </p:cNvPr>
          <p:cNvSpPr txBox="1">
            <a:spLocks/>
          </p:cNvSpPr>
          <p:nvPr/>
        </p:nvSpPr>
        <p:spPr>
          <a:xfrm>
            <a:off x="1219200" y="1254581"/>
            <a:ext cx="10058400" cy="4943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 informação das Salas é guardada no ficheiro “SalasPorto.txt” ou “SalasLisboa.txt”, dependendo da cidade em que a sala está situada.</a:t>
            </a:r>
          </a:p>
          <a:p>
            <a:pPr lvl="1" algn="just"/>
            <a:r>
              <a:rPr lang="pt-PT" dirty="0"/>
              <a:t>Para que se possa realizar as operações para se poder alterar qualquer informação, utiliza-se um </a:t>
            </a: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err="1"/>
              <a:t>utils</a:t>
            </a:r>
            <a:r>
              <a:rPr lang="pt-PT" dirty="0"/>
              <a:t>, onde se define as funções que se usam quando se dá input de qualquer coisa no </a:t>
            </a:r>
            <a:r>
              <a:rPr lang="pt-PT" dirty="0" err="1"/>
              <a:t>main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Escolheu-se, quando se corre o programa, escolher a data e hora do dia que se quer usar de forma a facilitar o teste de funções, tais como as de receber eventos antes, depois, ou numa data específica e a de avisar os aderentes com mais de 65 anos, no Porto, a menos de 8 horas de um evento que esteja com metade ou menos de lotação.</a:t>
            </a:r>
          </a:p>
          <a:p>
            <a:pPr lvl="1" algn="just"/>
            <a:r>
              <a:rPr lang="pt-PT" dirty="0"/>
              <a:t>Para que apenas se guarde a informação que se quer, ao sair do programa, existe a opção de guardar ou não a informação que se alterou no decorrer do mesmo.</a:t>
            </a:r>
          </a:p>
          <a:p>
            <a:pPr lvl="1"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909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8FAE0F3-9653-44F3-AA00-37F77BB16811}"/>
              </a:ext>
            </a:extLst>
          </p:cNvPr>
          <p:cNvSpPr txBox="1">
            <a:spLocks/>
          </p:cNvSpPr>
          <p:nvPr/>
        </p:nvSpPr>
        <p:spPr>
          <a:xfrm>
            <a:off x="1072654" y="2758910"/>
            <a:ext cx="4296788" cy="1340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Diagrama de classes UML</a:t>
            </a:r>
          </a:p>
        </p:txBody>
      </p:sp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D52DF6-AF31-4EE5-A165-D5C07C65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24" y="0"/>
            <a:ext cx="6589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665BFE5-5689-4C69-89D3-B891920AA649}"/>
              </a:ext>
            </a:extLst>
          </p:cNvPr>
          <p:cNvSpPr txBox="1">
            <a:spLocks/>
          </p:cNvSpPr>
          <p:nvPr/>
        </p:nvSpPr>
        <p:spPr>
          <a:xfrm>
            <a:off x="1130080" y="206018"/>
            <a:ext cx="2806344" cy="44910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err="1"/>
              <a:t>Utils</a:t>
            </a:r>
            <a:r>
              <a:rPr lang="pt-PT" sz="2800" dirty="0"/>
              <a:t> + Cinemateca</a:t>
            </a:r>
            <a:endParaRPr lang="en-GB" sz="28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C01669-4CF9-4EC1-818A-2ED25805E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30825" r="82015" b="32348"/>
          <a:stretch/>
        </p:blipFill>
        <p:spPr>
          <a:xfrm>
            <a:off x="5562715" y="673555"/>
            <a:ext cx="2610064" cy="5529319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56CE3B8-DFBD-44E0-AD73-E13224AF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64108" r="59240" b="6371"/>
          <a:stretch/>
        </p:blipFill>
        <p:spPr>
          <a:xfrm>
            <a:off x="8362223" y="898109"/>
            <a:ext cx="3484605" cy="47744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18AA70-A751-4C10-B1FC-3C3B54134604}"/>
              </a:ext>
            </a:extLst>
          </p:cNvPr>
          <p:cNvSpPr txBox="1">
            <a:spLocks/>
          </p:cNvSpPr>
          <p:nvPr/>
        </p:nvSpPr>
        <p:spPr>
          <a:xfrm>
            <a:off x="5366435" y="206019"/>
            <a:ext cx="2806344" cy="44910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 Cliente + Aderente</a:t>
            </a:r>
            <a:endParaRPr lang="en-GB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E164D-56FB-4791-8929-EBC21435A961}"/>
              </a:ext>
            </a:extLst>
          </p:cNvPr>
          <p:cNvSpPr txBox="1">
            <a:spLocks/>
          </p:cNvSpPr>
          <p:nvPr/>
        </p:nvSpPr>
        <p:spPr>
          <a:xfrm>
            <a:off x="8701353" y="206017"/>
            <a:ext cx="2806344" cy="44910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Evento</a:t>
            </a:r>
            <a:endParaRPr lang="en-GB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90C7BD-8473-40D5-991D-7AA91E30DDF6}"/>
              </a:ext>
            </a:extLst>
          </p:cNvPr>
          <p:cNvCxnSpPr>
            <a:cxnSpLocks/>
          </p:cNvCxnSpPr>
          <p:nvPr/>
        </p:nvCxnSpPr>
        <p:spPr>
          <a:xfrm>
            <a:off x="5148469" y="673555"/>
            <a:ext cx="0" cy="528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D5246-D40D-412C-AF46-1EADAD0702B3}"/>
              </a:ext>
            </a:extLst>
          </p:cNvPr>
          <p:cNvCxnSpPr>
            <a:cxnSpLocks/>
          </p:cNvCxnSpPr>
          <p:nvPr/>
        </p:nvCxnSpPr>
        <p:spPr>
          <a:xfrm>
            <a:off x="8375475" y="640349"/>
            <a:ext cx="0" cy="528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4EF0D7-ABA6-4505-999B-787E9F543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1" b="61395"/>
          <a:stretch/>
        </p:blipFill>
        <p:spPr>
          <a:xfrm>
            <a:off x="390167" y="673555"/>
            <a:ext cx="4432425" cy="43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CB7275-7E2F-4727-A1B8-78FEDAB81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 r="8392" b="84142"/>
          <a:stretch/>
        </p:blipFill>
        <p:spPr>
          <a:xfrm>
            <a:off x="2405124" y="429420"/>
            <a:ext cx="4917075" cy="1945738"/>
          </a:xfrm>
          <a:prstGeom prst="rect">
            <a:avLst/>
          </a:prstGeom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09248D-162D-49EE-9EC6-448815EDE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3" t="16311" r="343" b="46994"/>
          <a:stretch/>
        </p:blipFill>
        <p:spPr>
          <a:xfrm>
            <a:off x="2678253" y="2785295"/>
            <a:ext cx="4643946" cy="3234480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3D3751E-FE82-4683-9DA9-FD0FD9530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 t="50354" r="1725" b="154"/>
          <a:stretch/>
        </p:blipFill>
        <p:spPr>
          <a:xfrm>
            <a:off x="8078364" y="1562185"/>
            <a:ext cx="3876020" cy="42227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E79E24-0A2F-44B2-BEE0-1C92073B909D}"/>
              </a:ext>
            </a:extLst>
          </p:cNvPr>
          <p:cNvCxnSpPr>
            <a:cxnSpLocks/>
          </p:cNvCxnSpPr>
          <p:nvPr/>
        </p:nvCxnSpPr>
        <p:spPr>
          <a:xfrm>
            <a:off x="7742813" y="469605"/>
            <a:ext cx="0" cy="5374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F98A825-DEF3-49F0-8B41-709740E2491A}"/>
              </a:ext>
            </a:extLst>
          </p:cNvPr>
          <p:cNvSpPr txBox="1">
            <a:spLocks/>
          </p:cNvSpPr>
          <p:nvPr/>
        </p:nvSpPr>
        <p:spPr>
          <a:xfrm>
            <a:off x="8163427" y="416369"/>
            <a:ext cx="3790957" cy="120309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200" dirty="0" err="1"/>
              <a:t>IntervaloDeTempo</a:t>
            </a:r>
            <a:r>
              <a:rPr lang="pt-PT" sz="2200" dirty="0"/>
              <a:t> + </a:t>
            </a:r>
            <a:r>
              <a:rPr lang="pt-PT" sz="2200" dirty="0" err="1"/>
              <a:t>SartDataEHora</a:t>
            </a:r>
            <a:r>
              <a:rPr lang="pt-PT" sz="2200" dirty="0"/>
              <a:t> + </a:t>
            </a:r>
            <a:r>
              <a:rPr lang="pt-PT" sz="2200" dirty="0" err="1"/>
              <a:t>EndDataEHora</a:t>
            </a:r>
            <a:r>
              <a:rPr lang="pt-PT" sz="2200" dirty="0"/>
              <a:t> + </a:t>
            </a:r>
            <a:r>
              <a:rPr lang="pt-PT" sz="2200" dirty="0" err="1"/>
              <a:t>DataEHora</a:t>
            </a:r>
            <a:r>
              <a:rPr lang="pt-PT" sz="2200" dirty="0"/>
              <a:t> + Exceção</a:t>
            </a:r>
            <a:endParaRPr lang="en-GB" sz="2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3247-7906-44E0-B25D-4AABACDA28F9}"/>
              </a:ext>
            </a:extLst>
          </p:cNvPr>
          <p:cNvCxnSpPr>
            <a:cxnSpLocks/>
          </p:cNvCxnSpPr>
          <p:nvPr/>
        </p:nvCxnSpPr>
        <p:spPr>
          <a:xfrm>
            <a:off x="669851" y="2658139"/>
            <a:ext cx="6652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E339A94-678E-484F-8DB9-940152C124D6}"/>
              </a:ext>
            </a:extLst>
          </p:cNvPr>
          <p:cNvSpPr txBox="1">
            <a:spLocks/>
          </p:cNvSpPr>
          <p:nvPr/>
        </p:nvSpPr>
        <p:spPr>
          <a:xfrm>
            <a:off x="360670" y="812171"/>
            <a:ext cx="1719851" cy="136793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Sala </a:t>
            </a:r>
          </a:p>
          <a:p>
            <a:pPr algn="ctr"/>
            <a:r>
              <a:rPr lang="pt-PT" sz="2800" dirty="0"/>
              <a:t>+ </a:t>
            </a:r>
          </a:p>
          <a:p>
            <a:pPr algn="ctr"/>
            <a:r>
              <a:rPr lang="pt-PT" sz="2800" dirty="0"/>
              <a:t>Exceções</a:t>
            </a:r>
          </a:p>
          <a:p>
            <a:pPr algn="ctr"/>
            <a:endParaRPr lang="en-GB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6DD2B6-012F-4067-AE01-C3686C38228C}"/>
              </a:ext>
            </a:extLst>
          </p:cNvPr>
          <p:cNvSpPr txBox="1">
            <a:spLocks/>
          </p:cNvSpPr>
          <p:nvPr/>
        </p:nvSpPr>
        <p:spPr>
          <a:xfrm>
            <a:off x="360670" y="3157097"/>
            <a:ext cx="1719851" cy="193108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Hora </a:t>
            </a:r>
          </a:p>
          <a:p>
            <a:pPr algn="ctr"/>
            <a:r>
              <a:rPr lang="pt-PT" sz="2800" dirty="0"/>
              <a:t>+ </a:t>
            </a:r>
          </a:p>
          <a:p>
            <a:pPr algn="ctr"/>
            <a:r>
              <a:rPr lang="pt-PT" sz="2800" dirty="0"/>
              <a:t>Data </a:t>
            </a:r>
          </a:p>
          <a:p>
            <a:pPr algn="ctr"/>
            <a:r>
              <a:rPr lang="pt-PT" sz="2800" dirty="0"/>
              <a:t>+ </a:t>
            </a:r>
          </a:p>
          <a:p>
            <a:pPr algn="ctr"/>
            <a:r>
              <a:rPr lang="pt-PT" sz="2800" dirty="0"/>
              <a:t>Exceção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808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AB6141-C948-4D39-AEAB-786EAF2C1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1" b="61395"/>
          <a:stretch/>
        </p:blipFill>
        <p:spPr>
          <a:xfrm>
            <a:off x="2801062" y="0"/>
            <a:ext cx="2685338" cy="26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8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D87-74E6-4970-9F59-08A97ABA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586CD-498E-445E-963F-77DCE121AEE2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 informação é guardada e lida em cada ficheiro com o auxilia de funções, que, para guardar, utilizam o operador output e, para ler, utilizam o operador input.</a:t>
            </a:r>
          </a:p>
          <a:p>
            <a:pPr lvl="1" algn="just"/>
            <a:r>
              <a:rPr lang="pt-PT" dirty="0"/>
              <a:t>Em cada ficheiro, os elementos diferentes estão separados ou por um espaço ou por um </a:t>
            </a:r>
            <a:r>
              <a:rPr lang="pt-PT" dirty="0" err="1"/>
              <a:t>tab</a:t>
            </a:r>
            <a:r>
              <a:rPr lang="pt-PT" dirty="0"/>
              <a:t>, de forma a facilitar a leitura no use de </a:t>
            </a:r>
            <a:r>
              <a:rPr lang="pt-PT" dirty="0" err="1"/>
              <a:t>cin</a:t>
            </a:r>
            <a:r>
              <a:rPr lang="pt-PT" dirty="0"/>
              <a:t> e de </a:t>
            </a:r>
            <a:r>
              <a:rPr lang="pt-PT" dirty="0" err="1"/>
              <a:t>getline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Sempre que um ficheiro é lido, preenche-se cada atributo da classe devida e guarda-se o objeto num vetor na classe Cinemateca.</a:t>
            </a:r>
          </a:p>
          <a:p>
            <a:pPr lvl="1" algn="just"/>
            <a:r>
              <a:rPr lang="pt-PT" dirty="0"/>
              <a:t>Para escrever nos ficheiros, percorre-se o vetor ou vetores que contém os objetos da classe e divide-se em atributos, com as delimitações devidas.</a:t>
            </a:r>
          </a:p>
          <a:p>
            <a:pPr lvl="1" algn="just"/>
            <a:r>
              <a:rPr lang="pt-PT" dirty="0"/>
              <a:t>Aqui, sempre que se escreve num ficheiro, substitui-se a informação existente lá, sendo que sempre que se guarda, guardam-se todos os valores.</a:t>
            </a:r>
          </a:p>
        </p:txBody>
      </p:sp>
    </p:spTree>
    <p:extLst>
      <p:ext uri="{BB962C8B-B14F-4D97-AF65-F5344CB8AC3E}">
        <p14:creationId xmlns:p14="http://schemas.microsoft.com/office/powerpoint/2010/main" val="4142475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990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Algoritmos e Estrutura de Dados Cinemateca 2MIEIC04_G4</vt:lpstr>
      <vt:lpstr>Descrição - Cinemateca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Estrutura de ficheiro</vt:lpstr>
      <vt:lpstr>Tratamento de exceções</vt:lpstr>
      <vt:lpstr>Funcionalidades implementadas</vt:lpstr>
      <vt:lpstr>Funcionalidades implementadas (Cont.)</vt:lpstr>
      <vt:lpstr>Destaque</vt:lpstr>
      <vt:lpstr>Dificuldades/Esforço de cada 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 de Dados Cinemateca 2MIEIC04_G4</dc:title>
  <dc:creator>Diogo Faria</dc:creator>
  <cp:lastModifiedBy>Diogo Faria</cp:lastModifiedBy>
  <cp:revision>7</cp:revision>
  <dcterms:created xsi:type="dcterms:W3CDTF">2020-11-22T11:10:33Z</dcterms:created>
  <dcterms:modified xsi:type="dcterms:W3CDTF">2020-11-22T14:16:21Z</dcterms:modified>
</cp:coreProperties>
</file>