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gHqEMzCNHzwCQ7qhiL631LtoyQ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customschemas.google.com/relationships/presentationmetadata" Target="meta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1"/>
          <p:cNvSpPr txBox="1"/>
          <p:nvPr>
            <p:ph type="ctrTitle"/>
          </p:nvPr>
        </p:nvSpPr>
        <p:spPr>
          <a:xfrm>
            <a:off x="3933824" y="1911350"/>
            <a:ext cx="8448675" cy="214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1"/>
          <p:cNvSpPr txBox="1"/>
          <p:nvPr>
            <p:ph idx="1" type="subTitle"/>
          </p:nvPr>
        </p:nvSpPr>
        <p:spPr>
          <a:xfrm>
            <a:off x="4562475" y="4318000"/>
            <a:ext cx="7181850" cy="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  <a:defRPr sz="2400">
                <a:solidFill>
                  <a:srgbClr val="FF0000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0"/>
          <p:cNvSpPr txBox="1"/>
          <p:nvPr>
            <p:ph type="title"/>
          </p:nvPr>
        </p:nvSpPr>
        <p:spPr>
          <a:xfrm>
            <a:off x="2514600" y="561975"/>
            <a:ext cx="9467850" cy="1084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0"/>
          <p:cNvSpPr txBox="1"/>
          <p:nvPr>
            <p:ph idx="1" type="body"/>
          </p:nvPr>
        </p:nvSpPr>
        <p:spPr>
          <a:xfrm rot="5400000">
            <a:off x="4110831" y="-1659731"/>
            <a:ext cx="4351338" cy="113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2"/>
          <p:cNvSpPr txBox="1"/>
          <p:nvPr>
            <p:ph type="title"/>
          </p:nvPr>
        </p:nvSpPr>
        <p:spPr>
          <a:xfrm>
            <a:off x="2514600" y="561975"/>
            <a:ext cx="9467850" cy="1084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2"/>
          <p:cNvSpPr txBox="1"/>
          <p:nvPr>
            <p:ph idx="1" type="body"/>
          </p:nvPr>
        </p:nvSpPr>
        <p:spPr>
          <a:xfrm>
            <a:off x="590550" y="1860550"/>
            <a:ext cx="113919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4"/>
          <p:cNvSpPr txBox="1"/>
          <p:nvPr>
            <p:ph type="title"/>
          </p:nvPr>
        </p:nvSpPr>
        <p:spPr>
          <a:xfrm>
            <a:off x="2514600" y="561975"/>
            <a:ext cx="9467850" cy="1084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6"/>
          <p:cNvSpPr txBox="1"/>
          <p:nvPr>
            <p:ph type="title"/>
          </p:nvPr>
        </p:nvSpPr>
        <p:spPr>
          <a:xfrm>
            <a:off x="2514600" y="561975"/>
            <a:ext cx="9467850" cy="1084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3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2514600" y="561975"/>
            <a:ext cx="9467850" cy="1084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590550" y="1860550"/>
            <a:ext cx="113919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sofifa.com/players?offset" TargetMode="External"/><Relationship Id="rId4" Type="http://schemas.openxmlformats.org/officeDocument/2006/relationships/hyperlink" Target="https://github.com/amanthedorkknight/fifa18-all-player-statistic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4073040" y="1870075"/>
            <a:ext cx="8014185" cy="1857375"/>
          </a:xfrm>
          <a:prstGeom prst="rect">
            <a:avLst/>
          </a:prstGeom>
          <a:solidFill>
            <a:srgbClr val="385623">
              <a:alpha val="81960"/>
            </a:srgbClr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Big Data Analytics </a:t>
            </a:r>
            <a:br>
              <a:rPr lang="en-US"/>
            </a:br>
            <a:r>
              <a:rPr lang="en-US"/>
              <a:t>Final Project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4800600" y="3727450"/>
            <a:ext cx="7181850" cy="673100"/>
          </a:xfrm>
          <a:prstGeom prst="rect">
            <a:avLst/>
          </a:prstGeom>
          <a:solidFill>
            <a:srgbClr val="00B050">
              <a:alpha val="7490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solidFill>
                  <a:schemeClr val="dk1"/>
                </a:solidFill>
              </a:rPr>
              <a:t>Predict and identify a FIFA football player’s career value from skill level factors to estimate success and sustainability levels.</a:t>
            </a:r>
            <a:endParaRPr sz="2220">
              <a:solidFill>
                <a:schemeClr val="dk1"/>
              </a:solidFill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8191500" y="4734342"/>
            <a:ext cx="4000500" cy="2123658"/>
          </a:xfrm>
          <a:prstGeom prst="rect">
            <a:avLst/>
          </a:prstGeom>
          <a:solidFill>
            <a:srgbClr val="A8D08C">
              <a:alpha val="8196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Professor: </a:t>
            </a:r>
            <a:r>
              <a:rPr b="0" i="1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Chung Yung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Group Members:</a:t>
            </a:r>
            <a:endParaRPr b="1" sz="18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Andre Freeman - 410521320</a:t>
            </a:r>
            <a:endParaRPr b="0" i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Mayibongwe Dlamini - 410421259 </a:t>
            </a:r>
            <a:endParaRPr b="0" i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Diandre Ottley - 410421258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type="title"/>
          </p:nvPr>
        </p:nvSpPr>
        <p:spPr>
          <a:xfrm>
            <a:off x="2514600" y="561975"/>
            <a:ext cx="9467850" cy="1084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Motivation and Research Problem</a:t>
            </a:r>
            <a:endParaRPr b="1"/>
          </a:p>
        </p:txBody>
      </p: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590550" y="1860550"/>
            <a:ext cx="113919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The EA Sports FIFA series of video games is observed to function primarily on the bases of two ideas (i.e. player development and/or club development)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b="1" lang="en-US" sz="2380"/>
              <a:t>Player development </a:t>
            </a:r>
            <a:r>
              <a:rPr lang="en-US" sz="2380"/>
              <a:t>implies the </a:t>
            </a:r>
            <a:r>
              <a:rPr b="1" lang="en-US" sz="2380"/>
              <a:t>improvement</a:t>
            </a:r>
            <a:r>
              <a:rPr lang="en-US" sz="2380"/>
              <a:t> of players skill factor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b="1" lang="en-US" sz="2380"/>
              <a:t>Club development </a:t>
            </a:r>
            <a:r>
              <a:rPr lang="en-US" sz="2380"/>
              <a:t>objectifies players as a </a:t>
            </a:r>
            <a:r>
              <a:rPr b="1" lang="en-US" sz="2380"/>
              <a:t>token or money </a:t>
            </a:r>
            <a:r>
              <a:rPr lang="en-US" sz="2380"/>
              <a:t>bargaining chips for maximizing </a:t>
            </a:r>
            <a:r>
              <a:rPr b="1" lang="en-US" sz="2380"/>
              <a:t>profit gains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Whether, for individualistic or commercial purposes this projects aim is to project a </a:t>
            </a:r>
            <a:r>
              <a:rPr b="1" lang="en-US" sz="2380"/>
              <a:t>players’ value </a:t>
            </a:r>
            <a:r>
              <a:rPr lang="en-US" sz="2380"/>
              <a:t>from their various </a:t>
            </a:r>
            <a:r>
              <a:rPr b="1" lang="en-US" sz="2380"/>
              <a:t>skill level factors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We believe this tool can extract new information from FIFA’s player data pool and become a very dependable prediction model</a:t>
            </a:r>
            <a:endParaRPr b="0" sz="238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Another source of motivation for this research problem is the researchers’ love for the game of football, as well as sports-related statistics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The researchers feel that sports statistics can assist with athlete training and coaching focus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It can also assist the decision-making process of sports fanatics’ personal interests in the game (e.g. wagering, fantasy sports, etc.)</a:t>
            </a:r>
            <a:endParaRPr sz="204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>
            <p:ph type="ctrTitle"/>
          </p:nvPr>
        </p:nvSpPr>
        <p:spPr>
          <a:xfrm>
            <a:off x="4073040" y="1870075"/>
            <a:ext cx="8014185" cy="1857375"/>
          </a:xfrm>
          <a:prstGeom prst="rect">
            <a:avLst/>
          </a:prstGeom>
          <a:solidFill>
            <a:srgbClr val="385623">
              <a:alpha val="81960"/>
            </a:srgbClr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640"/>
              <a:buFont typeface="Calibri"/>
              <a:buNone/>
            </a:pPr>
            <a:r>
              <a:rPr lang="en-US" sz="8640"/>
              <a:t>Research Method</a:t>
            </a:r>
            <a:endParaRPr sz="864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 txBox="1"/>
          <p:nvPr>
            <p:ph type="title"/>
          </p:nvPr>
        </p:nvSpPr>
        <p:spPr>
          <a:xfrm>
            <a:off x="2514600" y="561975"/>
            <a:ext cx="9467850" cy="1084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Research Method</a:t>
            </a:r>
            <a:endParaRPr b="1" sz="5400"/>
          </a:p>
        </p:txBody>
      </p:sp>
      <p:sp>
        <p:nvSpPr>
          <p:cNvPr id="150" name="Google Shape;150;p12"/>
          <p:cNvSpPr txBox="1"/>
          <p:nvPr>
            <p:ph idx="1" type="body"/>
          </p:nvPr>
        </p:nvSpPr>
        <p:spPr>
          <a:xfrm>
            <a:off x="590550" y="1860550"/>
            <a:ext cx="113919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process of applying data science methods to predict a FIFA players’ value based on skill level factors is a long and tedious planned process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process must broken into four (4) aspects: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P</a:t>
            </a:r>
            <a:r>
              <a:rPr lang="en-US"/>
              <a:t>reparation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P</a:t>
            </a:r>
            <a:r>
              <a:rPr lang="en-US"/>
              <a:t>reprocessing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A</a:t>
            </a:r>
            <a:r>
              <a:rPr lang="en-US"/>
              <a:t>nalysis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P</a:t>
            </a:r>
            <a:r>
              <a:rPr lang="en-US"/>
              <a:t>ostprocessing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PPAP?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/>
          <p:nvPr>
            <p:ph type="title"/>
          </p:nvPr>
        </p:nvSpPr>
        <p:spPr>
          <a:xfrm>
            <a:off x="2514600" y="561975"/>
            <a:ext cx="9467850" cy="1084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Preparation</a:t>
            </a:r>
            <a:endParaRPr b="1" sz="6000"/>
          </a:p>
        </p:txBody>
      </p:sp>
      <p:sp>
        <p:nvSpPr>
          <p:cNvPr id="156" name="Google Shape;156;p13"/>
          <p:cNvSpPr txBox="1"/>
          <p:nvPr>
            <p:ph idx="1" type="body"/>
          </p:nvPr>
        </p:nvSpPr>
        <p:spPr>
          <a:xfrm>
            <a:off x="590550" y="1860550"/>
            <a:ext cx="113919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FIFA fan-group tries to aid players and enthusiasts by promoting publishing every player’s </a:t>
            </a:r>
            <a:r>
              <a:rPr b="1" lang="en-US"/>
              <a:t>detailed information </a:t>
            </a:r>
            <a:r>
              <a:rPr lang="en-US"/>
              <a:t>on its website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Gathering this data was collected by the research team via web crawling methods to download data on all </a:t>
            </a:r>
            <a:r>
              <a:rPr b="1" lang="en-US"/>
              <a:t>15404 players </a:t>
            </a:r>
            <a:r>
              <a:rPr lang="en-US"/>
              <a:t>shown on the website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results of the data crawling is seen in a comma separated values (.csv) file below.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N.B. **This initial gathered data is referred to as “</a:t>
            </a:r>
            <a:r>
              <a:rPr b="1" lang="en-US"/>
              <a:t>The complete data set</a:t>
            </a:r>
            <a:r>
              <a:rPr lang="en-US"/>
              <a:t>” for the remaining of the report</a:t>
            </a:r>
            <a:br>
              <a:rPr lang="en-US"/>
            </a:b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/>
          <p:nvPr>
            <p:ph type="title"/>
          </p:nvPr>
        </p:nvSpPr>
        <p:spPr>
          <a:xfrm>
            <a:off x="2514600" y="561975"/>
            <a:ext cx="9467850" cy="1084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Preparation: Source Website</a:t>
            </a:r>
            <a:endParaRPr b="1" sz="6000"/>
          </a:p>
        </p:txBody>
      </p:sp>
      <p:sp>
        <p:nvSpPr>
          <p:cNvPr id="162" name="Google Shape;162;p14"/>
          <p:cNvSpPr txBox="1"/>
          <p:nvPr>
            <p:ph idx="1" type="body"/>
          </p:nvPr>
        </p:nvSpPr>
        <p:spPr>
          <a:xfrm>
            <a:off x="590550" y="1860550"/>
            <a:ext cx="113919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/>
            </a:br>
            <a:br>
              <a:rPr lang="en-US"/>
            </a:br>
            <a:endParaRPr/>
          </a:p>
        </p:txBody>
      </p:sp>
      <p:pic>
        <p:nvPicPr>
          <p:cNvPr id="163" name="Google Shape;163;p14"/>
          <p:cNvPicPr preferRelativeResize="0"/>
          <p:nvPr/>
        </p:nvPicPr>
        <p:blipFill rotWithShape="1">
          <a:blip r:embed="rId3">
            <a:alphaModFix/>
          </a:blip>
          <a:srcRect b="4517" l="29646" r="6569" t="15361"/>
          <a:stretch/>
        </p:blipFill>
        <p:spPr>
          <a:xfrm>
            <a:off x="2065419" y="2137480"/>
            <a:ext cx="4185841" cy="2621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4"/>
          <p:cNvPicPr preferRelativeResize="0"/>
          <p:nvPr/>
        </p:nvPicPr>
        <p:blipFill rotWithShape="1">
          <a:blip r:embed="rId4">
            <a:alphaModFix/>
          </a:blip>
          <a:srcRect b="16566" l="29967" r="5930" t="22289"/>
          <a:stretch/>
        </p:blipFill>
        <p:spPr>
          <a:xfrm>
            <a:off x="6371675" y="2099240"/>
            <a:ext cx="5229775" cy="265952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4"/>
          <p:cNvSpPr/>
          <p:nvPr/>
        </p:nvSpPr>
        <p:spPr>
          <a:xfrm>
            <a:off x="262128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4"/>
          <p:cNvSpPr/>
          <p:nvPr/>
        </p:nvSpPr>
        <p:spPr>
          <a:xfrm>
            <a:off x="2929083" y="4900822"/>
            <a:ext cx="6094938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1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2.1 showing player list (left) and a player’s attributed (right) listed on the website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/>
          <p:nvPr>
            <p:ph type="title"/>
          </p:nvPr>
        </p:nvSpPr>
        <p:spPr>
          <a:xfrm>
            <a:off x="2514600" y="561975"/>
            <a:ext cx="9467850" cy="1084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Preparation: CSV</a:t>
            </a:r>
            <a:endParaRPr b="1" sz="6000"/>
          </a:p>
        </p:txBody>
      </p:sp>
      <p:sp>
        <p:nvSpPr>
          <p:cNvPr id="172" name="Google Shape;172;p15"/>
          <p:cNvSpPr txBox="1"/>
          <p:nvPr>
            <p:ph idx="1" type="body"/>
          </p:nvPr>
        </p:nvSpPr>
        <p:spPr>
          <a:xfrm>
            <a:off x="590550" y="1860550"/>
            <a:ext cx="113919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73" name="Google Shape;173;p15"/>
          <p:cNvSpPr/>
          <p:nvPr/>
        </p:nvSpPr>
        <p:spPr>
          <a:xfrm>
            <a:off x="262128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5"/>
          <p:cNvSpPr/>
          <p:nvPr/>
        </p:nvSpPr>
        <p:spPr>
          <a:xfrm>
            <a:off x="1778000" y="297180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15"/>
          <p:cNvPicPr preferRelativeResize="0"/>
          <p:nvPr/>
        </p:nvPicPr>
        <p:blipFill rotWithShape="1">
          <a:blip r:embed="rId3">
            <a:alphaModFix/>
          </a:blip>
          <a:srcRect b="68674" l="0" r="0" t="5421"/>
          <a:stretch/>
        </p:blipFill>
        <p:spPr>
          <a:xfrm>
            <a:off x="661670" y="2620973"/>
            <a:ext cx="11249660" cy="226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5"/>
          <p:cNvSpPr/>
          <p:nvPr/>
        </p:nvSpPr>
        <p:spPr>
          <a:xfrm>
            <a:off x="154305" y="5260975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2.2 showing the complete data set csv file after web crawling.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/>
          <p:nvPr>
            <p:ph type="title"/>
          </p:nvPr>
        </p:nvSpPr>
        <p:spPr>
          <a:xfrm>
            <a:off x="2514600" y="561975"/>
            <a:ext cx="9467850" cy="1084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The Complete Data Set</a:t>
            </a:r>
            <a:endParaRPr b="1" sz="6000"/>
          </a:p>
        </p:txBody>
      </p:sp>
      <p:sp>
        <p:nvSpPr>
          <p:cNvPr id="182" name="Google Shape;182;p16"/>
          <p:cNvSpPr txBox="1"/>
          <p:nvPr>
            <p:ph idx="1" type="body"/>
          </p:nvPr>
        </p:nvSpPr>
        <p:spPr>
          <a:xfrm>
            <a:off x="590550" y="1860550"/>
            <a:ext cx="113919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complete data set consists of 15404 players each having </a:t>
            </a:r>
            <a:r>
              <a:rPr b="1" lang="en-US"/>
              <a:t>75 distinct attributes</a:t>
            </a:r>
            <a:r>
              <a:rPr lang="en-US"/>
              <a:t> (i.e. name, nationality, ID, value, photo, etc…)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These 75 attributes via the feature selection process is reduced to ‘</a:t>
            </a:r>
            <a:r>
              <a:rPr b="1" lang="en-US"/>
              <a:t>metadata</a:t>
            </a:r>
            <a:r>
              <a:rPr lang="en-US"/>
              <a:t>’, containing </a:t>
            </a:r>
            <a:r>
              <a:rPr b="1" lang="en-US" u="sng"/>
              <a:t>36 attributes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Unrelated data (e.g. id, name, photo, club logo, etc…) </a:t>
            </a:r>
            <a:r>
              <a:rPr b="1" lang="en-US"/>
              <a:t>is completely disregarded </a:t>
            </a:r>
            <a:r>
              <a:rPr lang="en-US"/>
              <a:t>since they hold no merit to a player’s value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/>
          <p:nvPr>
            <p:ph type="title"/>
          </p:nvPr>
        </p:nvSpPr>
        <p:spPr>
          <a:xfrm>
            <a:off x="2514600" y="561975"/>
            <a:ext cx="9467850" cy="1084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Attribute Selection</a:t>
            </a:r>
            <a:endParaRPr b="1" sz="6000"/>
          </a:p>
        </p:txBody>
      </p:sp>
      <p:sp>
        <p:nvSpPr>
          <p:cNvPr id="188" name="Google Shape;188;p17"/>
          <p:cNvSpPr txBox="1"/>
          <p:nvPr>
            <p:ph idx="1" type="body"/>
          </p:nvPr>
        </p:nvSpPr>
        <p:spPr>
          <a:xfrm>
            <a:off x="590550" y="1860550"/>
            <a:ext cx="113919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/>
            </a:br>
            <a:endParaRPr/>
          </a:p>
        </p:txBody>
      </p:sp>
      <p:pic>
        <p:nvPicPr>
          <p:cNvPr id="189" name="Google Shape;18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4450" y="1773237"/>
            <a:ext cx="7753350" cy="413385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7"/>
          <p:cNvSpPr/>
          <p:nvPr/>
        </p:nvSpPr>
        <p:spPr>
          <a:xfrm>
            <a:off x="3232149" y="5972859"/>
            <a:ext cx="69246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2.3 shows the attributes selected from the feature selection process.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 txBox="1"/>
          <p:nvPr>
            <p:ph type="title"/>
          </p:nvPr>
        </p:nvSpPr>
        <p:spPr>
          <a:xfrm>
            <a:off x="2514600" y="561975"/>
            <a:ext cx="9467850" cy="1084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Preprocessing</a:t>
            </a:r>
            <a:endParaRPr b="1" sz="6000"/>
          </a:p>
        </p:txBody>
      </p:sp>
      <p:sp>
        <p:nvSpPr>
          <p:cNvPr id="196" name="Google Shape;196;p18"/>
          <p:cNvSpPr txBox="1"/>
          <p:nvPr>
            <p:ph idx="1" type="body"/>
          </p:nvPr>
        </p:nvSpPr>
        <p:spPr>
          <a:xfrm>
            <a:off x="590550" y="1527175"/>
            <a:ext cx="1148715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The metadata however, still required a few steps in terms of </a:t>
            </a:r>
            <a:r>
              <a:rPr b="1" lang="en-US" sz="2590"/>
              <a:t>data cleaning </a:t>
            </a:r>
            <a:r>
              <a:rPr lang="en-US" sz="2590"/>
              <a:t>and </a:t>
            </a:r>
            <a:r>
              <a:rPr b="1" lang="en-US" sz="2590"/>
              <a:t>data transformation</a:t>
            </a:r>
            <a:r>
              <a:rPr lang="en-US" sz="2590"/>
              <a:t>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For example a players’ value was recorded as a </a:t>
            </a:r>
            <a:r>
              <a:rPr b="1" lang="en-US" sz="2220"/>
              <a:t>string</a:t>
            </a:r>
            <a:r>
              <a:rPr lang="en-US" sz="2220"/>
              <a:t> format (e.g. “£140M”) and had to be converted to </a:t>
            </a:r>
            <a:r>
              <a:rPr b="1" lang="en-US" sz="2220"/>
              <a:t>numeric </a:t>
            </a:r>
            <a:r>
              <a:rPr lang="en-US" sz="2220"/>
              <a:t>values (eg. 140 000 000).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Features such as ‘Club’ and ‘Nationality’ were transformed from their usual </a:t>
            </a:r>
            <a:r>
              <a:rPr b="1" lang="en-US" sz="2220"/>
              <a:t>string types </a:t>
            </a:r>
            <a:r>
              <a:rPr lang="en-US" sz="2220"/>
              <a:t>(e.g. “Argentina” and “Manchester” respectively) </a:t>
            </a:r>
            <a:r>
              <a:rPr b="1" lang="en-US" sz="2220"/>
              <a:t>to numeric data type representation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One other very special attribute was “</a:t>
            </a:r>
            <a:r>
              <a:rPr b="1" lang="en-US" sz="2590"/>
              <a:t>Preferred Position</a:t>
            </a:r>
            <a:r>
              <a:rPr lang="en-US" sz="2590"/>
              <a:t>” This attribute could hold for each player one to multiple preferred position on the football field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The research team decided to select (if multiple) the first position as the most preferred thus only having one option for “</a:t>
            </a:r>
            <a:r>
              <a:rPr b="1" lang="en-US" sz="2590"/>
              <a:t>Preferred Position</a:t>
            </a:r>
            <a:r>
              <a:rPr lang="en-US" sz="2590"/>
              <a:t>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As with “Club and “Nationality” attributes the “Preferred Position” attribute was also transformed into a </a:t>
            </a:r>
            <a:r>
              <a:rPr lang="en-US" sz="2590" u="sng"/>
              <a:t>numeric value</a:t>
            </a:r>
            <a:r>
              <a:rPr lang="en-US" sz="2590"/>
              <a:t>. </a:t>
            </a:r>
            <a:endParaRPr sz="2590"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"/>
          <p:cNvSpPr txBox="1"/>
          <p:nvPr>
            <p:ph type="title"/>
          </p:nvPr>
        </p:nvSpPr>
        <p:spPr>
          <a:xfrm>
            <a:off x="2514600" y="561975"/>
            <a:ext cx="9467850" cy="1084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Data Cleaning </a:t>
            </a:r>
            <a:r>
              <a:rPr lang="en-US"/>
              <a:t>and </a:t>
            </a:r>
            <a:r>
              <a:rPr b="1" lang="en-US"/>
              <a:t>Data Transformation</a:t>
            </a:r>
            <a:endParaRPr/>
          </a:p>
        </p:txBody>
      </p:sp>
      <p:sp>
        <p:nvSpPr>
          <p:cNvPr id="202" name="Google Shape;202;p19"/>
          <p:cNvSpPr/>
          <p:nvPr/>
        </p:nvSpPr>
        <p:spPr>
          <a:xfrm>
            <a:off x="4073651" y="5211762"/>
            <a:ext cx="4594099" cy="8156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 </a:t>
            </a:r>
            <a:r>
              <a:rPr b="0" i="1" lang="en-US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2.4 showing data prior to data cleaning and transformation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0975" y="1876425"/>
            <a:ext cx="7353300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ctrTitle"/>
          </p:nvPr>
        </p:nvSpPr>
        <p:spPr>
          <a:xfrm>
            <a:off x="4073040" y="1870075"/>
            <a:ext cx="8014185" cy="1857375"/>
          </a:xfrm>
          <a:prstGeom prst="rect">
            <a:avLst/>
          </a:prstGeom>
          <a:solidFill>
            <a:srgbClr val="385623">
              <a:alpha val="81960"/>
            </a:srgbClr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Calibri"/>
              <a:buNone/>
            </a:pPr>
            <a:r>
              <a:rPr lang="en-US" sz="9600"/>
              <a:t>Abstract</a:t>
            </a:r>
            <a:endParaRPr sz="9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/>
          <p:nvPr>
            <p:ph type="title"/>
          </p:nvPr>
        </p:nvSpPr>
        <p:spPr>
          <a:xfrm>
            <a:off x="2514600" y="561975"/>
            <a:ext cx="9467850" cy="1084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Preprocessing</a:t>
            </a:r>
            <a:endParaRPr b="1" sz="6000"/>
          </a:p>
        </p:txBody>
      </p:sp>
      <p:sp>
        <p:nvSpPr>
          <p:cNvPr id="209" name="Google Shape;209;p20"/>
          <p:cNvSpPr txBox="1"/>
          <p:nvPr>
            <p:ph idx="1" type="body"/>
          </p:nvPr>
        </p:nvSpPr>
        <p:spPr>
          <a:xfrm>
            <a:off x="590550" y="1860550"/>
            <a:ext cx="113919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With the end goal of utilizing classification, the data was first divided into two groups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Training data (utilizing 80% of the data collected)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Testing data (the remaining 20%).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Also the players’ value was classified into 10 groups utilizing the </a:t>
            </a:r>
            <a:r>
              <a:rPr b="1" lang="en-US"/>
              <a:t>equal binning approach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This range assignments </a:t>
            </a:r>
            <a:r>
              <a:rPr b="1" lang="en-US"/>
              <a:t>applied to all data </a:t>
            </a:r>
            <a:r>
              <a:rPr lang="en-US"/>
              <a:t>(i.e. testing and training data). 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This class value (the 36th value or last item in the metadata) will be later used for </a:t>
            </a:r>
            <a:r>
              <a:rPr b="1" lang="en-US"/>
              <a:t>training</a:t>
            </a:r>
            <a:r>
              <a:rPr lang="en-US"/>
              <a:t> with the training data set and then for </a:t>
            </a:r>
            <a:r>
              <a:rPr b="1" lang="en-US"/>
              <a:t>error calculation</a:t>
            </a:r>
            <a:r>
              <a:rPr lang="en-US"/>
              <a:t> in the testing phase</a:t>
            </a:r>
            <a:endParaRPr b="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>
            <p:ph type="title"/>
          </p:nvPr>
        </p:nvSpPr>
        <p:spPr>
          <a:xfrm>
            <a:off x="2514600" y="561975"/>
            <a:ext cx="9467850" cy="1084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Preferred Positions</a:t>
            </a:r>
            <a:endParaRPr b="1" sz="6000"/>
          </a:p>
        </p:txBody>
      </p:sp>
      <p:sp>
        <p:nvSpPr>
          <p:cNvPr id="215" name="Google Shape;215;p21"/>
          <p:cNvSpPr/>
          <p:nvPr/>
        </p:nvSpPr>
        <p:spPr>
          <a:xfrm>
            <a:off x="2357120" y="1767681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21"/>
          <p:cNvPicPr preferRelativeResize="0"/>
          <p:nvPr/>
        </p:nvPicPr>
        <p:blipFill rotWithShape="1">
          <a:blip r:embed="rId3">
            <a:alphaModFix/>
          </a:blip>
          <a:srcRect b="3011" l="0" r="71474" t="60542"/>
          <a:stretch/>
        </p:blipFill>
        <p:spPr>
          <a:xfrm>
            <a:off x="4409440" y="2224881"/>
            <a:ext cx="4360960" cy="2957343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1"/>
          <p:cNvSpPr/>
          <p:nvPr/>
        </p:nvSpPr>
        <p:spPr>
          <a:xfrm>
            <a:off x="375920" y="5517039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2.5 showing example of 15 players preferred position(s).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/>
          <p:nvPr>
            <p:ph type="title"/>
          </p:nvPr>
        </p:nvSpPr>
        <p:spPr>
          <a:xfrm>
            <a:off x="2555240" y="231456"/>
            <a:ext cx="9467850" cy="1327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Metadata after </a:t>
            </a:r>
            <a:br>
              <a:rPr lang="en-US" sz="5400"/>
            </a:br>
            <a:r>
              <a:rPr lang="en-US" sz="5400"/>
              <a:t>all cleaning and transformation</a:t>
            </a:r>
            <a:endParaRPr b="1" sz="5400"/>
          </a:p>
        </p:txBody>
      </p:sp>
      <p:sp>
        <p:nvSpPr>
          <p:cNvPr id="223" name="Google Shape;223;p22"/>
          <p:cNvSpPr/>
          <p:nvPr/>
        </p:nvSpPr>
        <p:spPr>
          <a:xfrm>
            <a:off x="2357120" y="1767681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22"/>
          <p:cNvPicPr preferRelativeResize="0"/>
          <p:nvPr/>
        </p:nvPicPr>
        <p:blipFill rotWithShape="1">
          <a:blip r:embed="rId3">
            <a:alphaModFix/>
          </a:blip>
          <a:srcRect b="67167" l="0" r="36857" t="5602"/>
          <a:stretch/>
        </p:blipFill>
        <p:spPr>
          <a:xfrm>
            <a:off x="2631440" y="2641760"/>
            <a:ext cx="8618889" cy="199136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2"/>
          <p:cNvSpPr/>
          <p:nvPr/>
        </p:nvSpPr>
        <p:spPr>
          <a:xfrm>
            <a:off x="4153909" y="5155488"/>
            <a:ext cx="4879861" cy="246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2.6  showing the metadata after all data cleaning and transformation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/>
          <p:nvPr>
            <p:ph type="title"/>
          </p:nvPr>
        </p:nvSpPr>
        <p:spPr>
          <a:xfrm>
            <a:off x="2514600" y="561975"/>
            <a:ext cx="9467850" cy="1084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Preprocessing</a:t>
            </a:r>
            <a:endParaRPr b="1" sz="6000"/>
          </a:p>
        </p:txBody>
      </p:sp>
      <p:sp>
        <p:nvSpPr>
          <p:cNvPr id="231" name="Google Shape;231;p23"/>
          <p:cNvSpPr txBox="1"/>
          <p:nvPr>
            <p:ph idx="1" type="body"/>
          </p:nvPr>
        </p:nvSpPr>
        <p:spPr>
          <a:xfrm>
            <a:off x="590550" y="1860550"/>
            <a:ext cx="113919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After observing the “metadata” with its 35 attributes, we decided to apply dimension reduction using principal components analysis (PCA) to training and testing datasets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However, only applying it to a </a:t>
            </a:r>
            <a:r>
              <a:rPr b="1" lang="en-US"/>
              <a:t>certain specific group of attributes</a:t>
            </a:r>
            <a:r>
              <a:rPr lang="en-US"/>
              <a:t>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These attributes all have something in common. That is: They were </a:t>
            </a:r>
            <a:r>
              <a:rPr b="1" lang="en-US"/>
              <a:t>ranked from 0 to 100</a:t>
            </a:r>
            <a:r>
              <a:rPr lang="en-US"/>
              <a:t> (e.g “Aggression”, “Ball control”, “Shot Power”, “Strength”, “Vision”,  “Stamina”, “Sliding Tackle”, etc… 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With </a:t>
            </a:r>
            <a:r>
              <a:rPr b="1" lang="en-US"/>
              <a:t>PCA</a:t>
            </a:r>
            <a:r>
              <a:rPr lang="en-US"/>
              <a:t> incorporated, 30 features (dimensions) were reduced to 3, thus, leaving only 8 features (dimensions) for analysis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 txBox="1"/>
          <p:nvPr>
            <p:ph type="title"/>
          </p:nvPr>
        </p:nvSpPr>
        <p:spPr>
          <a:xfrm>
            <a:off x="2514600" y="561975"/>
            <a:ext cx="9467850" cy="1084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Preprocessing</a:t>
            </a:r>
            <a:endParaRPr b="1" sz="6000"/>
          </a:p>
        </p:txBody>
      </p:sp>
      <p:sp>
        <p:nvSpPr>
          <p:cNvPr id="237" name="Google Shape;237;p24"/>
          <p:cNvSpPr/>
          <p:nvPr/>
        </p:nvSpPr>
        <p:spPr>
          <a:xfrm>
            <a:off x="2936240" y="74168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24"/>
          <p:cNvPicPr preferRelativeResize="0"/>
          <p:nvPr/>
        </p:nvPicPr>
        <p:blipFill rotWithShape="1">
          <a:blip r:embed="rId3">
            <a:alphaModFix/>
          </a:blip>
          <a:srcRect b="15060" l="0" r="63225" t="22891"/>
          <a:stretch/>
        </p:blipFill>
        <p:spPr>
          <a:xfrm>
            <a:off x="4395628" y="1646237"/>
            <a:ext cx="4463892" cy="3987467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4"/>
          <p:cNvSpPr/>
          <p:nvPr/>
        </p:nvSpPr>
        <p:spPr>
          <a:xfrm>
            <a:off x="404574" y="591089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2.7 showing after PCA reduction features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/>
          <p:nvPr>
            <p:ph type="title"/>
          </p:nvPr>
        </p:nvSpPr>
        <p:spPr>
          <a:xfrm>
            <a:off x="2514600" y="561975"/>
            <a:ext cx="9467850" cy="1084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Analysis </a:t>
            </a:r>
            <a:endParaRPr/>
          </a:p>
        </p:txBody>
      </p:sp>
      <p:sp>
        <p:nvSpPr>
          <p:cNvPr id="245" name="Google Shape;245;p25"/>
          <p:cNvSpPr txBox="1"/>
          <p:nvPr>
            <p:ph idx="1" type="body"/>
          </p:nvPr>
        </p:nvSpPr>
        <p:spPr>
          <a:xfrm>
            <a:off x="590550" y="1860550"/>
            <a:ext cx="113919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Classification was achieved via using the robust </a:t>
            </a:r>
            <a:r>
              <a:rPr b="1" lang="en-US"/>
              <a:t>support vector machine (SVM) </a:t>
            </a:r>
            <a:r>
              <a:rPr lang="en-US"/>
              <a:t>learning algorithm.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Firstly, the learning phase is carried out using training data set comprising of 12324 players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From this trained model, </a:t>
            </a:r>
            <a:r>
              <a:rPr b="1" lang="en-US"/>
              <a:t>we tried to predict using the remaining 3081 players to test the model’s accuracy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/>
          <p:nvPr>
            <p:ph type="ctrTitle"/>
          </p:nvPr>
        </p:nvSpPr>
        <p:spPr>
          <a:xfrm>
            <a:off x="4073040" y="1870075"/>
            <a:ext cx="8014185" cy="1857375"/>
          </a:xfrm>
          <a:prstGeom prst="rect">
            <a:avLst/>
          </a:prstGeom>
          <a:solidFill>
            <a:srgbClr val="385623">
              <a:alpha val="81960"/>
            </a:srgbClr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lang="en-US" sz="7200"/>
              <a:t>Results &amp; Conclusion</a:t>
            </a:r>
            <a:endParaRPr sz="7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/>
          <p:nvPr>
            <p:ph type="title"/>
          </p:nvPr>
        </p:nvSpPr>
        <p:spPr>
          <a:xfrm>
            <a:off x="2514600" y="561975"/>
            <a:ext cx="9467850" cy="1084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Results</a:t>
            </a:r>
            <a:endParaRPr/>
          </a:p>
        </p:txBody>
      </p:sp>
      <p:sp>
        <p:nvSpPr>
          <p:cNvPr id="256" name="Google Shape;256;p27"/>
          <p:cNvSpPr txBox="1"/>
          <p:nvPr>
            <p:ph idx="1" type="body"/>
          </p:nvPr>
        </p:nvSpPr>
        <p:spPr>
          <a:xfrm>
            <a:off x="590550" y="1860550"/>
            <a:ext cx="113919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results from the model from a complete dataset divided into 12324 players for training data and 3081 players as testing data, the model had a 35% accuracy as seen below</a:t>
            </a:r>
            <a:br>
              <a:rPr lang="en-US"/>
            </a:br>
            <a:endParaRPr/>
          </a:p>
        </p:txBody>
      </p:sp>
      <p:sp>
        <p:nvSpPr>
          <p:cNvPr id="257" name="Google Shape;257;p27"/>
          <p:cNvSpPr/>
          <p:nvPr/>
        </p:nvSpPr>
        <p:spPr>
          <a:xfrm>
            <a:off x="3362960" y="396240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27"/>
          <p:cNvPicPr preferRelativeResize="0"/>
          <p:nvPr/>
        </p:nvPicPr>
        <p:blipFill rotWithShape="1">
          <a:blip r:embed="rId3">
            <a:alphaModFix/>
          </a:blip>
          <a:srcRect b="4215" l="0" r="75160" t="84422"/>
          <a:stretch/>
        </p:blipFill>
        <p:spPr>
          <a:xfrm>
            <a:off x="4013199" y="3429001"/>
            <a:ext cx="5004659" cy="1230312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7"/>
          <p:cNvSpPr/>
          <p:nvPr/>
        </p:nvSpPr>
        <p:spPr>
          <a:xfrm>
            <a:off x="590550" y="4949825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2.8 showing the prediction accuracy for the model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/>
          <p:nvPr>
            <p:ph type="title"/>
          </p:nvPr>
        </p:nvSpPr>
        <p:spPr>
          <a:xfrm>
            <a:off x="2514600" y="561975"/>
            <a:ext cx="9467850" cy="1084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Conclusion </a:t>
            </a:r>
            <a:endParaRPr/>
          </a:p>
        </p:txBody>
      </p:sp>
      <p:sp>
        <p:nvSpPr>
          <p:cNvPr id="265" name="Google Shape;265;p28"/>
          <p:cNvSpPr txBox="1"/>
          <p:nvPr>
            <p:ph idx="1" type="body"/>
          </p:nvPr>
        </p:nvSpPr>
        <p:spPr>
          <a:xfrm>
            <a:off x="590550" y="1860550"/>
            <a:ext cx="113919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 analysis of these massive data sets </a:t>
            </a:r>
            <a:r>
              <a:rPr b="1" lang="en-US"/>
              <a:t>transformed</a:t>
            </a:r>
            <a:r>
              <a:rPr lang="en-US"/>
              <a:t> the </a:t>
            </a:r>
            <a:r>
              <a:rPr b="1" lang="en-US"/>
              <a:t>way we think about players skills</a:t>
            </a:r>
            <a:r>
              <a:rPr lang="en-US"/>
              <a:t> and how it affects their value in the market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These analytics can enable all stakeholders to </a:t>
            </a:r>
            <a:r>
              <a:rPr b="1" lang="en-US"/>
              <a:t>monitor players progress </a:t>
            </a:r>
            <a:r>
              <a:rPr lang="en-US"/>
              <a:t>and scout for </a:t>
            </a:r>
            <a:r>
              <a:rPr b="1" lang="en-US"/>
              <a:t>potential talent improving </a:t>
            </a:r>
            <a:r>
              <a:rPr lang="en-US"/>
              <a:t>the </a:t>
            </a:r>
            <a:r>
              <a:rPr b="1" lang="en-US"/>
              <a:t>overall quality of the game</a:t>
            </a:r>
            <a:endParaRPr b="1"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 the future </a:t>
            </a:r>
            <a:r>
              <a:rPr b="1" lang="en-US"/>
              <a:t>utilising </a:t>
            </a:r>
            <a:r>
              <a:rPr lang="en-US"/>
              <a:t>other data analysis methods to </a:t>
            </a:r>
            <a:r>
              <a:rPr b="1" lang="en-US"/>
              <a:t>predict different outcomes</a:t>
            </a:r>
            <a:r>
              <a:rPr lang="en-US"/>
              <a:t> will help better the </a:t>
            </a:r>
            <a:r>
              <a:rPr b="1" lang="en-US"/>
              <a:t>decision making process</a:t>
            </a:r>
            <a:endParaRPr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/>
          <p:nvPr>
            <p:ph type="title"/>
          </p:nvPr>
        </p:nvSpPr>
        <p:spPr>
          <a:xfrm>
            <a:off x="2514600" y="561975"/>
            <a:ext cx="9467850" cy="1084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References</a:t>
            </a:r>
            <a:endParaRPr/>
          </a:p>
        </p:txBody>
      </p:sp>
      <p:sp>
        <p:nvSpPr>
          <p:cNvPr id="271" name="Google Shape;271;p29"/>
          <p:cNvSpPr txBox="1"/>
          <p:nvPr>
            <p:ph idx="1" type="body"/>
          </p:nvPr>
        </p:nvSpPr>
        <p:spPr>
          <a:xfrm>
            <a:off x="590550" y="1860550"/>
            <a:ext cx="113919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SoFIFA - Players FIFA -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https://sofifa.com/</a:t>
            </a:r>
            <a:r>
              <a:rPr lang="en-US"/>
              <a:t> - Date crawled: 20 Nov 2019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Web Crawler GITHUB- Aman Shrivastava - 20 Nov 2019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https://github.com/amanthedorkknight/fifa18-all-player-statistics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 Analytics - Models and Algorithms for Intelligent Data Analysis - 2nd Edition - April 2016 - Thomas A. Runkler 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2514600" y="561975"/>
            <a:ext cx="9467850" cy="1084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Calibri"/>
              <a:buNone/>
            </a:pPr>
            <a:r>
              <a:rPr lang="en-US" sz="6700"/>
              <a:t>Abstract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590550" y="1860550"/>
            <a:ext cx="113919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the FIFA football career, a footballer undergoes vigorous and scrutinous grading during each match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uprising or new footballers into the FIFA community, the ability to predict the future value of a player is essential not only for team development but for club player selling profit-making schemes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project will attempt to utilize classification (in particular support vector machine) to predict using supervised learning, a players value from their skill level factor from FIFA-authorized players database records</a:t>
            </a:r>
            <a:endParaRPr b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ctrTitle"/>
          </p:nvPr>
        </p:nvSpPr>
        <p:spPr>
          <a:xfrm>
            <a:off x="4073040" y="1870075"/>
            <a:ext cx="8014185" cy="1857375"/>
          </a:xfrm>
          <a:prstGeom prst="rect">
            <a:avLst/>
          </a:prstGeom>
          <a:solidFill>
            <a:srgbClr val="385623">
              <a:alpha val="81960"/>
            </a:srgbClr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Calibri"/>
              <a:buNone/>
            </a:pPr>
            <a:r>
              <a:rPr lang="en-US" sz="8800"/>
              <a:t>Introduction</a:t>
            </a:r>
            <a:endParaRPr sz="8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type="title"/>
          </p:nvPr>
        </p:nvSpPr>
        <p:spPr>
          <a:xfrm>
            <a:off x="2514600" y="561975"/>
            <a:ext cx="9467850" cy="1084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en-US" sz="7200"/>
              <a:t>Introduction</a:t>
            </a:r>
            <a:endParaRPr/>
          </a:p>
        </p:txBody>
      </p:sp>
      <p:sp>
        <p:nvSpPr>
          <p:cNvPr id="108" name="Google Shape;108;p5"/>
          <p:cNvSpPr txBox="1"/>
          <p:nvPr>
            <p:ph idx="1" type="body"/>
          </p:nvPr>
        </p:nvSpPr>
        <p:spPr>
          <a:xfrm>
            <a:off x="590550" y="1860550"/>
            <a:ext cx="113919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br>
              <a:rPr b="0" lang="en-US" sz="2170"/>
            </a:br>
            <a:r>
              <a:rPr lang="en-US" sz="2170"/>
              <a:t>Fédération Internationale de Football Association (FIFA), the governing body of football (soccer), with more than 200 members countries worldwide manages data for every footballer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Electronic Arts (EA), on behalf of FIFA, collects and regulates grading schemes not only for the very </a:t>
            </a:r>
            <a:r>
              <a:rPr b="1" lang="en-US" sz="2170"/>
              <a:t>obvious data</a:t>
            </a:r>
            <a:r>
              <a:rPr lang="en-US" sz="2170"/>
              <a:t> relating to match history (i.e. goal scored, fouls, goals missed etc..) but also very </a:t>
            </a:r>
            <a:r>
              <a:rPr b="1" lang="en-US" sz="2170"/>
              <a:t>specific data </a:t>
            </a:r>
            <a:r>
              <a:rPr lang="en-US" sz="2170"/>
              <a:t>pertaining to </a:t>
            </a:r>
            <a:r>
              <a:rPr b="1" lang="en-US" sz="2170"/>
              <a:t>player’s particular skill level</a:t>
            </a:r>
            <a:r>
              <a:rPr lang="en-US" sz="2170"/>
              <a:t>, primarily for making </a:t>
            </a:r>
            <a:r>
              <a:rPr b="1" lang="en-US" sz="2170"/>
              <a:t>football simulation video games</a:t>
            </a:r>
            <a:endParaRPr sz="217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This specific data collection includes attributes such as </a:t>
            </a:r>
            <a:r>
              <a:rPr i="1" lang="en-US" sz="2170"/>
              <a:t>aggression, ball control, long pass, short pass, dribbling, acceleration, etc.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From these skill level attribute, this project would attempt to predict a </a:t>
            </a:r>
            <a:r>
              <a:rPr lang="en-US" sz="2170" u="sng"/>
              <a:t>player’s value</a:t>
            </a:r>
            <a:r>
              <a:rPr lang="en-US" sz="2170"/>
              <a:t>. 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This project, for the prediction process, utilizes support vector machine (SVM) for its well known robustness in </a:t>
            </a:r>
            <a:r>
              <a:rPr b="1" lang="en-US" sz="2170"/>
              <a:t>accurately differentiating</a:t>
            </a:r>
            <a:r>
              <a:rPr lang="en-US" sz="2170"/>
              <a:t> different </a:t>
            </a:r>
            <a:r>
              <a:rPr b="1" lang="en-US" sz="2170"/>
              <a:t>classes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However, with skill level factors includes over </a:t>
            </a:r>
            <a:r>
              <a:rPr b="1" lang="en-US" sz="2170"/>
              <a:t>30 individual features</a:t>
            </a:r>
            <a:r>
              <a:rPr lang="en-US" sz="2170"/>
              <a:t>, </a:t>
            </a:r>
            <a:r>
              <a:rPr b="1" lang="en-US" sz="2170"/>
              <a:t>principal component analysis (PCA)</a:t>
            </a:r>
            <a:r>
              <a:rPr lang="en-US" sz="2170"/>
              <a:t> is also introduced prior to the data learning process</a:t>
            </a:r>
            <a:br>
              <a:rPr lang="en-US" sz="2170"/>
            </a:br>
            <a:endParaRPr b="0" sz="217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>
            <p:ph type="title"/>
          </p:nvPr>
        </p:nvSpPr>
        <p:spPr>
          <a:xfrm>
            <a:off x="2514600" y="561975"/>
            <a:ext cx="9467850" cy="1084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Support Vector Machine (SVM)</a:t>
            </a:r>
            <a:endParaRPr/>
          </a:p>
        </p:txBody>
      </p:sp>
      <p:sp>
        <p:nvSpPr>
          <p:cNvPr id="114" name="Google Shape;114;p6"/>
          <p:cNvSpPr txBox="1"/>
          <p:nvPr>
            <p:ph idx="1" type="body"/>
          </p:nvPr>
        </p:nvSpPr>
        <p:spPr>
          <a:xfrm>
            <a:off x="590550" y="1860550"/>
            <a:ext cx="113919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supervised learning approach that would try to identify/predict an </a:t>
            </a:r>
            <a:r>
              <a:rPr b="1" lang="en-US"/>
              <a:t>unknown item </a:t>
            </a:r>
            <a:r>
              <a:rPr lang="en-US"/>
              <a:t>based on </a:t>
            </a:r>
            <a:r>
              <a:rPr b="1" lang="en-US"/>
              <a:t>previously known items’ attributes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method primarily tries to </a:t>
            </a:r>
            <a:r>
              <a:rPr b="1" lang="en-US"/>
              <a:t>establish plane(s) </a:t>
            </a:r>
            <a:r>
              <a:rPr lang="en-US"/>
              <a:t>for separating/distinguishing known distinct items based on its attributes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>
            <p:ph type="title"/>
          </p:nvPr>
        </p:nvSpPr>
        <p:spPr>
          <a:xfrm>
            <a:off x="2514600" y="561975"/>
            <a:ext cx="9467850" cy="1084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Support Vector Machine (SVM)</a:t>
            </a:r>
            <a:endParaRPr/>
          </a:p>
        </p:txBody>
      </p:sp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714375" y="2506662"/>
            <a:ext cx="113919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4135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6413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6413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Figure 1.1 above demonstrates the process of supervised learning where  </a:t>
            </a:r>
            <a:r>
              <a:rPr b="1" lang="en-US" sz="2590"/>
              <a:t>‘Δ’</a:t>
            </a:r>
            <a:r>
              <a:rPr lang="en-US" sz="2590"/>
              <a:t> and </a:t>
            </a:r>
            <a:r>
              <a:rPr b="1" lang="en-US" sz="2590"/>
              <a:t>‘X’ </a:t>
            </a:r>
            <a:r>
              <a:rPr lang="en-US" sz="2590"/>
              <a:t>marks items class 1 and class 2 respectively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From a collection of data from both items it </a:t>
            </a:r>
            <a:r>
              <a:rPr b="1" lang="en-US" sz="2590"/>
              <a:t>generates a plane (function) to best differentiate both classes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When an unknown item is introduced, the plane(functions) are used to differentiate to which class it belongs to </a:t>
            </a:r>
            <a:r>
              <a:rPr lang="en-US" sz="2590" u="sng"/>
              <a:t>(i.e. f(x,Δ)=class 2)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This unknown item is then predicted to be ‘</a:t>
            </a:r>
            <a:r>
              <a:rPr b="1" lang="en-US" sz="2590"/>
              <a:t>class 2</a:t>
            </a:r>
            <a:r>
              <a:rPr lang="en-US" sz="2590"/>
              <a:t>’ from a majority vote.</a:t>
            </a:r>
            <a:endParaRPr/>
          </a:p>
          <a:p>
            <a:pPr indent="-6413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  <p:sp>
        <p:nvSpPr>
          <p:cNvPr id="121" name="Google Shape;121;p7"/>
          <p:cNvSpPr/>
          <p:nvPr/>
        </p:nvSpPr>
        <p:spPr>
          <a:xfrm>
            <a:off x="4643484" y="3763962"/>
            <a:ext cx="5307863" cy="292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i="1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1.1 showing support vector machine (SVM) classification process between two (2) items.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7775" y="1296986"/>
            <a:ext cx="3648075" cy="246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>
            <p:ph type="title"/>
          </p:nvPr>
        </p:nvSpPr>
        <p:spPr>
          <a:xfrm>
            <a:off x="2514600" y="561975"/>
            <a:ext cx="9467850" cy="1084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Principal Component Analysis</a:t>
            </a:r>
            <a:endParaRPr/>
          </a:p>
        </p:txBody>
      </p:sp>
      <p:sp>
        <p:nvSpPr>
          <p:cNvPr id="128" name="Google Shape;128;p8"/>
          <p:cNvSpPr txBox="1"/>
          <p:nvPr>
            <p:ph idx="1" type="body"/>
          </p:nvPr>
        </p:nvSpPr>
        <p:spPr>
          <a:xfrm>
            <a:off x="590550" y="1860550"/>
            <a:ext cx="113919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method is utilized in this project for dimensionality reduction by using </a:t>
            </a:r>
            <a:r>
              <a:rPr b="1" lang="en-US"/>
              <a:t>orthogonal transformation </a:t>
            </a:r>
            <a:r>
              <a:rPr lang="en-US"/>
              <a:t>to convert high dimension (a very large number of features) to </a:t>
            </a:r>
            <a:r>
              <a:rPr b="1" lang="en-US"/>
              <a:t>correlated fewer values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However, this analysis is more greatly affected by values with </a:t>
            </a:r>
            <a:r>
              <a:rPr b="1" lang="en-US"/>
              <a:t>greater numeric value</a:t>
            </a:r>
            <a:r>
              <a:rPr lang="en-US"/>
              <a:t> and/or separation</a:t>
            </a:r>
            <a:endParaRPr b="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/>
          <p:nvPr>
            <p:ph type="ctrTitle"/>
          </p:nvPr>
        </p:nvSpPr>
        <p:spPr>
          <a:xfrm>
            <a:off x="4073040" y="1870075"/>
            <a:ext cx="8014185" cy="1857375"/>
          </a:xfrm>
          <a:prstGeom prst="rect">
            <a:avLst/>
          </a:prstGeom>
          <a:solidFill>
            <a:srgbClr val="385623">
              <a:alpha val="81960"/>
            </a:srgbClr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Motivation &amp;</a:t>
            </a:r>
            <a:br>
              <a:rPr lang="en-US"/>
            </a:br>
            <a:r>
              <a:rPr lang="en-US"/>
              <a:t>Research Problem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2019-12-25T15:14:35Z</dcterms:created>
  <dc:creator>Diandre O</dc:creator>
</cp:coreProperties>
</file>