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3" r:id="rId6"/>
    <p:sldId id="259" r:id="rId7"/>
    <p:sldId id="260" r:id="rId8"/>
    <p:sldId id="261" r:id="rId9"/>
    <p:sldId id="262" r:id="rId10"/>
  </p:sldIdLst>
  <p:sldSz cx="10080625" cy="7559675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BC06A8-366E-4407-972B-78FAE1709A88}" v="22" dt="2018-06-27T07:38:37.7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Freeman" userId="e4daf01fb4be78ee" providerId="Windows Live" clId="Web-{B5BC06A8-366E-4407-972B-78FAE1709A88}"/>
    <pc:docChg chg="addSld modSld sldOrd">
      <pc:chgData name="Andre Freeman" userId="e4daf01fb4be78ee" providerId="Windows Live" clId="Web-{B5BC06A8-366E-4407-972B-78FAE1709A88}" dt="2018-06-27T07:40:14.854" v="414" actId="20577"/>
      <pc:docMkLst>
        <pc:docMk/>
      </pc:docMkLst>
      <pc:sldChg chg="modSp">
        <pc:chgData name="Andre Freeman" userId="e4daf01fb4be78ee" providerId="Windows Live" clId="Web-{B5BC06A8-366E-4407-972B-78FAE1709A88}" dt="2018-06-27T06:27:34.978" v="150" actId="20577"/>
        <pc:sldMkLst>
          <pc:docMk/>
          <pc:sldMk cId="0" sldId="256"/>
        </pc:sldMkLst>
        <pc:spChg chg="mod">
          <ac:chgData name="Andre Freeman" userId="e4daf01fb4be78ee" providerId="Windows Live" clId="Web-{B5BC06A8-366E-4407-972B-78FAE1709A88}" dt="2018-06-27T06:27:34.978" v="150" actId="20577"/>
          <ac:spMkLst>
            <pc:docMk/>
            <pc:sldMk cId="0" sldId="256"/>
            <ac:spMk id="88" creationId="{00000000-0000-0000-0000-000000000000}"/>
          </ac:spMkLst>
        </pc:spChg>
      </pc:sldChg>
      <pc:sldChg chg="modSp">
        <pc:chgData name="Andre Freeman" userId="e4daf01fb4be78ee" providerId="Windows Live" clId="Web-{B5BC06A8-366E-4407-972B-78FAE1709A88}" dt="2018-06-27T06:29:20.993" v="163" actId="1076"/>
        <pc:sldMkLst>
          <pc:docMk/>
          <pc:sldMk cId="0" sldId="258"/>
        </pc:sldMkLst>
        <pc:spChg chg="mod">
          <ac:chgData name="Andre Freeman" userId="e4daf01fb4be78ee" providerId="Windows Live" clId="Web-{B5BC06A8-366E-4407-972B-78FAE1709A88}" dt="2018-06-27T06:29:20.993" v="163" actId="1076"/>
          <ac:spMkLst>
            <pc:docMk/>
            <pc:sldMk cId="0" sldId="258"/>
            <ac:spMk id="92" creationId="{00000000-0000-0000-0000-000000000000}"/>
          </ac:spMkLst>
        </pc:spChg>
      </pc:sldChg>
      <pc:sldChg chg="modSp">
        <pc:chgData name="Andre Freeman" userId="e4daf01fb4be78ee" providerId="Windows Live" clId="Web-{B5BC06A8-366E-4407-972B-78FAE1709A88}" dt="2018-06-27T06:16:34.186" v="55" actId="20577"/>
        <pc:sldMkLst>
          <pc:docMk/>
          <pc:sldMk cId="0" sldId="260"/>
        </pc:sldMkLst>
        <pc:spChg chg="mod">
          <ac:chgData name="Andre Freeman" userId="e4daf01fb4be78ee" providerId="Windows Live" clId="Web-{B5BC06A8-366E-4407-972B-78FAE1709A88}" dt="2018-06-27T06:16:34.186" v="55" actId="20577"/>
          <ac:spMkLst>
            <pc:docMk/>
            <pc:sldMk cId="0" sldId="260"/>
            <ac:spMk id="97" creationId="{00000000-0000-0000-0000-000000000000}"/>
          </ac:spMkLst>
        </pc:spChg>
      </pc:sldChg>
      <pc:sldChg chg="modSp">
        <pc:chgData name="Andre Freeman" userId="e4daf01fb4be78ee" providerId="Windows Live" clId="Web-{B5BC06A8-366E-4407-972B-78FAE1709A88}" dt="2018-06-27T06:25:50.010" v="128" actId="1076"/>
        <pc:sldMkLst>
          <pc:docMk/>
          <pc:sldMk cId="0" sldId="262"/>
        </pc:sldMkLst>
        <pc:spChg chg="mod">
          <ac:chgData name="Andre Freeman" userId="e4daf01fb4be78ee" providerId="Windows Live" clId="Web-{B5BC06A8-366E-4407-972B-78FAE1709A88}" dt="2018-06-27T06:25:50.010" v="128" actId="1076"/>
          <ac:spMkLst>
            <pc:docMk/>
            <pc:sldMk cId="0" sldId="262"/>
            <ac:spMk id="102" creationId="{00000000-0000-0000-0000-000000000000}"/>
          </ac:spMkLst>
        </pc:spChg>
      </pc:sldChg>
      <pc:sldChg chg="addSp delSp modSp new ord">
        <pc:chgData name="Andre Freeman" userId="e4daf01fb4be78ee" providerId="Windows Live" clId="Web-{B5BC06A8-366E-4407-972B-78FAE1709A88}" dt="2018-06-27T07:40:11.431" v="412" actId="20577"/>
        <pc:sldMkLst>
          <pc:docMk/>
          <pc:sldMk cId="2464596164" sldId="263"/>
        </pc:sldMkLst>
        <pc:spChg chg="del mod">
          <ac:chgData name="Andre Freeman" userId="e4daf01fb4be78ee" providerId="Windows Live" clId="Web-{B5BC06A8-366E-4407-972B-78FAE1709A88}" dt="2018-06-27T07:37:57.557" v="374"/>
          <ac:spMkLst>
            <pc:docMk/>
            <pc:sldMk cId="2464596164" sldId="263"/>
            <ac:spMk id="2" creationId="{48002A48-D38F-4879-A603-77EC81097F49}"/>
          </ac:spMkLst>
        </pc:spChg>
        <pc:spChg chg="add del mod">
          <ac:chgData name="Andre Freeman" userId="e4daf01fb4be78ee" providerId="Windows Live" clId="Web-{B5BC06A8-366E-4407-972B-78FAE1709A88}" dt="2018-06-27T07:39:01.103" v="387"/>
          <ac:spMkLst>
            <pc:docMk/>
            <pc:sldMk cId="2464596164" sldId="263"/>
            <ac:spMk id="3" creationId="{25DC8593-66A6-4FE3-9FB2-7168222BB3CC}"/>
          </ac:spMkLst>
        </pc:spChg>
        <pc:spChg chg="add del">
          <ac:chgData name="Andre Freeman" userId="e4daf01fb4be78ee" providerId="Windows Live" clId="Web-{B5BC06A8-366E-4407-972B-78FAE1709A88}" dt="2018-06-27T07:37:05.758" v="357"/>
          <ac:spMkLst>
            <pc:docMk/>
            <pc:sldMk cId="2464596164" sldId="263"/>
            <ac:spMk id="5" creationId="{0DFA0320-E1CB-4F14-BC33-86C316145B7A}"/>
          </ac:spMkLst>
        </pc:spChg>
        <pc:spChg chg="add del mod">
          <ac:chgData name="Andre Freeman" userId="e4daf01fb4be78ee" providerId="Windows Live" clId="Web-{B5BC06A8-366E-4407-972B-78FAE1709A88}" dt="2018-06-27T07:37:33.603" v="362"/>
          <ac:spMkLst>
            <pc:docMk/>
            <pc:sldMk cId="2464596164" sldId="263"/>
            <ac:spMk id="9" creationId="{DE67C83B-CF1A-4429-84CB-F3ED1ED6E9C3}"/>
          </ac:spMkLst>
        </pc:spChg>
        <pc:spChg chg="add del mod">
          <ac:chgData name="Andre Freeman" userId="e4daf01fb4be78ee" providerId="Windows Live" clId="Web-{B5BC06A8-366E-4407-972B-78FAE1709A88}" dt="2018-06-27T07:39:10.291" v="389"/>
          <ac:spMkLst>
            <pc:docMk/>
            <pc:sldMk cId="2464596164" sldId="263"/>
            <ac:spMk id="11" creationId="{11ECA7CC-60A4-46C6-A35E-B71D337878D6}"/>
          </ac:spMkLst>
        </pc:spChg>
        <pc:spChg chg="add del mod">
          <ac:chgData name="Andre Freeman" userId="e4daf01fb4be78ee" providerId="Windows Live" clId="Web-{B5BC06A8-366E-4407-972B-78FAE1709A88}" dt="2018-06-27T07:38:11.775" v="378"/>
          <ac:spMkLst>
            <pc:docMk/>
            <pc:sldMk cId="2464596164" sldId="263"/>
            <ac:spMk id="13" creationId="{7246D0B8-9850-4DA1-B60B-2D6D8A0AD9E9}"/>
          </ac:spMkLst>
        </pc:spChg>
        <pc:spChg chg="add del">
          <ac:chgData name="Andre Freeman" userId="e4daf01fb4be78ee" providerId="Windows Live" clId="Web-{B5BC06A8-366E-4407-972B-78FAE1709A88}" dt="2018-06-27T07:39:26.462" v="392"/>
          <ac:spMkLst>
            <pc:docMk/>
            <pc:sldMk cId="2464596164" sldId="263"/>
            <ac:spMk id="14" creationId="{DF914E00-603D-4ABD-85C4-5026F828240C}"/>
          </ac:spMkLst>
        </pc:spChg>
        <pc:spChg chg="add del mod">
          <ac:chgData name="Andre Freeman" userId="e4daf01fb4be78ee" providerId="Windows Live" clId="Web-{B5BC06A8-366E-4407-972B-78FAE1709A88}" dt="2018-06-27T07:39:08.072" v="388"/>
          <ac:spMkLst>
            <pc:docMk/>
            <pc:sldMk cId="2464596164" sldId="263"/>
            <ac:spMk id="16" creationId="{F0B2CC00-6115-45F2-B66C-2FC08D47DEE6}"/>
          </ac:spMkLst>
        </pc:spChg>
        <pc:spChg chg="add mod">
          <ac:chgData name="Andre Freeman" userId="e4daf01fb4be78ee" providerId="Windows Live" clId="Web-{B5BC06A8-366E-4407-972B-78FAE1709A88}" dt="2018-06-27T07:39:43.247" v="401" actId="14100"/>
          <ac:spMkLst>
            <pc:docMk/>
            <pc:sldMk cId="2464596164" sldId="263"/>
            <ac:spMk id="17" creationId="{D818E9C6-53C0-45DD-8C8A-8470FE2E268C}"/>
          </ac:spMkLst>
        </pc:spChg>
        <pc:spChg chg="add mod">
          <ac:chgData name="Andre Freeman" userId="e4daf01fb4be78ee" providerId="Windows Live" clId="Web-{B5BC06A8-366E-4407-972B-78FAE1709A88}" dt="2018-06-27T07:40:11.431" v="412" actId="20577"/>
          <ac:spMkLst>
            <pc:docMk/>
            <pc:sldMk cId="2464596164" sldId="263"/>
            <ac:spMk id="18" creationId="{428FA4F1-BA6B-42EC-BECF-F7CF0C858EE9}"/>
          </ac:spMkLst>
        </pc:spChg>
        <pc:graphicFrameChg chg="add mod modGraphic">
          <ac:chgData name="Andre Freeman" userId="e4daf01fb4be78ee" providerId="Windows Live" clId="Web-{B5BC06A8-366E-4407-972B-78FAE1709A88}" dt="2018-06-27T06:34:42.023" v="223"/>
          <ac:graphicFrameMkLst>
            <pc:docMk/>
            <pc:sldMk cId="2464596164" sldId="263"/>
            <ac:graphicFrameMk id="6" creationId="{F73399AE-D84A-4E51-A661-8DBFBF739733}"/>
          </ac:graphicFrameMkLst>
        </pc:graphicFrameChg>
        <pc:picChg chg="add mod">
          <ac:chgData name="Andre Freeman" userId="e4daf01fb4be78ee" providerId="Windows Live" clId="Web-{B5BC06A8-366E-4407-972B-78FAE1709A88}" dt="2018-06-27T07:39:36.947" v="399" actId="1076"/>
          <ac:picMkLst>
            <pc:docMk/>
            <pc:sldMk cId="2464596164" sldId="263"/>
            <ac:picMk id="4" creationId="{9F93DBD1-0B93-42B8-9C2D-3B9536962A8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</a:p>
          <a:p>
            <a:pPr marL="288000" lvl="1">
              <a:spcAft>
                <a:spcPts val="1134"/>
              </a:spcAft>
            </a:pPr>
            <a:r>
              <a:rPr lang="en-US" sz="2200" b="0" strike="noStrike" spc="-1">
                <a:solidFill>
                  <a:srgbClr val="1C1C1C"/>
                </a:solidFill>
                <a:latin typeface="Source Sans Pro Light"/>
              </a:rPr>
              <a:t>Second Outline Level</a:t>
            </a:r>
          </a:p>
          <a:p>
            <a:pPr marL="576000" lvl="2">
              <a:spcAft>
                <a:spcPts val="850"/>
              </a:spcAft>
            </a:pPr>
            <a:r>
              <a:rPr lang="en-US" sz="1800" b="0" strike="noStrike" spc="-1">
                <a:solidFill>
                  <a:srgbClr val="1C1C1C"/>
                </a:solidFill>
                <a:latin typeface="Source Sans Pro Light"/>
              </a:rPr>
              <a:t>Third Outline Level</a:t>
            </a:r>
          </a:p>
          <a:p>
            <a:pPr marL="864000" lvl="3">
              <a:spcAft>
                <a:spcPts val="567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Fourth Outline Level</a:t>
            </a:r>
          </a:p>
          <a:p>
            <a:pPr marL="1152000" lvl="4">
              <a:spcAft>
                <a:spcPts val="283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Fifth Outline Level</a:t>
            </a:r>
          </a:p>
          <a:p>
            <a:pPr marL="1440000" lvl="5">
              <a:spcAft>
                <a:spcPts val="283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Sixth Outline Level</a:t>
            </a:r>
          </a:p>
          <a:p>
            <a:pPr marL="1728000" lvl="6">
              <a:spcAft>
                <a:spcPts val="283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Seventh Outline Level</a:t>
            </a: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/>
            <a:r>
              <a:rPr lang="en-US" sz="1800" b="1" strike="noStrike" spc="-1">
                <a:solidFill>
                  <a:srgbClr val="FFFFFF"/>
                </a:solidFill>
                <a:latin typeface="Source Sans Pro Black"/>
              </a:rPr>
              <a:t>&lt;date/time&gt;</a:t>
            </a: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1800" b="1" strike="noStrike" spc="-1">
                <a:solidFill>
                  <a:srgbClr val="FFFFFF"/>
                </a:solidFill>
                <a:latin typeface="Source Sans Pro Black"/>
              </a:rPr>
              <a:t>&lt;footer&gt;</a:t>
            </a: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fld id="{4652A7CA-AF95-4C64-9B22-4244DA17324F}" type="slidenum">
              <a:rPr lang="en-US" sz="1800" b="1" strike="noStrike" spc="-1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</a:p>
          <a:p>
            <a:pPr marL="288000" lvl="1">
              <a:spcAft>
                <a:spcPts val="1131"/>
              </a:spcAft>
            </a:pPr>
            <a:r>
              <a:rPr lang="en-US" sz="2200" b="0" strike="noStrike" spc="-1">
                <a:solidFill>
                  <a:srgbClr val="1C1C1C"/>
                </a:solidFill>
                <a:latin typeface="Source Sans Pro Light"/>
              </a:rPr>
              <a:t>Second Outline Level</a:t>
            </a:r>
          </a:p>
          <a:p>
            <a:pPr marL="576000" lvl="2">
              <a:spcAft>
                <a:spcPts val="850"/>
              </a:spcAft>
            </a:pPr>
            <a:r>
              <a:rPr lang="en-US" sz="1800" b="0" strike="noStrike" spc="-1">
                <a:solidFill>
                  <a:srgbClr val="1C1C1C"/>
                </a:solidFill>
                <a:latin typeface="Source Sans Pro Light"/>
              </a:rPr>
              <a:t>Third Outline Level</a:t>
            </a:r>
          </a:p>
          <a:p>
            <a:pPr marL="864000" lvl="3">
              <a:spcAft>
                <a:spcPts val="567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Fourth Outline Level</a:t>
            </a:r>
          </a:p>
          <a:p>
            <a:pPr marL="1152000" lvl="4">
              <a:spcAft>
                <a:spcPts val="283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Fifth Outline Level</a:t>
            </a:r>
          </a:p>
          <a:p>
            <a:pPr marL="1440000" lvl="5">
              <a:spcAft>
                <a:spcPts val="283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Sixth Outline Level</a:t>
            </a:r>
          </a:p>
          <a:p>
            <a:pPr marL="1728000" lvl="6">
              <a:spcAft>
                <a:spcPts val="283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Seventh Outline Level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1" strike="noStrike" spc="-1">
                <a:solidFill>
                  <a:srgbClr val="E74C3C"/>
                </a:solidFill>
                <a:latin typeface="Source Sans Pro Black"/>
              </a:rPr>
              <a:t>&lt;date/time&gt;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1800" b="1" strike="noStrike" spc="-1">
                <a:solidFill>
                  <a:srgbClr val="E74C3C"/>
                </a:solidFill>
                <a:latin typeface="Source Sans Pro Black"/>
              </a:rPr>
              <a:t>&lt;footer&gt;</a:t>
            </a: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DDA42504-CC85-4DB5-BC0D-76134AD59DC0}" type="slidenum">
              <a:rPr lang="en-US" sz="1800" b="1" strike="noStrike" spc="-1">
                <a:solidFill>
                  <a:srgbClr val="E74C3C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Facial recognition and detection</a:t>
            </a: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</a:rPr>
              <a:t>Student Name:</a:t>
            </a:r>
            <a:r>
              <a:rPr lang="en-US" sz="2200" spc="-1" dirty="0">
                <a:solidFill>
                  <a:srgbClr val="1C1C1C"/>
                </a:solidFill>
                <a:latin typeface="Source Sans Pro Light"/>
              </a:rPr>
              <a:t> </a:t>
            </a:r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</a:rPr>
              <a:t>Andre Freeman</a:t>
            </a:r>
          </a:p>
          <a:p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</a:rPr>
              <a:t>Student ID: 410521320</a:t>
            </a:r>
          </a:p>
          <a:p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</a:rPr>
              <a:t>Student Name:</a:t>
            </a:r>
            <a:r>
              <a:rPr lang="en-US" sz="2200" spc="-1" dirty="0">
                <a:solidFill>
                  <a:srgbClr val="1C1C1C"/>
                </a:solidFill>
                <a:latin typeface="Source Sans Pro Light"/>
              </a:rPr>
              <a:t> </a:t>
            </a:r>
            <a:r>
              <a:rPr lang="zh-CN" altLang="en-US" sz="2200" spc="-1" dirty="0" err="1">
                <a:solidFill>
                  <a:srgbClr val="1C1C1C"/>
                </a:solidFill>
                <a:latin typeface="Source Sans Pro Light"/>
              </a:rPr>
              <a:t>黃嵩育</a:t>
            </a:r>
            <a:endParaRPr lang="en-US" sz="2200" spc="-1">
              <a:solidFill>
                <a:srgbClr val="1C1C1C"/>
              </a:solidFill>
              <a:latin typeface="Source Sans Pro Light"/>
            </a:endParaRPr>
          </a:p>
          <a:p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</a:rPr>
              <a:t>Student ID:</a:t>
            </a:r>
            <a:r>
              <a:rPr lang="en-US" sz="2200" spc="-1" dirty="0">
                <a:solidFill>
                  <a:srgbClr val="1C1C1C"/>
                </a:solidFill>
                <a:latin typeface="Source Sans Pro Light"/>
              </a:rPr>
              <a:t>410321306</a:t>
            </a:r>
            <a:endParaRPr lang="en-US" sz="2200" b="0" strike="noStrike" spc="-1" dirty="0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Problem Description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US" sz="2200" b="1" strike="noStrike" spc="-1">
                <a:solidFill>
                  <a:srgbClr val="1C1C1C"/>
                </a:solidFill>
                <a:latin typeface="Source Sans Pro Semibold"/>
              </a:rPr>
              <a:t>The class of 106 wishes that they can create a mechanism that can identify face from a collection of faces of everyone in the class/group. N. B. These faces are not all (direct) frontal faces but are sometimes skewed, off to a side and with facial emotions.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System/algorithm</a:t>
            </a: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description</a:t>
            </a:r>
          </a:p>
        </p:txBody>
      </p:sp>
      <p:sp>
        <p:nvSpPr>
          <p:cNvPr id="92" name="TextShape 2"/>
          <p:cNvSpPr txBox="1"/>
          <p:nvPr/>
        </p:nvSpPr>
        <p:spPr>
          <a:xfrm>
            <a:off x="360000" y="1789486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lnSpcReduction="10000"/>
          </a:bodyPr>
          <a:lstStyle/>
          <a:p>
            <a:pPr>
              <a:spcAft>
                <a:spcPts val="1142"/>
              </a:spcAft>
            </a:pPr>
            <a:r>
              <a:rPr lang="en-US" sz="1800" b="1" strike="noStrike" spc="-1" dirty="0">
                <a:solidFill>
                  <a:srgbClr val="1C1C1C"/>
                </a:solidFill>
                <a:latin typeface="Source Sans Pro Semibold"/>
              </a:rPr>
              <a:t>First we start by detecting the list of images that we going to </a:t>
            </a:r>
            <a:r>
              <a:rPr lang="en-US" sz="1800" b="1" strike="noStrike" spc="-1" dirty="0" err="1">
                <a:solidFill>
                  <a:srgbClr val="1C1C1C"/>
                </a:solidFill>
                <a:latin typeface="Source Sans Pro Semibold"/>
              </a:rPr>
              <a:t>used</a:t>
            </a:r>
            <a:r>
              <a:rPr lang="en-US" sz="1800" b="1" strike="noStrike" spc="-1" dirty="0">
                <a:solidFill>
                  <a:srgbClr val="1C1C1C"/>
                </a:solidFill>
                <a:latin typeface="Source Sans Pro Semibold"/>
              </a:rPr>
              <a:t> to train the algorithm.</a:t>
            </a:r>
          </a:p>
          <a:p>
            <a:pPr>
              <a:spcAft>
                <a:spcPts val="1142"/>
              </a:spcAft>
            </a:pPr>
            <a:r>
              <a:rPr lang="en-US" sz="1800" b="1" strike="noStrike" spc="-1" dirty="0">
                <a:solidFill>
                  <a:srgbClr val="1C1C1C"/>
                </a:solidFill>
                <a:latin typeface="Source Sans Pro Semibold"/>
              </a:rPr>
              <a:t>From the list we can load each image one by one. Also a mechanism is set in place so that we can detect if an image is a next epoch of the same person or if it is a new persons image.</a:t>
            </a:r>
          </a:p>
          <a:p>
            <a:pPr marL="287655" lvl="1">
              <a:spcAft>
                <a:spcPts val="1134"/>
              </a:spcAft>
            </a:pPr>
            <a:r>
              <a:rPr lang="en-US" sz="1800" b="0" strike="noStrike" spc="-1" dirty="0">
                <a:solidFill>
                  <a:srgbClr val="1C1C1C"/>
                </a:solidFill>
                <a:latin typeface="Source Sans Pro Light"/>
              </a:rPr>
              <a:t>Example s01_01.jpg and s01_02.jpg is images for the same person where s02_01.jpg is for a next person.</a:t>
            </a:r>
          </a:p>
          <a:p>
            <a:pPr>
              <a:spcAft>
                <a:spcPts val="1142"/>
              </a:spcAft>
            </a:pPr>
            <a:r>
              <a:rPr lang="en-US" sz="1800" b="1" strike="noStrike" spc="-1" dirty="0">
                <a:solidFill>
                  <a:srgbClr val="1C1C1C"/>
                </a:solidFill>
                <a:latin typeface="Source Sans Pro Semibold"/>
              </a:rPr>
              <a:t>From each image we utilized the following:</a:t>
            </a:r>
          </a:p>
          <a:p>
            <a:pPr marL="287655" lvl="1">
              <a:spcAft>
                <a:spcPts val="1134"/>
              </a:spcAft>
            </a:pPr>
            <a:r>
              <a:rPr lang="en-US" sz="1800" b="0" strike="noStrike" spc="-1" dirty="0">
                <a:solidFill>
                  <a:srgbClr val="1C1C1C"/>
                </a:solidFill>
                <a:latin typeface="Source Sans Pro Light"/>
              </a:rPr>
              <a:t>Face predictor:</a:t>
            </a:r>
          </a:p>
          <a:p>
            <a:pPr marL="575310" lvl="2">
              <a:spcAft>
                <a:spcPts val="850"/>
              </a:spcAft>
            </a:pPr>
            <a:r>
              <a:rPr lang="en-US" sz="1800" b="0" strike="noStrike" spc="-1" dirty="0">
                <a:solidFill>
                  <a:srgbClr val="1C1C1C"/>
                </a:solidFill>
                <a:latin typeface="Source Sans Pro Light"/>
              </a:rPr>
              <a:t>shape_predictor_68_face_landmarks.</a:t>
            </a:r>
            <a:r>
              <a:rPr lang="en-US" spc="-1" dirty="0">
                <a:solidFill>
                  <a:srgbClr val="1C1C1C"/>
                </a:solidFill>
                <a:latin typeface="Source Sans Pro Light"/>
              </a:rPr>
              <a:t>dat</a:t>
            </a:r>
          </a:p>
          <a:p>
            <a:pPr marL="287655" lvl="1">
              <a:spcAft>
                <a:spcPts val="1134"/>
              </a:spcAft>
            </a:pPr>
            <a:r>
              <a:rPr lang="en-US" sz="1800" b="0" strike="noStrike" spc="-1" dirty="0">
                <a:solidFill>
                  <a:srgbClr val="1C1C1C"/>
                </a:solidFill>
                <a:latin typeface="Source Sans Pro Light"/>
              </a:rPr>
              <a:t>Face detector:</a:t>
            </a:r>
          </a:p>
          <a:p>
            <a:pPr marL="575945" lvl="2">
              <a:spcAft>
                <a:spcPts val="850"/>
              </a:spcAft>
            </a:pPr>
            <a:r>
              <a:rPr lang="en-US" sz="1800" b="0" strike="noStrike" spc="-1" dirty="0" err="1">
                <a:solidFill>
                  <a:srgbClr val="1C1C1C"/>
                </a:solidFill>
                <a:latin typeface="Source Sans Pro Light"/>
              </a:rPr>
              <a:t>dlib.get_frontal_face_detector</a:t>
            </a:r>
          </a:p>
          <a:p>
            <a:pPr marL="287655" lvl="1">
              <a:spcAft>
                <a:spcPts val="1134"/>
              </a:spcAft>
            </a:pPr>
            <a:r>
              <a:rPr lang="en-US" sz="1800" b="0" strike="noStrike" spc="-1" dirty="0">
                <a:solidFill>
                  <a:srgbClr val="1C1C1C"/>
                </a:solidFill>
                <a:latin typeface="Source Sans Pro Light"/>
              </a:rPr>
              <a:t>From the predictor and the face detector we can generate 68 (</a:t>
            </a:r>
            <a:r>
              <a:rPr lang="en-US" sz="1800" b="0" strike="noStrike" spc="-1" dirty="0" err="1">
                <a:solidFill>
                  <a:srgbClr val="1C1C1C"/>
                </a:solidFill>
                <a:latin typeface="Source Sans Pro Light"/>
              </a:rPr>
              <a:t>x,y</a:t>
            </a:r>
            <a:r>
              <a:rPr lang="en-US" sz="1800" b="0" strike="noStrike" spc="-1" dirty="0">
                <a:solidFill>
                  <a:srgbClr val="1C1C1C"/>
                </a:solidFill>
                <a:latin typeface="Source Sans Pro Light"/>
              </a:rPr>
              <a:t>) points for each face.</a:t>
            </a:r>
          </a:p>
          <a:p>
            <a:pPr marL="287655" lvl="1">
              <a:spcAft>
                <a:spcPts val="1134"/>
              </a:spcAft>
            </a:pPr>
            <a:r>
              <a:rPr lang="en-US" sz="1800" b="0" strike="noStrike" spc="-1" dirty="0">
                <a:solidFill>
                  <a:srgbClr val="1C1C1C"/>
                </a:solidFill>
                <a:latin typeface="Source Sans Pro Light"/>
              </a:rPr>
              <a:t>Generalize the 68 (</a:t>
            </a:r>
            <a:r>
              <a:rPr lang="en-US" sz="1800" b="0" strike="noStrike" spc="-1" dirty="0" err="1">
                <a:solidFill>
                  <a:srgbClr val="1C1C1C"/>
                </a:solidFill>
                <a:latin typeface="Source Sans Pro Light"/>
              </a:rPr>
              <a:t>x,y</a:t>
            </a:r>
            <a:r>
              <a:rPr lang="en-US" sz="1800" b="0" strike="noStrike" spc="-1" dirty="0">
                <a:solidFill>
                  <a:srgbClr val="1C1C1C"/>
                </a:solidFill>
                <a:latin typeface="Source Sans Pro Light"/>
              </a:rPr>
              <a:t>) points to all between values of 0 and 1</a:t>
            </a:r>
            <a:r>
              <a:rPr lang="en-US" spc="-1" dirty="0">
                <a:solidFill>
                  <a:srgbClr val="1C1C1C"/>
                </a:solidFill>
                <a:latin typeface="Source Sans Pro Light"/>
              </a:rPr>
              <a:t>.</a:t>
            </a:r>
            <a:endParaRPr lang="en-US" sz="1800" b="0" strike="noStrike" spc="-1" dirty="0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>
            <a:extLst>
              <a:ext uri="{FF2B5EF4-FFF2-40B4-BE49-F238E27FC236}">
                <a16:creationId xmlns:a16="http://schemas.microsoft.com/office/drawing/2014/main" id="{9F93DBD1-0B93-42B8-9C2D-3B9536962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932" y="2193268"/>
            <a:ext cx="2742471" cy="2610678"/>
          </a:xfrm>
          <a:prstGeom prst="rect">
            <a:avLst/>
          </a:prstGeom>
        </p:spPr>
      </p:pic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73399AE-D84A-4E51-A661-8DBFBF739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163656"/>
              </p:ext>
            </p:extLst>
          </p:nvPr>
        </p:nvGraphicFramePr>
        <p:xfrm>
          <a:off x="1028749" y="5464892"/>
          <a:ext cx="40080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812">
                  <a:extLst>
                    <a:ext uri="{9D8B030D-6E8A-4147-A177-3AD203B41FA5}">
                      <a16:colId xmlns:a16="http://schemas.microsoft.com/office/drawing/2014/main" val="3931630679"/>
                    </a:ext>
                  </a:extLst>
                </a:gridCol>
                <a:gridCol w="1972192">
                  <a:extLst>
                    <a:ext uri="{9D8B030D-6E8A-4147-A177-3AD203B41FA5}">
                      <a16:colId xmlns:a16="http://schemas.microsoft.com/office/drawing/2014/main" val="2965458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94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dirty="0"/>
                        <a:t>0.01105202654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dirty="0"/>
                        <a:t>0.12477544545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427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dirty="0"/>
                        <a:t>0.12584525845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dirty="0"/>
                        <a:t>0.24548598956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937960"/>
                  </a:ext>
                </a:extLst>
              </a:tr>
            </a:tbl>
          </a:graphicData>
        </a:graphic>
      </p:graphicFrame>
      <p:sp>
        <p:nvSpPr>
          <p:cNvPr id="5" name="TextShape 1">
            <a:extLst>
              <a:ext uri="{FF2B5EF4-FFF2-40B4-BE49-F238E27FC236}">
                <a16:creationId xmlns:a16="http://schemas.microsoft.com/office/drawing/2014/main" id="{0DFA0320-E1CB-4F14-BC33-86C316145B7A}"/>
              </a:ext>
            </a:extLst>
          </p:cNvPr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</a:rPr>
              <a:t>System/algorithm</a:t>
            </a:r>
            <a:r>
              <a:rPr lang="en-US" sz="3200" b="0" strike="noStrike" cap="all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</a:rPr>
              <a:t>description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818E9C6-53C0-45DD-8C8A-8470FE2E268C}"/>
              </a:ext>
            </a:extLst>
          </p:cNvPr>
          <p:cNvSpPr txBox="1"/>
          <p:nvPr/>
        </p:nvSpPr>
        <p:spPr>
          <a:xfrm>
            <a:off x="692287" y="1749339"/>
            <a:ext cx="89449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b="1"/>
              <a:t>The 68 (x,y) point landmark is of the form illustrated below</a:t>
            </a:r>
            <a:endParaRPr lang="zh-TW">
              <a:latin typeface="DejaVu San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28FA4F1-BA6B-42EC-BECF-F7CF0C858EE9}"/>
              </a:ext>
            </a:extLst>
          </p:cNvPr>
          <p:cNvSpPr txBox="1"/>
          <p:nvPr/>
        </p:nvSpPr>
        <p:spPr>
          <a:xfrm>
            <a:off x="757117" y="4878691"/>
            <a:ext cx="891258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/>
              <a:t>After generalization the points will be in the form. </a:t>
            </a:r>
          </a:p>
        </p:txBody>
      </p:sp>
    </p:spTree>
    <p:extLst>
      <p:ext uri="{BB962C8B-B14F-4D97-AF65-F5344CB8AC3E}">
        <p14:creationId xmlns:p14="http://schemas.microsoft.com/office/powerpoint/2010/main" val="246459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System/algorithm</a:t>
            </a: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description</a:t>
            </a:r>
          </a:p>
        </p:txBody>
      </p:sp>
      <p:sp>
        <p:nvSpPr>
          <p:cNvPr id="9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US" sz="2000" b="1" strike="noStrike" spc="-1">
                <a:solidFill>
                  <a:srgbClr val="1C1C1C"/>
                </a:solidFill>
                <a:latin typeface="Source Sans Pro Semibold"/>
              </a:rPr>
              <a:t>For 68 (x,y) points system we set up 68 support vector machine (SVM)</a:t>
            </a:r>
          </a:p>
          <a:p>
            <a:pPr marL="288000" lvl="1">
              <a:spcAft>
                <a:spcPts val="1134"/>
              </a:spcAft>
            </a:pPr>
            <a:r>
              <a:rPr lang="en-US" sz="2000" b="0" strike="noStrike" spc="-1">
                <a:solidFill>
                  <a:srgbClr val="1C1C1C"/>
                </a:solidFill>
                <a:latin typeface="Source Sans Pro Light"/>
              </a:rPr>
              <a:t>Each SVM would be use for exactly one point of the 68 points. Each SVM would support two features (x,y) as shown below.</a:t>
            </a:r>
          </a:p>
          <a:p>
            <a:pPr marL="288000" lvl="1">
              <a:spcAft>
                <a:spcPts val="1134"/>
              </a:spcAft>
            </a:pPr>
            <a:r>
              <a:rPr lang="en-US" sz="2000" b="0" strike="noStrike" spc="-1">
                <a:solidFill>
                  <a:srgbClr val="1C1C1C"/>
                </a:solidFill>
                <a:latin typeface="Source Sans Pro Light"/>
              </a:rPr>
              <a:t> </a:t>
            </a:r>
          </a:p>
          <a:p>
            <a:pPr marL="288000" lvl="1">
              <a:spcAft>
                <a:spcPts val="1134"/>
              </a:spcAft>
            </a:pPr>
            <a:r>
              <a:rPr lang="en-US" sz="2000" b="0" strike="noStrike" spc="-1">
                <a:solidFill>
                  <a:srgbClr val="1C1C1C"/>
                </a:solidFill>
                <a:latin typeface="Source Sans Pro Light"/>
              </a:rPr>
              <a:t> </a:t>
            </a:r>
          </a:p>
          <a:p>
            <a:pPr marL="288000" lvl="1">
              <a:spcAft>
                <a:spcPts val="1134"/>
              </a:spcAft>
            </a:pPr>
            <a:r>
              <a:rPr lang="en-US" sz="2000" b="0" strike="noStrike" spc="-1">
                <a:solidFill>
                  <a:srgbClr val="1C1C1C"/>
                </a:solidFill>
                <a:latin typeface="Source Sans Pro Light"/>
              </a:rPr>
              <a:t> </a:t>
            </a:r>
          </a:p>
          <a:p>
            <a:pPr marL="288000" lvl="1">
              <a:spcAft>
                <a:spcPts val="1134"/>
              </a:spcAft>
            </a:pPr>
            <a:r>
              <a:rPr lang="en-US" sz="2000" b="0" strike="noStrike" spc="-1">
                <a:solidFill>
                  <a:srgbClr val="1C1C1C"/>
                </a:solidFill>
                <a:latin typeface="Source Sans Pro Light"/>
              </a:rPr>
              <a:t> </a:t>
            </a:r>
          </a:p>
          <a:p>
            <a:pPr marL="288000" lvl="1">
              <a:spcAft>
                <a:spcPts val="1134"/>
              </a:spcAft>
            </a:pPr>
            <a:r>
              <a:rPr lang="en-US" sz="2000" b="0" strike="noStrike" spc="-1">
                <a:solidFill>
                  <a:srgbClr val="1C1C1C"/>
                </a:solidFill>
                <a:latin typeface="Source Sans Pro Light"/>
              </a:rPr>
              <a:t> </a:t>
            </a:r>
          </a:p>
          <a:p>
            <a:pPr marL="288000" lvl="1">
              <a:spcAft>
                <a:spcPts val="1134"/>
              </a:spcAft>
            </a:pPr>
            <a:r>
              <a:rPr lang="en-US" sz="2000" b="0" strike="noStrike" spc="-1">
                <a:solidFill>
                  <a:srgbClr val="1C1C1C"/>
                </a:solidFill>
                <a:latin typeface="Source Sans Pro Light"/>
              </a:rPr>
              <a:t> </a:t>
            </a:r>
          </a:p>
          <a:p>
            <a:pPr>
              <a:spcAft>
                <a:spcPts val="1142"/>
              </a:spcAft>
            </a:pPr>
            <a:endParaRPr lang="en-US" sz="2000" b="1" strike="noStrike" spc="-1">
              <a:solidFill>
                <a:srgbClr val="1C1C1C"/>
              </a:solidFill>
              <a:latin typeface="Source Sans Pro Semibold"/>
            </a:endParaRPr>
          </a:p>
          <a:p>
            <a:pPr marL="288000" lvl="1">
              <a:spcAft>
                <a:spcPts val="1134"/>
              </a:spcAft>
            </a:pPr>
            <a:r>
              <a:rPr lang="en-US" sz="2000" b="0" strike="noStrike" spc="-1">
                <a:solidFill>
                  <a:srgbClr val="1C1C1C"/>
                </a:solidFill>
                <a:latin typeface="Source Sans Pro Light"/>
              </a:rPr>
              <a:t> </a:t>
            </a:r>
          </a:p>
          <a:p>
            <a:pPr>
              <a:spcAft>
                <a:spcPts val="1142"/>
              </a:spcAft>
            </a:pPr>
            <a:r>
              <a:rPr lang="en-US" sz="2000" b="1" strike="noStrike" spc="-1">
                <a:solidFill>
                  <a:srgbClr val="1C1C1C"/>
                </a:solidFill>
                <a:latin typeface="Source Sans Pro Semibold"/>
              </a:rPr>
              <a:t> </a:t>
            </a:r>
          </a:p>
        </p:txBody>
      </p:sp>
      <p:pic>
        <p:nvPicPr>
          <p:cNvPr id="95" name="圖片 94"/>
          <p:cNvPicPr/>
          <p:nvPr/>
        </p:nvPicPr>
        <p:blipFill>
          <a:blip r:embed="rId2"/>
          <a:stretch/>
        </p:blipFill>
        <p:spPr>
          <a:xfrm>
            <a:off x="2501640" y="3410280"/>
            <a:ext cx="3990600" cy="2990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System/algorithm</a:t>
            </a: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description</a:t>
            </a:r>
          </a:p>
        </p:txBody>
      </p:sp>
      <p:sp>
        <p:nvSpPr>
          <p:cNvPr id="9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fontScale="85000" lnSpcReduction="20000"/>
          </a:bodyPr>
          <a:lstStyle/>
          <a:p>
            <a:pPr>
              <a:spcAft>
                <a:spcPts val="1142"/>
              </a:spcAft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Set up the data structure necessary for training the 68 (</a:t>
            </a:r>
            <a:r>
              <a:rPr lang="en-US" sz="2600" b="1" strike="noStrike" spc="-1" dirty="0" err="1">
                <a:solidFill>
                  <a:srgbClr val="1C1C1C"/>
                </a:solidFill>
                <a:latin typeface="Source Sans Pro Semibold"/>
              </a:rPr>
              <a:t>x,y</a:t>
            </a: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) points</a:t>
            </a:r>
          </a:p>
          <a:p>
            <a:pPr marL="287655" lvl="1">
              <a:spcAft>
                <a:spcPts val="1134"/>
              </a:spcAft>
            </a:pPr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</a:rPr>
              <a:t>Create a 3 dimensional array for L[</a:t>
            </a:r>
            <a:r>
              <a:rPr lang="en-US" sz="2200" b="0" strike="noStrike" spc="-1" dirty="0" err="1">
                <a:solidFill>
                  <a:srgbClr val="1C1C1C"/>
                </a:solidFill>
                <a:latin typeface="Source Sans Pro Light"/>
              </a:rPr>
              <a:t>i</a:t>
            </a:r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</a:rPr>
              <a:t>]</a:t>
            </a:r>
            <a:r>
              <a:rPr lang="en-US" sz="2200" spc="-1" dirty="0">
                <a:solidFill>
                  <a:srgbClr val="1C1C1C"/>
                </a:solidFill>
                <a:latin typeface="Source Sans Pro Light"/>
              </a:rPr>
              <a:t> </a:t>
            </a:r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</a:rPr>
              <a:t> where the index ‘</a:t>
            </a:r>
            <a:r>
              <a:rPr lang="en-US" sz="2200" b="0" strike="noStrike" spc="-1" dirty="0" err="1">
                <a:solidFill>
                  <a:srgbClr val="1C1C1C"/>
                </a:solidFill>
                <a:latin typeface="Source Sans Pro Light"/>
              </a:rPr>
              <a:t>i</a:t>
            </a:r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</a:rPr>
              <a:t>’ the would indicate the particular point of the 68 points. (i.e. L[0] would contain a 2-D array of all the (</a:t>
            </a:r>
            <a:r>
              <a:rPr lang="en-US" sz="2200" b="0" strike="noStrike" spc="-1" dirty="0" err="1">
                <a:solidFill>
                  <a:srgbClr val="1C1C1C"/>
                </a:solidFill>
                <a:latin typeface="Source Sans Pro Light"/>
              </a:rPr>
              <a:t>x,y</a:t>
            </a:r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</a:rPr>
              <a:t>) points pertaining to the 0 point on the face and so on.</a:t>
            </a:r>
          </a:p>
          <a:p>
            <a:pPr>
              <a:spcAft>
                <a:spcPts val="1142"/>
              </a:spcAft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Train the 68 SVM</a:t>
            </a:r>
          </a:p>
          <a:p>
            <a:pPr>
              <a:spcAft>
                <a:spcPts val="1142"/>
              </a:spcAft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Detect the 68 points from the face we would try to recognize/identify</a:t>
            </a:r>
          </a:p>
          <a:p>
            <a:pPr>
              <a:spcAft>
                <a:spcPts val="1142"/>
              </a:spcAft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Use the SVMs predict function to gain the result for each individual SVM.</a:t>
            </a:r>
          </a:p>
          <a:p>
            <a:pPr marL="287655" lvl="1">
              <a:spcAft>
                <a:spcPts val="1134"/>
              </a:spcAft>
            </a:pPr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</a:rPr>
              <a:t>Since there are 68 SVMs there would be 68 answers.</a:t>
            </a:r>
          </a:p>
          <a:p>
            <a:pPr>
              <a:spcAft>
                <a:spcPts val="1142"/>
              </a:spcAft>
            </a:pPr>
            <a:r>
              <a:rPr lang="en-US" sz="2600" b="1" spc="-1" dirty="0">
                <a:solidFill>
                  <a:srgbClr val="1C1C1C"/>
                </a:solidFill>
                <a:latin typeface="Source Sans Pro Semibold"/>
              </a:rPr>
              <a:t>Each SMV undergo voting</a:t>
            </a:r>
            <a:endParaRPr lang="en-US" sz="2600" b="1" strike="noStrike" spc="-1" dirty="0">
              <a:solidFill>
                <a:srgbClr val="1C1C1C"/>
              </a:solidFill>
              <a:latin typeface="Source Sans Pro Semibold"/>
            </a:endParaRPr>
          </a:p>
          <a:p>
            <a:pPr marL="287655" lvl="1">
              <a:spcAft>
                <a:spcPts val="1134"/>
              </a:spcAft>
            </a:pPr>
            <a:r>
              <a:rPr lang="en-US" sz="2200" spc="-1" dirty="0">
                <a:solidFill>
                  <a:srgbClr val="1C1C1C"/>
                </a:solidFill>
                <a:latin typeface="Source Sans Pro Light"/>
              </a:rPr>
              <a:t>Tally up the answers. Note the</a:t>
            </a:r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</a:rPr>
              <a:t> person with the highest tally value</a:t>
            </a:r>
          </a:p>
          <a:p>
            <a:pPr>
              <a:spcAft>
                <a:spcPts val="1142"/>
              </a:spcAft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The identified person would be the person with the highest vote.</a:t>
            </a:r>
          </a:p>
          <a:p>
            <a:pPr marL="287655" lvl="1">
              <a:spcAft>
                <a:spcPts val="1134"/>
              </a:spcAft>
            </a:pPr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</a:rPr>
              <a:t>Display a sureness percentage of it being that particular person.</a:t>
            </a:r>
          </a:p>
          <a:p>
            <a:pPr>
              <a:spcAft>
                <a:spcPts val="1142"/>
              </a:spcAft>
            </a:pPr>
            <a:endParaRPr lang="en-US" sz="2600" b="1" strike="noStrike" spc="-1" dirty="0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Experimental Results</a:t>
            </a:r>
          </a:p>
        </p:txBody>
      </p:sp>
      <p:pic>
        <p:nvPicPr>
          <p:cNvPr id="99" name="圖片 98"/>
          <p:cNvPicPr/>
          <p:nvPr/>
        </p:nvPicPr>
        <p:blipFill>
          <a:blip r:embed="rId2"/>
          <a:srcRect l="8315" t="20819" r="38160" b="53124"/>
          <a:stretch/>
        </p:blipFill>
        <p:spPr>
          <a:xfrm>
            <a:off x="274320" y="1920600"/>
            <a:ext cx="9249120" cy="2194200"/>
          </a:xfrm>
          <a:prstGeom prst="rect">
            <a:avLst/>
          </a:prstGeom>
          <a:ln>
            <a:noFill/>
          </a:ln>
        </p:spPr>
      </p:pic>
      <p:sp>
        <p:nvSpPr>
          <p:cNvPr id="100" name="TextShape 2"/>
          <p:cNvSpPr txBox="1"/>
          <p:nvPr/>
        </p:nvSpPr>
        <p:spPr>
          <a:xfrm>
            <a:off x="457200" y="5760720"/>
            <a:ext cx="4572000" cy="35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Source Sans Pro"/>
              </a:rPr>
              <a:t>##The actual answer is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Conclusion</a:t>
            </a:r>
          </a:p>
        </p:txBody>
      </p:sp>
      <p:sp>
        <p:nvSpPr>
          <p:cNvPr id="10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From results generated from the algorithm we can not safely assume that this is not a very accurate way of predicting face.</a:t>
            </a:r>
          </a:p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</a:t>
            </a:r>
          </a:p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Not enough precision and accuracy of the data types use in the training data structure</a:t>
            </a:r>
          </a:p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</a:t>
            </a:r>
          </a:p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One must also indicate allowing multiple different emotions, skewed and slurred faces also gave rise to noise/interference and overlapping of classes  that alter the accuracy of the algorithm greatly.</a:t>
            </a:r>
          </a:p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Application>Microsoft Office PowerPoint</Application>
  <PresentationFormat>自訂</PresentationFormat>
  <Slides>8</Slides>
  <Notes>0</Notes>
  <HiddenSlides>0</HiddenSlide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10" baseType="lpstr"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/>
  <cp:revision>42</cp:revision>
  <dcterms:created xsi:type="dcterms:W3CDTF">2018-06-27T08:39:07Z</dcterms:created>
  <dcterms:modified xsi:type="dcterms:W3CDTF">2018-06-27T07:40:18Z</dcterms:modified>
  <dc:language>en-US</dc:language>
</cp:coreProperties>
</file>