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9" r:id="rId3"/>
    <p:sldId id="262" r:id="rId4"/>
    <p:sldId id="263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F908D-AE46-4000-B886-E2CC6EB74EB0}" v="3759" dt="2021-04-10T17:44:52.434"/>
    <p1510:client id="{8344EE74-403C-FDDE-1637-27475B1DA2E3}" v="4" dt="2021-04-10T16:00:54.311"/>
    <p1510:client id="{DBAD1692-5E76-4034-B024-DFDDEF4214B8}" v="181" dt="2021-04-10T17:42:52.943"/>
    <p1510:client id="{F4CBF86B-D6F3-4092-81B2-0DEB1334CE64}" v="32" dt="2021-04-10T14:22:07.647"/>
    <p1510:client id="{F74ADB2D-FC6D-4A0F-943F-73586EC3DD00}" v="93" dt="2021-04-10T14:27:20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brielf@student.dei.uc.pt" TargetMode="External"/><Relationship Id="rId2" Type="http://schemas.openxmlformats.org/officeDocument/2006/relationships/hyperlink" Target="mailto:andresilva@student.dei.uc.p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jacruz@student.dei.uc.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0151" y="1972809"/>
            <a:ext cx="9726318" cy="2050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err="1">
                <a:latin typeface="+mj-lt"/>
                <a:ea typeface="+mj-ea"/>
                <a:cs typeface="+mj-cs"/>
              </a:rPr>
              <a:t>Licenciatura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latin typeface="+mj-lt"/>
                <a:ea typeface="+mj-ea"/>
                <a:cs typeface="+mj-cs"/>
              </a:rPr>
              <a:t>em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latin typeface="+mj-lt"/>
                <a:ea typeface="+mj-ea"/>
                <a:cs typeface="+mj-cs"/>
              </a:rPr>
              <a:t>Engenharia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latin typeface="+mj-lt"/>
                <a:ea typeface="+mj-ea"/>
                <a:cs typeface="+mj-cs"/>
              </a:rPr>
              <a:t>Informática</a:t>
            </a:r>
            <a:r>
              <a:rPr lang="en-US" sz="3600" kern="1200">
                <a:latin typeface="+mj-lt"/>
                <a:ea typeface="+mj-ea"/>
                <a:cs typeface="+mj-cs"/>
              </a:rPr>
              <a:t> </a:t>
            </a:r>
            <a:endParaRPr lang="en-US" sz="3600" kern="1200">
              <a:latin typeface="+mj-lt"/>
              <a:cs typeface="Calibri Light"/>
            </a:endParaRPr>
          </a:p>
          <a:p>
            <a:r>
              <a:rPr lang="en-US" sz="3600" kern="1200">
                <a:latin typeface="+mj-lt"/>
                <a:ea typeface="+mj-ea"/>
                <a:cs typeface="+mj-cs"/>
              </a:rPr>
              <a:t>Base de Dados</a:t>
            </a:r>
            <a:endParaRPr lang="en-US" sz="3600" kern="1200">
              <a:latin typeface="+mj-lt"/>
              <a:cs typeface="Calibri Light"/>
            </a:endParaRPr>
          </a:p>
          <a:p>
            <a:r>
              <a:rPr lang="en-US" sz="3600" kern="1200">
                <a:latin typeface="+mj-lt"/>
                <a:ea typeface="+mj-ea"/>
                <a:cs typeface="+mj-cs"/>
              </a:rPr>
              <a:t>DEILÃO</a:t>
            </a:r>
            <a:endParaRPr lang="en-US" sz="3600" kern="1200">
              <a:latin typeface="+mj-lt"/>
              <a:cs typeface="Calibri Light"/>
            </a:endParaRPr>
          </a:p>
          <a:p>
            <a:r>
              <a:rPr lang="en-US" sz="3600" kern="1200">
                <a:latin typeface="+mj-lt"/>
                <a:ea typeface="+mj-ea"/>
                <a:cs typeface="+mj-cs"/>
              </a:rPr>
              <a:t>2020/2021 – 2º </a:t>
            </a:r>
            <a:r>
              <a:rPr lang="en-US" sz="3600" kern="1200" err="1">
                <a:latin typeface="+mj-lt"/>
                <a:ea typeface="+mj-ea"/>
                <a:cs typeface="+mj-cs"/>
              </a:rPr>
              <a:t>Semestre</a:t>
            </a:r>
            <a:r>
              <a:rPr lang="en-US" sz="3600" kern="1200">
                <a:latin typeface="+mj-lt"/>
                <a:ea typeface="+mj-ea"/>
                <a:cs typeface="+mj-cs"/>
              </a:rPr>
              <a:t> </a:t>
            </a:r>
            <a:endParaRPr lang="en-US" sz="3600" kern="1200">
              <a:latin typeface="+mj-l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2160" y="4493733"/>
            <a:ext cx="7125721" cy="1437085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br>
              <a:rPr lang="en-US" sz="1800"/>
            </a:b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André Cristóvão F. da Silva 2018277921 </a:t>
            </a:r>
            <a:r>
              <a:rPr lang="en-US" sz="1800">
                <a:hlinkClick r:id="rId2"/>
              </a:rPr>
              <a:t>andresilva@student.dei.uc.pt</a:t>
            </a: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Gabriel Mendes Fernandes 2018288117 </a:t>
            </a:r>
            <a:r>
              <a:rPr lang="en-US" sz="1800">
                <a:hlinkClick r:id="rId3"/>
              </a:rPr>
              <a:t>gabrielf@student.dei.uc.pt</a:t>
            </a: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João Alexandre Santos Cruz 2018288464  </a:t>
            </a:r>
            <a:r>
              <a:rPr lang="en-US" sz="1800">
                <a:hlinkClick r:id="rId4"/>
              </a:rPr>
              <a:t>jacruz@student.dei.uc.pt</a:t>
            </a: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F0192C9-434D-4373-AE49-4D4CF1153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913" y="735075"/>
            <a:ext cx="4691846" cy="4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8E64E-ED92-4F7F-B9B4-1A1EED0E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err="1">
                <a:ea typeface="+mj-lt"/>
                <a:cs typeface="+mj-lt"/>
              </a:rPr>
              <a:t>Description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of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the</a:t>
            </a:r>
            <a:r>
              <a:rPr lang="pt-PT" b="1">
                <a:ea typeface="+mj-lt"/>
                <a:cs typeface="+mj-lt"/>
              </a:rPr>
              <a:t> project</a:t>
            </a:r>
            <a:br>
              <a:rPr lang="pt-PT" b="1">
                <a:ea typeface="+mj-lt"/>
                <a:cs typeface="+mj-lt"/>
              </a:rPr>
            </a:b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478EAF-F429-4685-8863-979B4D5D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Para este projeto foi-nos pedido que desenvolvêssemos uma base de dados para gerir leilões, mensagens, licitações e artigos.</a:t>
            </a:r>
            <a:endParaRPr lang="pt-PT" dirty="0">
              <a:cs typeface="Calibri" panose="020F0502020204030204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Nesse desenvolvimento, temos de levar em consideração os conflitos de concorrência, usando transações (o que consideramos transações) e usar </a:t>
            </a:r>
            <a:r>
              <a:rPr lang="pt-PT" i="1" dirty="0" err="1">
                <a:ea typeface="+mn-lt"/>
                <a:cs typeface="+mn-lt"/>
              </a:rPr>
              <a:t>selects</a:t>
            </a:r>
            <a:r>
              <a:rPr lang="pt-PT" i="1" dirty="0">
                <a:ea typeface="+mn-lt"/>
                <a:cs typeface="+mn-lt"/>
              </a:rPr>
              <a:t>, </a:t>
            </a:r>
            <a:r>
              <a:rPr lang="pt-PT" i="1" dirty="0" err="1">
                <a:ea typeface="+mn-lt"/>
                <a:cs typeface="+mn-lt"/>
              </a:rPr>
              <a:t>creates</a:t>
            </a:r>
            <a:r>
              <a:rPr lang="pt-PT" i="1" dirty="0">
                <a:ea typeface="+mn-lt"/>
                <a:cs typeface="+mn-lt"/>
              </a:rPr>
              <a:t>, </a:t>
            </a:r>
            <a:r>
              <a:rPr lang="pt-PT" i="1" dirty="0" err="1">
                <a:ea typeface="+mn-lt"/>
                <a:cs typeface="+mn-lt"/>
              </a:rPr>
              <a:t>updates</a:t>
            </a:r>
            <a:r>
              <a:rPr lang="pt-PT" i="1" dirty="0">
                <a:ea typeface="+mn-lt"/>
                <a:cs typeface="+mn-lt"/>
              </a:rPr>
              <a:t>, </a:t>
            </a:r>
            <a:r>
              <a:rPr lang="pt-PT" i="1" dirty="0" err="1">
                <a:ea typeface="+mn-lt"/>
                <a:cs typeface="+mn-lt"/>
              </a:rPr>
              <a:t>inserts</a:t>
            </a:r>
            <a:r>
              <a:rPr lang="pt-PT" i="1" dirty="0">
                <a:ea typeface="+mn-lt"/>
                <a:cs typeface="+mn-lt"/>
              </a:rPr>
              <a:t> e deletes.</a:t>
            </a:r>
            <a:endParaRPr lang="pt-PT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89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360114E-D773-494C-A6A9-9D3AA30B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06" y="-54435"/>
            <a:ext cx="9918440" cy="68052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580400-1D5D-4B4F-BCE7-DFCFEF5C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>
                <a:ea typeface="+mj-lt"/>
                <a:cs typeface="+mj-lt"/>
              </a:rPr>
              <a:t>ER </a:t>
            </a:r>
            <a:r>
              <a:rPr lang="pt-PT" b="1" err="1">
                <a:ea typeface="+mj-lt"/>
                <a:cs typeface="+mj-lt"/>
              </a:rPr>
              <a:t>Diagram</a:t>
            </a:r>
            <a:br>
              <a:rPr lang="en-US"/>
            </a:b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61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2">
            <a:extLst>
              <a:ext uri="{FF2B5EF4-FFF2-40B4-BE49-F238E27FC236}">
                <a16:creationId xmlns:a16="http://schemas.microsoft.com/office/drawing/2014/main" id="{2DA42D0A-86E8-44C7-BB6D-8087E2BB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32" y="107152"/>
            <a:ext cx="10098726" cy="6751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EB6D77-5578-4AEA-804A-90096122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321993"/>
            <a:ext cx="10515600" cy="1325563"/>
          </a:xfrm>
        </p:spPr>
        <p:txBody>
          <a:bodyPr/>
          <a:lstStyle/>
          <a:p>
            <a:r>
              <a:rPr lang="pt-PT" b="1" err="1">
                <a:ea typeface="+mj-lt"/>
                <a:cs typeface="+mj-lt"/>
              </a:rPr>
              <a:t>Relational</a:t>
            </a:r>
            <a:r>
              <a:rPr lang="pt-PT" b="1">
                <a:ea typeface="+mj-lt"/>
                <a:cs typeface="+mj-lt"/>
              </a:rPr>
              <a:t> Data Model</a:t>
            </a:r>
            <a:br>
              <a:rPr lang="pt-PT" b="1">
                <a:ea typeface="+mj-lt"/>
                <a:cs typeface="+mj-lt"/>
              </a:rPr>
            </a:b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405113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CF0A-B1D8-4791-B2ED-39319B1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err="1">
                <a:ea typeface="+mj-lt"/>
                <a:cs typeface="+mj-lt"/>
              </a:rPr>
              <a:t>Main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database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operations</a:t>
            </a:r>
            <a:r>
              <a:rPr lang="pt-PT" b="1">
                <a:ea typeface="+mj-lt"/>
                <a:cs typeface="+mj-lt"/>
              </a:rPr>
              <a:t>, </a:t>
            </a:r>
            <a:r>
              <a:rPr lang="pt-PT" b="1" err="1">
                <a:ea typeface="+mj-lt"/>
                <a:cs typeface="+mj-lt"/>
              </a:rPr>
              <a:t>transaction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and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potential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concurrency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conflicts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2E8D3F-05EB-4A61-842E-4CB4144D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PT" sz="2400">
                <a:cs typeface="Calibri" panose="020F0502020204030204"/>
              </a:rPr>
              <a:t>Consultar detalhes do leilão:</a:t>
            </a:r>
            <a:endParaRPr lang="pt-PT" sz="2400">
              <a:solidFill>
                <a:srgbClr val="FF0000"/>
              </a:solidFill>
              <a:cs typeface="Calibri" panose="020F0502020204030204"/>
            </a:endParaRPr>
          </a:p>
          <a:p>
            <a:pPr lvl="1" algn="just"/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É preciso ir </a:t>
            </a:r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à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 tabela </a:t>
            </a:r>
            <a:r>
              <a:rPr lang="pt-PT" sz="1800" i="1">
                <a:solidFill>
                  <a:srgbClr val="000000"/>
                </a:solidFill>
                <a:cs typeface="Calibri" panose="020F0502020204030204"/>
              </a:rPr>
              <a:t>Leilão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 obter os dados do leilão escolhido, e ir </a:t>
            </a:r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à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 tabela </a:t>
            </a:r>
            <a:r>
              <a:rPr lang="pt-PT" sz="1800" i="1" err="1">
                <a:solidFill>
                  <a:srgbClr val="000000"/>
                </a:solidFill>
                <a:cs typeface="Calibri" panose="020F0502020204030204"/>
              </a:rPr>
              <a:t>Licitacão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 ver todas as licitações com o id do leilão. Para além disto é preciso ir à tabela </a:t>
            </a:r>
            <a:r>
              <a:rPr lang="pt-PT" sz="1800" i="1">
                <a:solidFill>
                  <a:srgbClr val="000000"/>
                </a:solidFill>
                <a:cs typeface="Calibri" panose="020F0502020204030204"/>
              </a:rPr>
              <a:t>Versão 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para obter todas as versões pelas quais o leilão passou. Caso o leilão já tenha acabado então vai-se obter na tabela </a:t>
            </a:r>
            <a:r>
              <a:rPr lang="pt-PT" sz="1800" i="1" err="1">
                <a:solidFill>
                  <a:srgbClr val="000000"/>
                </a:solidFill>
                <a:cs typeface="Calibri" panose="020F0502020204030204"/>
              </a:rPr>
              <a:t>Licitacão</a:t>
            </a:r>
            <a:r>
              <a:rPr lang="pt-PT" sz="1800" i="1">
                <a:solidFill>
                  <a:srgbClr val="000000"/>
                </a:solidFill>
                <a:cs typeface="Calibri" panose="020F0502020204030204"/>
              </a:rPr>
              <a:t> 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a ultima licitação para obter o vencedor;</a:t>
            </a:r>
          </a:p>
          <a:p>
            <a:pPr lvl="1" algn="just"/>
            <a:r>
              <a:rPr lang="pt-PT" sz="1800">
                <a:ea typeface="+mn-lt"/>
                <a:cs typeface="+mn-lt"/>
              </a:rPr>
              <a:t>Podem acontecer conflitos de concorrência ao tentar obter-se detalhes enquanto outro utilizador altera os dados do leilão. </a:t>
            </a:r>
          </a:p>
          <a:p>
            <a:pPr algn="just"/>
            <a:r>
              <a:rPr lang="pt-PT" sz="2400">
                <a:ea typeface="+mn-lt"/>
                <a:cs typeface="+mn-lt"/>
              </a:rPr>
              <a:t>Entrega imediata de notificações a utilizadores:</a:t>
            </a:r>
          </a:p>
          <a:p>
            <a:pPr lvl="1" algn="just"/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A cada </a:t>
            </a:r>
            <a:r>
              <a:rPr lang="pt-PT" sz="1800" err="1">
                <a:solidFill>
                  <a:srgbClr val="000000"/>
                </a:solidFill>
                <a:cs typeface="Calibri" panose="020F0502020204030204"/>
              </a:rPr>
              <a:t>post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 num moral de um leilão, vai ser verificado na tabela </a:t>
            </a:r>
            <a:r>
              <a:rPr lang="pt-PT" sz="1800" i="1">
                <a:solidFill>
                  <a:srgbClr val="000000"/>
                </a:solidFill>
                <a:cs typeface="Calibri" panose="020F0502020204030204"/>
              </a:rPr>
              <a:t>Comentário 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que outros </a:t>
            </a:r>
            <a:r>
              <a:rPr lang="pt-PT" sz="1800" err="1">
                <a:solidFill>
                  <a:srgbClr val="000000"/>
                </a:solidFill>
                <a:cs typeface="Calibri" panose="020F0502020204030204"/>
              </a:rPr>
              <a:t>users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 possam ter efetuado um </a:t>
            </a:r>
            <a:r>
              <a:rPr lang="pt-PT" sz="1800" err="1">
                <a:solidFill>
                  <a:srgbClr val="000000"/>
                </a:solidFill>
                <a:cs typeface="Calibri" panose="020F0502020204030204"/>
              </a:rPr>
              <a:t>post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 nesse leilão e deste modo criado um novo registo na tabela </a:t>
            </a:r>
            <a:r>
              <a:rPr lang="pt-PT" sz="1800" i="1">
                <a:solidFill>
                  <a:srgbClr val="000000"/>
                </a:solidFill>
                <a:cs typeface="Calibri" panose="020F0502020204030204"/>
              </a:rPr>
              <a:t>Mensagem 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para cada um desses </a:t>
            </a:r>
            <a:r>
              <a:rPr lang="pt-PT" sz="1800" err="1">
                <a:solidFill>
                  <a:srgbClr val="000000"/>
                </a:solidFill>
                <a:cs typeface="Calibri" panose="020F0502020204030204"/>
              </a:rPr>
              <a:t>users</a:t>
            </a:r>
            <a:r>
              <a:rPr lang="pt-PT" sz="1800">
                <a:solidFill>
                  <a:srgbClr val="000000"/>
                </a:solidFill>
                <a:cs typeface="Calibri" panose="020F0502020204030204"/>
              </a:rPr>
              <a:t>;</a:t>
            </a:r>
          </a:p>
          <a:p>
            <a:pPr lvl="1" algn="just"/>
            <a:r>
              <a:rPr lang="pt-PT" sz="1800">
                <a:ea typeface="+mn-lt"/>
                <a:cs typeface="+mn-lt"/>
              </a:rPr>
              <a:t>Podem acontecer conflitos de concorrência ao tentar enviar uma mensagem para um utilizador que tenha sido banido.</a:t>
            </a:r>
          </a:p>
          <a:p>
            <a:pPr algn="just"/>
            <a:r>
              <a:rPr lang="pt-PT" sz="2400">
                <a:cs typeface="Calibri" panose="020F0502020204030204"/>
              </a:rPr>
              <a:t>Listar todos os leilões em que o utilizador tenha atividade:</a:t>
            </a:r>
            <a:endParaRPr lang="en-US" sz="2400">
              <a:ea typeface="+mn-lt"/>
              <a:cs typeface="+mn-lt"/>
            </a:endParaRPr>
          </a:p>
          <a:p>
            <a:pPr lvl="1" algn="just"/>
            <a:r>
              <a:rPr lang="pt-PT" sz="1800">
                <a:cs typeface="Calibri" panose="020F0502020204030204"/>
              </a:rPr>
              <a:t>Vai ser preciso verificar a tabela </a:t>
            </a:r>
            <a:r>
              <a:rPr lang="pt-PT" sz="1800" i="1">
                <a:cs typeface="Calibri" panose="020F0502020204030204"/>
              </a:rPr>
              <a:t>Licitacão </a:t>
            </a:r>
            <a:r>
              <a:rPr lang="pt-PT" sz="1800">
                <a:cs typeface="Calibri" panose="020F0502020204030204"/>
              </a:rPr>
              <a:t>e obter todos os leilões em que o user tenha participado assim como a tabela </a:t>
            </a:r>
            <a:r>
              <a:rPr lang="pt-PT" sz="1800" i="1">
                <a:cs typeface="Calibri" panose="020F0502020204030204"/>
              </a:rPr>
              <a:t>Leilão </a:t>
            </a:r>
            <a:r>
              <a:rPr lang="pt-PT" sz="1800">
                <a:cs typeface="Calibri" panose="020F0502020204030204"/>
              </a:rPr>
              <a:t>para verificar todos os que tenha criado.</a:t>
            </a:r>
            <a:endParaRPr lang="pt-PT"/>
          </a:p>
          <a:p>
            <a:pPr lvl="1" algn="just"/>
            <a:endParaRPr lang="pt-PT">
              <a:solidFill>
                <a:srgbClr val="000000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pt-PT">
              <a:solidFill>
                <a:srgbClr val="000000"/>
              </a:solidFill>
              <a:cs typeface="Calibri" panose="020F0502020204030204"/>
            </a:endParaRPr>
          </a:p>
          <a:p>
            <a:pPr algn="just"/>
            <a:endParaRPr lang="pt-PT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994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CF0A-B1D8-4791-B2ED-39319B1E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err="1">
                <a:ea typeface="+mj-lt"/>
                <a:cs typeface="+mj-lt"/>
              </a:rPr>
              <a:t>Main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database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operations</a:t>
            </a:r>
            <a:r>
              <a:rPr lang="pt-PT" b="1">
                <a:ea typeface="+mj-lt"/>
                <a:cs typeface="+mj-lt"/>
              </a:rPr>
              <a:t>, </a:t>
            </a:r>
            <a:r>
              <a:rPr lang="pt-PT" b="1" err="1">
                <a:ea typeface="+mj-lt"/>
                <a:cs typeface="+mj-lt"/>
              </a:rPr>
              <a:t>transaction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and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potential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concurrency</a:t>
            </a:r>
            <a:r>
              <a:rPr lang="pt-PT" b="1">
                <a:ea typeface="+mj-lt"/>
                <a:cs typeface="+mj-lt"/>
              </a:rPr>
              <a:t> </a:t>
            </a:r>
            <a:r>
              <a:rPr lang="pt-PT" b="1" err="1">
                <a:ea typeface="+mj-lt"/>
                <a:cs typeface="+mj-lt"/>
              </a:rPr>
              <a:t>conflicts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2E8D3F-05EB-4A61-842E-4CB4144D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040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PT" sz="2400">
                <a:cs typeface="Calibri" panose="020F0502020204030204"/>
              </a:rPr>
              <a:t>Editar propriedades de um leilão:</a:t>
            </a:r>
            <a:endParaRPr lang="en-US" sz="2400">
              <a:ea typeface="+mn-lt"/>
              <a:cs typeface="+mn-lt"/>
            </a:endParaRPr>
          </a:p>
          <a:p>
            <a:pPr lvl="1" algn="just"/>
            <a:r>
              <a:rPr lang="pt-PT" sz="1800">
                <a:cs typeface="Calibri" panose="020F0502020204030204"/>
              </a:rPr>
              <a:t>Ao editar as propriedades vai ser criado um novo registo na tabela </a:t>
            </a:r>
            <a:r>
              <a:rPr lang="pt-PT" sz="1800" i="1">
                <a:cs typeface="Calibri" panose="020F0502020204030204"/>
              </a:rPr>
              <a:t>Versão </a:t>
            </a:r>
            <a:r>
              <a:rPr lang="pt-PT" sz="1800">
                <a:cs typeface="Calibri" panose="020F0502020204030204"/>
              </a:rPr>
              <a:t>com o id do leilão alterado e as antigas propriedades de maneira a ser possível consultar;</a:t>
            </a:r>
            <a:endParaRPr lang="en-US" sz="1800">
              <a:ea typeface="+mn-lt"/>
              <a:cs typeface="+mn-lt"/>
            </a:endParaRPr>
          </a:p>
          <a:p>
            <a:pPr lvl="1" algn="just"/>
            <a:r>
              <a:rPr lang="pt-PT" sz="1800">
                <a:cs typeface="Calibri" panose="020F0502020204030204"/>
              </a:rPr>
              <a:t>Pode causar conflitos pois pode estar a alterar enquanto outro </a:t>
            </a:r>
            <a:r>
              <a:rPr lang="pt-PT" sz="1800" err="1">
                <a:cs typeface="Calibri" panose="020F0502020204030204"/>
              </a:rPr>
              <a:t>user</a:t>
            </a:r>
            <a:r>
              <a:rPr lang="pt-PT" sz="1800">
                <a:cs typeface="Calibri" panose="020F0502020204030204"/>
              </a:rPr>
              <a:t> está a ler os dados.</a:t>
            </a:r>
            <a:endParaRPr lang="pt-PT" sz="1800"/>
          </a:p>
          <a:p>
            <a:pPr algn="just"/>
            <a:r>
              <a:rPr lang="pt-PT" sz="2400">
                <a:cs typeface="Calibri" panose="020F0502020204030204"/>
              </a:rPr>
              <a:t>Administrador pode banir permanentemente um utilizador</a:t>
            </a:r>
            <a:r>
              <a:rPr lang="pt-PT" sz="1800">
                <a:cs typeface="Calibri" panose="020F0502020204030204"/>
              </a:rPr>
              <a:t>:</a:t>
            </a:r>
            <a:endParaRPr lang="pt-PT" sz="1800">
              <a:ea typeface="+mn-lt"/>
              <a:cs typeface="+mn-lt"/>
            </a:endParaRPr>
          </a:p>
          <a:p>
            <a:pPr lvl="1" algn="just"/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É preciso ir à lista de </a:t>
            </a:r>
            <a:r>
              <a:rPr lang="pt-PT" sz="1800" i="1">
                <a:solidFill>
                  <a:srgbClr val="000000"/>
                </a:solidFill>
                <a:ea typeface="+mn-lt"/>
                <a:cs typeface="+mn-lt"/>
              </a:rPr>
              <a:t>Licitacão </a:t>
            </a:r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e por todas as licitações desse utilizador como inválidas e cancelar todos os seus leilões e mandar uma mensagem para todos os utilizadores desses leilões;</a:t>
            </a:r>
            <a:endParaRPr lang="en-US" sz="1800">
              <a:ea typeface="+mn-lt"/>
              <a:cs typeface="+mn-lt"/>
            </a:endParaRPr>
          </a:p>
          <a:p>
            <a:pPr lvl="1" algn="just"/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Pode causar conflitos caso o user a ser banido esteja a meio de uma licitação enquanto o ban é efetuado pois esta licitação não irá ficar inválida.</a:t>
            </a:r>
            <a:endParaRPr lang="en-US" sz="1800">
              <a:ea typeface="+mn-lt"/>
              <a:cs typeface="+mn-lt"/>
            </a:endParaRPr>
          </a:p>
          <a:p>
            <a:pPr algn="just"/>
            <a:r>
              <a:rPr lang="pt-PT" sz="2400">
                <a:cs typeface="Calibri" panose="020F0502020204030204"/>
              </a:rPr>
              <a:t>Um administrador pode obter estatísticas de atividade na aplicação:</a:t>
            </a:r>
            <a:endParaRPr lang="pt-PT" sz="2400">
              <a:ea typeface="+mn-lt"/>
              <a:cs typeface="+mn-lt"/>
            </a:endParaRPr>
          </a:p>
          <a:p>
            <a:pPr lvl="1" algn="just"/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Para obter as estatísticas é preciso verificar tanto a tabela </a:t>
            </a:r>
            <a:r>
              <a:rPr lang="pt-PT" sz="1800" i="1">
                <a:solidFill>
                  <a:srgbClr val="000000"/>
                </a:solidFill>
                <a:ea typeface="+mn-lt"/>
                <a:cs typeface="+mn-lt"/>
              </a:rPr>
              <a:t>Leilão </a:t>
            </a:r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como a tabela </a:t>
            </a:r>
            <a:r>
              <a:rPr lang="pt-PT" sz="1800" i="1">
                <a:solidFill>
                  <a:srgbClr val="000000"/>
                </a:solidFill>
                <a:ea typeface="+mn-lt"/>
                <a:cs typeface="+mn-lt"/>
              </a:rPr>
              <a:t>Licitacão </a:t>
            </a:r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para obter os top users em cada, e verificar quais os que venceram mais leilões;</a:t>
            </a:r>
            <a:endParaRPr lang="en-US" sz="1800">
              <a:ea typeface="+mn-lt"/>
              <a:cs typeface="+mn-lt"/>
            </a:endParaRPr>
          </a:p>
          <a:p>
            <a:pPr lvl="1" algn="just"/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Não irá causar conflitos pois será feito em modo </a:t>
            </a:r>
            <a:r>
              <a:rPr lang="pt-PT" sz="1800" i="1">
                <a:solidFill>
                  <a:srgbClr val="000000"/>
                </a:solidFill>
                <a:ea typeface="+mn-lt"/>
                <a:cs typeface="+mn-lt"/>
              </a:rPr>
              <a:t>Repetable Read </a:t>
            </a:r>
            <a:r>
              <a:rPr lang="pt-PT" sz="1800">
                <a:solidFill>
                  <a:srgbClr val="000000"/>
                </a:solidFill>
                <a:ea typeface="+mn-lt"/>
                <a:cs typeface="+mn-lt"/>
              </a:rPr>
              <a:t>uma vez que funciona como um relatório da aplicação.</a:t>
            </a:r>
            <a:endParaRPr lang="pt-PT"/>
          </a:p>
          <a:p>
            <a:pPr lvl="1" algn="just"/>
            <a:endParaRPr lang="pt-PT">
              <a:solidFill>
                <a:srgbClr val="000000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pt-PT">
              <a:solidFill>
                <a:srgbClr val="000000"/>
              </a:solidFill>
              <a:cs typeface="Calibri" panose="020F0502020204030204"/>
            </a:endParaRPr>
          </a:p>
          <a:p>
            <a:pPr algn="just"/>
            <a:endParaRPr lang="pt-PT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087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B284-2421-417E-9B50-73D21289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>
                <a:ea typeface="+mj-lt"/>
                <a:cs typeface="+mj-lt"/>
              </a:rPr>
              <a:t>Core </a:t>
            </a:r>
            <a:r>
              <a:rPr lang="pt-PT" b="1" err="1">
                <a:ea typeface="+mj-lt"/>
                <a:cs typeface="+mj-lt"/>
              </a:rPr>
              <a:t>technologies</a:t>
            </a:r>
            <a:br>
              <a:rPr lang="en-US"/>
            </a:br>
            <a:endParaRPr lang="en-US">
              <a:cs typeface="Calibri Light" panose="020F03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C5D638-014E-43AA-AC70-621800F3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>
                <a:ea typeface="+mn-lt"/>
                <a:cs typeface="+mn-lt"/>
              </a:rPr>
              <a:t>Base de dados: PostgreSQL</a:t>
            </a:r>
          </a:p>
          <a:p>
            <a:pPr algn="just"/>
            <a:r>
              <a:rPr lang="pt-PT">
                <a:ea typeface="+mn-lt"/>
                <a:cs typeface="+mn-lt"/>
              </a:rPr>
              <a:t>Linguagem: Python </a:t>
            </a:r>
          </a:p>
          <a:p>
            <a:pPr algn="just"/>
            <a:r>
              <a:rPr lang="pt-PT">
                <a:ea typeface="+mn-lt"/>
                <a:cs typeface="+mn-lt"/>
              </a:rPr>
              <a:t>Library: Psycopg2 e FLASK </a:t>
            </a:r>
          </a:p>
          <a:p>
            <a:pPr algn="just"/>
            <a:r>
              <a:rPr lang="pt-PT">
                <a:ea typeface="+mn-lt"/>
                <a:cs typeface="+mn-lt"/>
              </a:rPr>
              <a:t>Testar API: Postman</a:t>
            </a:r>
            <a:endParaRPr lang="pt-PT">
              <a:cs typeface="Calibri" panose="020F0502020204030204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409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9DB21-F516-4736-930F-FCCC920F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err="1">
                <a:ea typeface="+mj-lt"/>
                <a:cs typeface="+mj-lt"/>
              </a:rPr>
              <a:t>Development</a:t>
            </a:r>
            <a:r>
              <a:rPr lang="pt-PT" b="1">
                <a:ea typeface="+mj-lt"/>
                <a:cs typeface="+mj-lt"/>
              </a:rPr>
              <a:t> </a:t>
            </a:r>
            <a:r>
              <a:rPr lang="pt-PT" b="1" err="1">
                <a:ea typeface="+mj-lt"/>
                <a:cs typeface="+mj-lt"/>
              </a:rPr>
              <a:t>plan</a:t>
            </a:r>
            <a:br>
              <a:rPr lang="en-US"/>
            </a:br>
            <a:endParaRPr lang="en-US">
              <a:cs typeface="Calibri Light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07AA3B0-F7EF-4738-A32C-08FA90456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01009"/>
              </p:ext>
            </p:extLst>
          </p:nvPr>
        </p:nvGraphicFramePr>
        <p:xfrm>
          <a:off x="65851" y="1147703"/>
          <a:ext cx="12090245" cy="3944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020">
                  <a:extLst>
                    <a:ext uri="{9D8B030D-6E8A-4147-A177-3AD203B41FA5}">
                      <a16:colId xmlns:a16="http://schemas.microsoft.com/office/drawing/2014/main" val="463791462"/>
                    </a:ext>
                  </a:extLst>
                </a:gridCol>
                <a:gridCol w="4701143">
                  <a:extLst>
                    <a:ext uri="{9D8B030D-6E8A-4147-A177-3AD203B41FA5}">
                      <a16:colId xmlns:a16="http://schemas.microsoft.com/office/drawing/2014/main" val="4190721056"/>
                    </a:ext>
                  </a:extLst>
                </a:gridCol>
                <a:gridCol w="4030082">
                  <a:extLst>
                    <a:ext uri="{9D8B030D-6E8A-4147-A177-3AD203B41FA5}">
                      <a16:colId xmlns:a16="http://schemas.microsoft.com/office/drawing/2014/main" val="2047937661"/>
                    </a:ext>
                  </a:extLst>
                </a:gridCol>
              </a:tblGrid>
              <a:tr h="177909">
                <a:tc>
                  <a:txBody>
                    <a:bodyPr/>
                    <a:lstStyle/>
                    <a:p>
                      <a:r>
                        <a:rPr lang="pt-PT" sz="1800"/>
                        <a:t>Fase Inicial - 24/04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/>
                        <a:t>Fase Intermédia - 08/05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/>
                        <a:t>Fase Final – 22/05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07093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Registar utilizadores [1]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Listar leilões existentes [1]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err="1">
                          <a:latin typeface="Calibri"/>
                        </a:rPr>
                        <a:t>Admin</a:t>
                      </a:r>
                      <a:r>
                        <a:rPr lang="pt-PT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pt-PT" sz="1800" b="0" i="0" u="none" strike="noStrike" noProof="0" err="1">
                          <a:latin typeface="Calibri"/>
                        </a:rPr>
                        <a:t>ban</a:t>
                      </a:r>
                      <a:r>
                        <a:rPr lang="pt-PT" sz="1800" b="0" i="0" u="none" strike="noStrike" noProof="0">
                          <a:latin typeface="Calibri"/>
                        </a:rPr>
                        <a:t> utilizador [1]</a:t>
                      </a:r>
                      <a:endParaRPr lang="pt-PT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90471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Autenticar utilizadores [1]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Pesquisar leilões existentes [2]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err="1">
                          <a:latin typeface="Calibri"/>
                        </a:rPr>
                        <a:t>Admin</a:t>
                      </a:r>
                      <a:r>
                        <a:rPr lang="pt-PT" sz="1800" b="0" i="0" u="none" strike="noStrike" noProof="0">
                          <a:latin typeface="Calibri"/>
                        </a:rPr>
                        <a:t> obtém estatísticas do leilão [2]</a:t>
                      </a:r>
                      <a:endParaRPr lang="pt-PT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70969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Criar novo leilão[2]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Consultar detalhes de um leilão [3]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err="1">
                          <a:latin typeface="Calibri"/>
                        </a:rPr>
                        <a:t>Admin</a:t>
                      </a:r>
                      <a:r>
                        <a:rPr lang="pt-PT" sz="1800" b="0" i="0" u="none" strike="noStrike" noProof="0">
                          <a:latin typeface="Calibri"/>
                        </a:rPr>
                        <a:t> cancela leilão [2]</a:t>
                      </a:r>
                      <a:endParaRPr lang="pt-PT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95212"/>
                  </a:ext>
                </a:extLst>
              </a:tr>
              <a:tr h="3143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Efetuar licitação em leilão[3] 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Listar leilões que o usuário tenha atividade [1]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Término do leilão [3]</a:t>
                      </a:r>
                      <a:endParaRPr lang="pt-PT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60664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Editar leilão [2]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5392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Escrever mensagem no mural do leilão [3]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066068"/>
                  </a:ext>
                </a:extLst>
              </a:tr>
              <a:tr h="31430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Entregar imediatamente mensagens ao </a:t>
                      </a:r>
                      <a:r>
                        <a:rPr lang="pt-PT" sz="1800" b="0" i="0" u="none" strike="noStrike" noProof="0" err="1">
                          <a:latin typeface="Calibri"/>
                        </a:rPr>
                        <a:t>user</a:t>
                      </a:r>
                      <a:r>
                        <a:rPr lang="pt-PT" sz="1800" b="0" i="0" u="none" strike="noStrike" noProof="0">
                          <a:latin typeface="Calibri"/>
                        </a:rPr>
                        <a:t> [1]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74385"/>
                  </a:ext>
                </a:extLst>
              </a:tr>
              <a:tr h="1779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Notificação quando há licitação maior [2]</a:t>
                      </a:r>
                      <a:endParaRPr lang="pt-PT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36754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i="0" u="none" strike="noStrike" noProof="0">
                          <a:latin typeface="Calibri"/>
                        </a:rPr>
                        <a:t>Consultar caixa de mensagens do </a:t>
                      </a:r>
                      <a:r>
                        <a:rPr lang="pt-PT" sz="1800" b="0" i="0" u="none" strike="noStrike" noProof="0" err="1">
                          <a:latin typeface="Calibri"/>
                        </a:rPr>
                        <a:t>user</a:t>
                      </a:r>
                      <a:r>
                        <a:rPr lang="pt-PT" sz="1800" b="0" i="0" u="none" strike="noStrike" noProof="0">
                          <a:latin typeface="Calibri"/>
                        </a:rPr>
                        <a:t> [3]</a:t>
                      </a:r>
                      <a:endParaRPr lang="pt-PT" sz="1800" b="0" i="0" u="none" strike="noStrike" noProof="0"/>
                    </a:p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PT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39030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3DCC0A81-C170-4ED8-8D33-1D7D6BB901FE}"/>
              </a:ext>
            </a:extLst>
          </p:cNvPr>
          <p:cNvSpPr txBox="1"/>
          <p:nvPr/>
        </p:nvSpPr>
        <p:spPr>
          <a:xfrm>
            <a:off x="274165" y="5538052"/>
            <a:ext cx="1162379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>
                <a:cs typeface="Calibri"/>
              </a:rPr>
              <a:t>[1] - João</a:t>
            </a:r>
            <a:endParaRPr lang="pt-PT" sz="2400">
              <a:cs typeface="Calibri"/>
            </a:endParaRPr>
          </a:p>
          <a:p>
            <a:r>
              <a:rPr lang="pt-PT" sz="1400">
                <a:cs typeface="Calibri"/>
              </a:rPr>
              <a:t>[2]- Gabriel</a:t>
            </a:r>
          </a:p>
          <a:p>
            <a:r>
              <a:rPr lang="pt-PT" sz="1400">
                <a:cs typeface="Calibri"/>
              </a:rPr>
              <a:t>[3]- André</a:t>
            </a:r>
          </a:p>
          <a:p>
            <a:pPr marL="285750" indent="-285750">
              <a:buFont typeface="Arial"/>
              <a:buChar char="•"/>
            </a:pPr>
            <a:endParaRPr lang="pt-P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4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Ecrã Panorâmico</PresentationFormat>
  <Paragraphs>64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Licenciatura em Engenharia Informática  Base de Dados DEILÃO 2020/2021 – 2º Semestre </vt:lpstr>
      <vt:lpstr>Description of the project </vt:lpstr>
      <vt:lpstr>ER Diagram </vt:lpstr>
      <vt:lpstr>Relational Data Model </vt:lpstr>
      <vt:lpstr>Main database operations, transaction and potential concurrency conflicts</vt:lpstr>
      <vt:lpstr>Main database operations, transaction and potential concurrency conflicts</vt:lpstr>
      <vt:lpstr>Core technologies </vt:lpstr>
      <vt:lpstr>Development 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João Cruz</cp:lastModifiedBy>
  <cp:revision>2</cp:revision>
  <dcterms:created xsi:type="dcterms:W3CDTF">2021-04-10T14:13:55Z</dcterms:created>
  <dcterms:modified xsi:type="dcterms:W3CDTF">2021-04-14T09:06:36Z</dcterms:modified>
</cp:coreProperties>
</file>