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45"/>
    <p:restoredTop sz="61050"/>
  </p:normalViewPr>
  <p:slideViewPr>
    <p:cSldViewPr snapToGrid="0" snapToObjects="1">
      <p:cViewPr varScale="1">
        <p:scale>
          <a:sx n="64" d="100"/>
          <a:sy n="64" d="100"/>
        </p:scale>
        <p:origin x="10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1C8FE4-9264-5C4B-876D-C53C9D61AEFD}" type="datetimeFigureOut">
              <a:rPr lang="en-US" smtClean="0"/>
              <a:t>4/11/19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C2EF01-C995-C049-9A96-ECEF336A6546}" type="slidenum">
              <a:rPr lang="en-US" smtClean="0"/>
              <a:t>‹#›</a:t>
            </a:fld>
            <a:endParaRPr lang="en-US"/>
          </a:p>
        </p:txBody>
      </p:sp>
    </p:spTree>
    <p:extLst>
      <p:ext uri="{BB962C8B-B14F-4D97-AF65-F5344CB8AC3E}">
        <p14:creationId xmlns:p14="http://schemas.microsoft.com/office/powerpoint/2010/main" val="1381329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The existing object acts as a prototype and contains the state of the object. </a:t>
            </a:r>
          </a:p>
          <a:p>
            <a:pPr fontAlgn="base"/>
            <a:r>
              <a:rPr lang="en-US" sz="1200" b="0" i="0" kern="1200" dirty="0" smtClean="0">
                <a:solidFill>
                  <a:schemeClr val="tx1"/>
                </a:solidFill>
                <a:effectLst/>
                <a:latin typeface="+mn-lt"/>
                <a:ea typeface="+mn-ea"/>
                <a:cs typeface="+mn-cs"/>
              </a:rPr>
              <a:t>The newly copied object may change same properties only if required. </a:t>
            </a:r>
          </a:p>
          <a:p>
            <a:pPr fontAlgn="base"/>
            <a:r>
              <a:rPr lang="en-US" sz="1200" b="0" i="0" kern="1200" dirty="0" smtClean="0">
                <a:solidFill>
                  <a:schemeClr val="tx1"/>
                </a:solidFill>
                <a:effectLst/>
                <a:latin typeface="+mn-lt"/>
                <a:ea typeface="+mn-ea"/>
                <a:cs typeface="+mn-cs"/>
              </a:rPr>
              <a:t>This approach saves costly resources and time, especially when the object creation is a heavy process.</a:t>
            </a:r>
          </a:p>
          <a:p>
            <a:pPr fontAlgn="base"/>
            <a:r>
              <a:rPr lang="en-US" sz="1200" b="0" i="0" kern="1200" dirty="0" smtClean="0">
                <a:solidFill>
                  <a:schemeClr val="tx1"/>
                </a:solidFill>
                <a:effectLst/>
                <a:latin typeface="+mn-lt"/>
                <a:ea typeface="+mn-ea"/>
                <a:cs typeface="+mn-cs"/>
              </a:rPr>
              <a:t>The prototype pattern is a creational design pattern. </a:t>
            </a:r>
          </a:p>
          <a:p>
            <a:pPr fontAlgn="base"/>
            <a:r>
              <a:rPr lang="en-US" sz="1200" b="0" i="0" kern="1200" dirty="0" smtClean="0">
                <a:solidFill>
                  <a:schemeClr val="tx1"/>
                </a:solidFill>
                <a:effectLst/>
                <a:latin typeface="+mn-lt"/>
                <a:ea typeface="+mn-ea"/>
                <a:cs typeface="+mn-cs"/>
              </a:rPr>
              <a:t>Prototype patterns is required, when object creation is time consuming, and costly operation, so we create object with existing object itself. One of the best available way to create object from existing objects are </a:t>
            </a:r>
            <a:r>
              <a:rPr lang="en-US" sz="1200" b="1" i="0" kern="1200" dirty="0" smtClean="0">
                <a:solidFill>
                  <a:schemeClr val="tx1"/>
                </a:solidFill>
                <a:effectLst/>
                <a:latin typeface="+mn-lt"/>
                <a:ea typeface="+mn-ea"/>
                <a:cs typeface="+mn-cs"/>
              </a:rPr>
              <a:t>clone() method</a:t>
            </a:r>
            <a:r>
              <a:rPr lang="en-US" sz="1200" b="0" i="0" kern="1200" dirty="0" smtClean="0">
                <a:solidFill>
                  <a:schemeClr val="tx1"/>
                </a:solidFill>
                <a:effectLst/>
                <a:latin typeface="+mn-lt"/>
                <a:ea typeface="+mn-ea"/>
                <a:cs typeface="+mn-cs"/>
              </a:rPr>
              <a:t>. Clone is the simplest approach to implement prototype pattern. However, it is your call to decide how to copy existing object based on your business model.</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AC2EF01-C995-C049-9A96-ECEF336A6546}" type="slidenum">
              <a:rPr lang="en-US" smtClean="0"/>
              <a:t>2</a:t>
            </a:fld>
            <a:endParaRPr lang="en-US"/>
          </a:p>
        </p:txBody>
      </p:sp>
    </p:spTree>
    <p:extLst>
      <p:ext uri="{BB962C8B-B14F-4D97-AF65-F5344CB8AC3E}">
        <p14:creationId xmlns:p14="http://schemas.microsoft.com/office/powerpoint/2010/main" val="606896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2AC2EF01-C995-C049-9A96-ECEF336A6546}" type="slidenum">
              <a:rPr lang="en-US" smtClean="0"/>
              <a:t>4</a:t>
            </a:fld>
            <a:endParaRPr lang="en-US"/>
          </a:p>
        </p:txBody>
      </p:sp>
    </p:spTree>
    <p:extLst>
      <p:ext uri="{BB962C8B-B14F-4D97-AF65-F5344CB8AC3E}">
        <p14:creationId xmlns:p14="http://schemas.microsoft.com/office/powerpoint/2010/main" val="1713690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2EF01-C995-C049-9A96-ECEF336A6546}" type="slidenum">
              <a:rPr lang="en-US" smtClean="0"/>
              <a:t>5</a:t>
            </a:fld>
            <a:endParaRPr lang="en-US"/>
          </a:p>
        </p:txBody>
      </p:sp>
    </p:spTree>
    <p:extLst>
      <p:ext uri="{BB962C8B-B14F-4D97-AF65-F5344CB8AC3E}">
        <p14:creationId xmlns:p14="http://schemas.microsoft.com/office/powerpoint/2010/main" val="153139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smtClean="0">
                <a:solidFill>
                  <a:schemeClr val="tx1"/>
                </a:solidFill>
                <a:effectLst/>
                <a:latin typeface="+mn-lt"/>
                <a:ea typeface="+mn-ea"/>
                <a:cs typeface="+mn-cs"/>
              </a:rPr>
              <a:t>Prototypes let you incorporate a new concrete product class into a system simply by registering a prototypical instance with the client. That’s a bit more flexible than other creational patterns, because a client can install and remove prototypes at run-time.</a:t>
            </a:r>
          </a:p>
          <a:p>
            <a:pPr marL="228600" indent="-228600">
              <a:buAutoNum type="arabicPeriod"/>
            </a:pPr>
            <a:endParaRPr lang="en-US" sz="1200" b="0" i="0" kern="1200" dirty="0" smtClean="0">
              <a:solidFill>
                <a:schemeClr val="tx1"/>
              </a:solidFill>
              <a:effectLst/>
              <a:latin typeface="+mn-lt"/>
              <a:ea typeface="+mn-ea"/>
              <a:cs typeface="+mn-cs"/>
            </a:endParaRPr>
          </a:p>
          <a:p>
            <a:pPr marL="228600" indent="-228600">
              <a:buAutoNum type="arabicPeriod"/>
            </a:pPr>
            <a:r>
              <a:rPr lang="en-US" sz="1200" b="0" i="0" kern="1200" dirty="0" smtClean="0">
                <a:solidFill>
                  <a:schemeClr val="tx1"/>
                </a:solidFill>
                <a:effectLst/>
                <a:latin typeface="+mn-lt"/>
                <a:ea typeface="+mn-ea"/>
                <a:cs typeface="+mn-cs"/>
              </a:rPr>
              <a:t>Highly dynamic systems let you define new behavior through object composition by specifying values for an object’s variables and not by defining new classes.</a:t>
            </a:r>
          </a:p>
          <a:p>
            <a:pPr marL="228600" indent="-228600">
              <a:buAutoNum type="arabicPeriod"/>
            </a:pPr>
            <a:endParaRPr lang="en-US" sz="1200" b="0" i="0" kern="1200" dirty="0" smtClean="0">
              <a:solidFill>
                <a:schemeClr val="tx1"/>
              </a:solidFill>
              <a:effectLst/>
              <a:latin typeface="+mn-lt"/>
              <a:ea typeface="+mn-ea"/>
              <a:cs typeface="+mn-cs"/>
            </a:endParaRPr>
          </a:p>
          <a:p>
            <a:pPr marL="228600" indent="-228600">
              <a:buAutoNum type="arabicPeriod"/>
            </a:pPr>
            <a:r>
              <a:rPr lang="en-US" sz="1200" b="0" i="0" kern="1200" dirty="0" smtClean="0">
                <a:solidFill>
                  <a:schemeClr val="tx1"/>
                </a:solidFill>
                <a:effectLst/>
                <a:latin typeface="+mn-lt"/>
                <a:ea typeface="+mn-ea"/>
                <a:cs typeface="+mn-cs"/>
              </a:rPr>
              <a:t>Many applications build objects from parts and subparts. For convenience, such applications often let you instantiate complex, user-defined structures to use a specific </a:t>
            </a:r>
            <a:r>
              <a:rPr lang="en-US" sz="1200" b="0" i="0" kern="1200" dirty="0" err="1" smtClean="0">
                <a:solidFill>
                  <a:schemeClr val="tx1"/>
                </a:solidFill>
                <a:effectLst/>
                <a:latin typeface="+mn-lt"/>
                <a:ea typeface="+mn-ea"/>
                <a:cs typeface="+mn-cs"/>
              </a:rPr>
              <a:t>subcircuit</a:t>
            </a:r>
            <a:r>
              <a:rPr lang="en-US" sz="1200" b="0" i="0" kern="1200" dirty="0" smtClean="0">
                <a:solidFill>
                  <a:schemeClr val="tx1"/>
                </a:solidFill>
                <a:effectLst/>
                <a:latin typeface="+mn-lt"/>
                <a:ea typeface="+mn-ea"/>
                <a:cs typeface="+mn-cs"/>
              </a:rPr>
              <a:t> again and again.</a:t>
            </a:r>
          </a:p>
          <a:p>
            <a:pPr marL="228600" indent="-228600">
              <a:buAutoNum type="arabicPeriod"/>
            </a:pPr>
            <a:endParaRPr lang="en-US" sz="1200" b="0" i="0" kern="1200" dirty="0" smtClean="0">
              <a:solidFill>
                <a:schemeClr val="tx1"/>
              </a:solidFill>
              <a:effectLst/>
              <a:latin typeface="+mn-lt"/>
              <a:ea typeface="+mn-ea"/>
              <a:cs typeface="+mn-cs"/>
            </a:endParaRPr>
          </a:p>
          <a:p>
            <a:pPr marL="228600" indent="-228600">
              <a:buAutoNum type="arabicPeriod"/>
            </a:pP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Factory Method often produces a hierarchy of Creator classes that parallels the product class hierarchy. The Prototype pattern lets you clone a prototype instead of asking a factory method to make a new object. Hence you don’t need a Creator class hierarchy at all.</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2AC2EF01-C995-C049-9A96-ECEF336A6546}" type="slidenum">
              <a:rPr lang="en-US" smtClean="0"/>
              <a:t>6</a:t>
            </a:fld>
            <a:endParaRPr lang="en-US"/>
          </a:p>
        </p:txBody>
      </p:sp>
    </p:spTree>
    <p:extLst>
      <p:ext uri="{BB962C8B-B14F-4D97-AF65-F5344CB8AC3E}">
        <p14:creationId xmlns:p14="http://schemas.microsoft.com/office/powerpoint/2010/main" val="14666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4/11/19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4/11/19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85392" y="1871131"/>
            <a:ext cx="7122676" cy="1515533"/>
          </a:xfrm>
        </p:spPr>
        <p:txBody>
          <a:bodyPr/>
          <a:lstStyle/>
          <a:p>
            <a:r>
              <a:rPr lang="en-US" dirty="0" smtClean="0"/>
              <a:t>Prototype </a:t>
            </a:r>
            <a:r>
              <a:rPr lang="en-US" smtClean="0"/>
              <a:t>Design Pattern</a:t>
            </a:r>
            <a:endParaRPr lang="en-US" dirty="0"/>
          </a:p>
        </p:txBody>
      </p:sp>
      <p:sp>
        <p:nvSpPr>
          <p:cNvPr id="3" name="Subtitle 2"/>
          <p:cNvSpPr>
            <a:spLocks noGrp="1"/>
          </p:cNvSpPr>
          <p:nvPr>
            <p:ph type="subTitle" idx="1"/>
          </p:nvPr>
        </p:nvSpPr>
        <p:spPr/>
        <p:txBody>
          <a:bodyPr/>
          <a:lstStyle/>
          <a:p>
            <a:r>
              <a:rPr lang="en-US" dirty="0" smtClean="0"/>
              <a:t>By Andrei </a:t>
            </a:r>
            <a:r>
              <a:rPr lang="en-US" dirty="0" err="1" smtClean="0"/>
              <a:t>Gherman</a:t>
            </a:r>
            <a:endParaRPr lang="en-US" dirty="0"/>
          </a:p>
        </p:txBody>
      </p:sp>
    </p:spTree>
    <p:extLst>
      <p:ext uri="{BB962C8B-B14F-4D97-AF65-F5344CB8AC3E}">
        <p14:creationId xmlns:p14="http://schemas.microsoft.com/office/powerpoint/2010/main" val="413775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purpose of Prototype?</a:t>
            </a:r>
            <a:endParaRPr lang="en-US" dirty="0"/>
          </a:p>
        </p:txBody>
      </p:sp>
      <p:sp>
        <p:nvSpPr>
          <p:cNvPr id="3" name="Content Placeholder 2"/>
          <p:cNvSpPr>
            <a:spLocks noGrp="1"/>
          </p:cNvSpPr>
          <p:nvPr>
            <p:ph idx="1"/>
          </p:nvPr>
        </p:nvSpPr>
        <p:spPr/>
        <p:txBody>
          <a:bodyPr>
            <a:normAutofit/>
          </a:bodyPr>
          <a:lstStyle/>
          <a:p>
            <a:r>
              <a:rPr lang="en-US" sz="3200" dirty="0"/>
              <a:t>Prototype allows us to hide the complexity of making new instances from the client. The concept is to copy an existing object rather than creating a new instance from scratch, something that may include costly operations.</a:t>
            </a:r>
            <a:endParaRPr lang="en-US" sz="3200" dirty="0"/>
          </a:p>
        </p:txBody>
      </p:sp>
    </p:spTree>
    <p:extLst>
      <p:ext uri="{BB962C8B-B14F-4D97-AF65-F5344CB8AC3E}">
        <p14:creationId xmlns:p14="http://schemas.microsoft.com/office/powerpoint/2010/main" val="1156199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Design Participants</a:t>
            </a:r>
            <a:endParaRPr lang="en-US" dirty="0"/>
          </a:p>
        </p:txBody>
      </p:sp>
      <p:sp>
        <p:nvSpPr>
          <p:cNvPr id="3" name="Content Placeholder 2"/>
          <p:cNvSpPr>
            <a:spLocks noGrp="1"/>
          </p:cNvSpPr>
          <p:nvPr>
            <p:ph idx="1"/>
          </p:nvPr>
        </p:nvSpPr>
        <p:spPr/>
        <p:txBody>
          <a:bodyPr>
            <a:normAutofit/>
          </a:bodyPr>
          <a:lstStyle/>
          <a:p>
            <a:pPr fontAlgn="base"/>
            <a:r>
              <a:rPr lang="en-US" dirty="0"/>
              <a:t>1) </a:t>
            </a:r>
            <a:r>
              <a:rPr lang="en-US" b="1" dirty="0"/>
              <a:t>Prototype</a:t>
            </a:r>
            <a:r>
              <a:rPr lang="en-US" dirty="0"/>
              <a:t> : This is the prototype of actual object.</a:t>
            </a:r>
          </a:p>
          <a:p>
            <a:pPr fontAlgn="base"/>
            <a:r>
              <a:rPr lang="en-US" dirty="0"/>
              <a:t>2) </a:t>
            </a:r>
            <a:r>
              <a:rPr lang="en-US" b="1" dirty="0"/>
              <a:t>Prototype registry</a:t>
            </a:r>
            <a:r>
              <a:rPr lang="en-US" dirty="0"/>
              <a:t> : This is used as registry service to have all prototypes accessible using simple string parameters.</a:t>
            </a:r>
          </a:p>
          <a:p>
            <a:pPr fontAlgn="base"/>
            <a:r>
              <a:rPr lang="en-US" dirty="0"/>
              <a:t/>
            </a:r>
            <a:br>
              <a:rPr lang="en-US" dirty="0"/>
            </a:br>
            <a:r>
              <a:rPr lang="en-US" dirty="0"/>
              <a:t/>
            </a:r>
            <a:br>
              <a:rPr lang="en-US" dirty="0"/>
            </a:br>
            <a:r>
              <a:rPr lang="en-US" dirty="0"/>
              <a:t>3) </a:t>
            </a:r>
            <a:r>
              <a:rPr lang="en-US" b="1" dirty="0"/>
              <a:t>Client</a:t>
            </a:r>
            <a:r>
              <a:rPr lang="en-US" dirty="0"/>
              <a:t> : Client will be responsible for using registry service to access prototype instances.</a:t>
            </a:r>
          </a:p>
        </p:txBody>
      </p:sp>
    </p:spTree>
    <p:extLst>
      <p:ext uri="{BB962C8B-B14F-4D97-AF65-F5344CB8AC3E}">
        <p14:creationId xmlns:p14="http://schemas.microsoft.com/office/powerpoint/2010/main" val="1807731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0"/>
            <a:ext cx="5585792" cy="68580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5791" y="0"/>
            <a:ext cx="6606209" cy="6858000"/>
          </a:xfrm>
          <a:prstGeom prst="rect">
            <a:avLst/>
          </a:prstGeom>
        </p:spPr>
      </p:pic>
    </p:spTree>
    <p:extLst>
      <p:ext uri="{BB962C8B-B14F-4D97-AF65-F5344CB8AC3E}">
        <p14:creationId xmlns:p14="http://schemas.microsoft.com/office/powerpoint/2010/main" val="2091611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When to use the Prototype Design Pattern</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When a system should be independent of how its products are created, composed, and represented and</a:t>
            </a:r>
            <a:br>
              <a:rPr lang="en-US" dirty="0"/>
            </a:br>
            <a:r>
              <a:rPr lang="en-US" dirty="0"/>
              <a:t>When the classes to instantiate are specified at run-time.</a:t>
            </a:r>
            <a:br>
              <a:rPr lang="en-US" dirty="0"/>
            </a:br>
            <a:r>
              <a:rPr lang="en-US" dirty="0"/>
              <a:t>For example,</a:t>
            </a:r>
            <a:br>
              <a:rPr lang="en-US" dirty="0"/>
            </a:br>
            <a:r>
              <a:rPr lang="en-US" dirty="0"/>
              <a:t>1) By dynamic loading or To avoid building a class hierarchy of factories that parallels the class hierarchy of products or</a:t>
            </a:r>
          </a:p>
          <a:p>
            <a:pPr fontAlgn="base"/>
            <a:r>
              <a:rPr lang="en-US" dirty="0"/>
              <a:t>2) When instances of a class can have one of only a few different combinations of state. It may be more convenient to install a corresponding number of prototypes and clone them rather than instantiating the class manually, each time with the appropriate state.</a:t>
            </a:r>
          </a:p>
        </p:txBody>
      </p:sp>
    </p:spTree>
    <p:extLst>
      <p:ext uri="{BB962C8B-B14F-4D97-AF65-F5344CB8AC3E}">
        <p14:creationId xmlns:p14="http://schemas.microsoft.com/office/powerpoint/2010/main" val="1559032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of Prototype Design Pattern</a:t>
            </a:r>
            <a:endParaRPr lang="en-US" dirty="0"/>
          </a:p>
        </p:txBody>
      </p:sp>
      <p:sp>
        <p:nvSpPr>
          <p:cNvPr id="3" name="Content Placeholder 2"/>
          <p:cNvSpPr>
            <a:spLocks noGrp="1"/>
          </p:cNvSpPr>
          <p:nvPr>
            <p:ph idx="1"/>
          </p:nvPr>
        </p:nvSpPr>
        <p:spPr/>
        <p:txBody>
          <a:bodyPr/>
          <a:lstStyle/>
          <a:p>
            <a:r>
              <a:rPr lang="en-US" b="1" dirty="0"/>
              <a:t>Adding and removing products at run-time </a:t>
            </a:r>
            <a:endParaRPr lang="en-US" b="1" dirty="0" smtClean="0"/>
          </a:p>
          <a:p>
            <a:r>
              <a:rPr lang="en-US" b="1" dirty="0"/>
              <a:t>Specifying new objects by varying </a:t>
            </a:r>
            <a:r>
              <a:rPr lang="en-US" b="1" dirty="0" smtClean="0"/>
              <a:t>values</a:t>
            </a:r>
          </a:p>
          <a:p>
            <a:r>
              <a:rPr lang="en-US" b="1" dirty="0"/>
              <a:t>Specifying new objects by varying </a:t>
            </a:r>
            <a:r>
              <a:rPr lang="en-US" b="1" dirty="0" smtClean="0"/>
              <a:t>structure</a:t>
            </a:r>
          </a:p>
          <a:p>
            <a:r>
              <a:rPr lang="en-US" b="1" dirty="0"/>
              <a:t>Reduced </a:t>
            </a:r>
            <a:r>
              <a:rPr lang="en-US" b="1" dirty="0" err="1"/>
              <a:t>subclassing</a:t>
            </a:r>
            <a:endParaRPr lang="en-US" dirty="0"/>
          </a:p>
        </p:txBody>
      </p:sp>
    </p:spTree>
    <p:extLst>
      <p:ext uri="{BB962C8B-B14F-4D97-AF65-F5344CB8AC3E}">
        <p14:creationId xmlns:p14="http://schemas.microsoft.com/office/powerpoint/2010/main" val="1212544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smtClean="0"/>
              <a:t/>
            </a:r>
            <a:br>
              <a:rPr lang="en-US" b="1" dirty="0" smtClean="0"/>
            </a:br>
            <a:r>
              <a:rPr lang="en-US" b="1" dirty="0"/>
              <a:t/>
            </a:r>
            <a:br>
              <a:rPr lang="en-US" b="1" dirty="0"/>
            </a:br>
            <a:r>
              <a:rPr lang="en-US" b="1" dirty="0" smtClean="0"/>
              <a:t/>
            </a:r>
            <a:br>
              <a:rPr lang="en-US" b="1" dirty="0" smtClean="0"/>
            </a:br>
            <a:r>
              <a:rPr lang="en-US" b="1" dirty="0" smtClean="0"/>
              <a:t>Disadvantages </a:t>
            </a:r>
            <a:r>
              <a:rPr lang="en-US" b="1" dirty="0"/>
              <a:t>of Prototype Design Pattern</a:t>
            </a:r>
            <a:r>
              <a:rPr lang="en-US" dirty="0"/>
              <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1295401" y="2556932"/>
            <a:ext cx="9601196" cy="3565572"/>
          </a:xfrm>
        </p:spPr>
        <p:txBody>
          <a:bodyPr>
            <a:normAutofit fontScale="92500"/>
          </a:bodyPr>
          <a:lstStyle/>
          <a:p>
            <a:pPr fontAlgn="base"/>
            <a:r>
              <a:rPr lang="en-US" sz="2800" dirty="0"/>
              <a:t>Overkill for a project that uses very few objects and/or does not have an underlying emphasis on the extension of prototype chains.</a:t>
            </a:r>
          </a:p>
          <a:p>
            <a:pPr fontAlgn="base"/>
            <a:r>
              <a:rPr lang="en-US" sz="2800" dirty="0"/>
              <a:t>It also hides concrete product classes from the client</a:t>
            </a:r>
          </a:p>
          <a:p>
            <a:pPr fontAlgn="base"/>
            <a:r>
              <a:rPr lang="en-US" sz="2800" dirty="0"/>
              <a:t>Each subclass of Prototype must implement the clone() operation which may be difficult, when the classes under consideration already exist. Also implementing clone() can be difficult when their internals include objects that don’t support copying or have circular references.</a:t>
            </a:r>
          </a:p>
          <a:p>
            <a:endParaRPr lang="en-US" dirty="0"/>
          </a:p>
        </p:txBody>
      </p:sp>
    </p:spTree>
    <p:extLst>
      <p:ext uri="{BB962C8B-B14F-4D97-AF65-F5344CB8AC3E}">
        <p14:creationId xmlns:p14="http://schemas.microsoft.com/office/powerpoint/2010/main" val="1764631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2632028"/>
            <a:ext cx="9601196" cy="1303867"/>
          </a:xfrm>
        </p:spPr>
        <p:txBody>
          <a:bodyPr>
            <a:normAutofit/>
          </a:bodyPr>
          <a:lstStyle/>
          <a:p>
            <a:r>
              <a:rPr lang="en-US" sz="5400" b="1" dirty="0" smtClean="0"/>
              <a:t>Thank you for your attention!</a:t>
            </a:r>
            <a:endParaRPr lang="en-US" sz="5400" b="1" dirty="0"/>
          </a:p>
        </p:txBody>
      </p:sp>
    </p:spTree>
    <p:extLst>
      <p:ext uri="{BB962C8B-B14F-4D97-AF65-F5344CB8AC3E}">
        <p14:creationId xmlns:p14="http://schemas.microsoft.com/office/powerpoint/2010/main" val="14101192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39</TotalTime>
  <Words>370</Words>
  <Application>Microsoft Macintosh PowerPoint</Application>
  <PresentationFormat>Widescreen</PresentationFormat>
  <Paragraphs>37</Paragraphs>
  <Slides>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Garamond</vt:lpstr>
      <vt:lpstr>Arial</vt:lpstr>
      <vt:lpstr>Organic</vt:lpstr>
      <vt:lpstr>Prototype Design Pattern</vt:lpstr>
      <vt:lpstr>What is the purpose of Prototype?</vt:lpstr>
      <vt:lpstr>Prototype Design Participants</vt:lpstr>
      <vt:lpstr>PowerPoint Presentation</vt:lpstr>
      <vt:lpstr>When to use the Prototype Design Pattern</vt:lpstr>
      <vt:lpstr>Advantages of Prototype Design Pattern</vt:lpstr>
      <vt:lpstr>   Disadvantages of Prototype Design Pattern   </vt:lpstr>
      <vt:lpstr>Thank you for your attention!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Null Pointer Exception</dc:title>
  <dc:creator>Microsoft Office User</dc:creator>
  <cp:lastModifiedBy>Microsoft Office User</cp:lastModifiedBy>
  <cp:revision>6</cp:revision>
  <dcterms:created xsi:type="dcterms:W3CDTF">2019-04-11T07:13:26Z</dcterms:created>
  <dcterms:modified xsi:type="dcterms:W3CDTF">2019-04-11T07:53:20Z</dcterms:modified>
</cp:coreProperties>
</file>