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7B51E-7C56-4118-AB06-E56AA0FCB16A}" v="1055" dt="2024-03-14T16:23:40.16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commentAuthors" Target="commentAuthors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notesMaster" Target="notesMasters/notesMaster1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theme" Target="theme/theme1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20.xml" Id="rId24" /><Relationship Type="http://schemas.microsoft.com/office/2015/10/relationships/revisionInfo" Target="revisionInfo.xml" Id="rId32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viewProps" Target="viewProps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presProps" Target="presProps.xml" Id="rId27" /><Relationship Type="http://schemas.openxmlformats.org/officeDocument/2006/relationships/tableStyles" Target="tableStyles.xml" Id="rId30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reaPlunkett/IBM-Data-Analyst-Capstone-Projec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41633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Technology Trends &amp;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Andrea Plunkett Jackson 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03/14/2024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MySQL is most popular</a:t>
            </a:r>
            <a:endParaRPr lang="en-US" dirty="0"/>
          </a:p>
          <a:p>
            <a:r>
              <a:rPr lang="en-US" dirty="0">
                <a:latin typeface="IBM Plex Mono Text"/>
              </a:rPr>
              <a:t>Microsoft SQL is 2nd most popular</a:t>
            </a:r>
            <a:endParaRPr lang="en-US" dirty="0"/>
          </a:p>
          <a:p>
            <a:r>
              <a:rPr lang="en-US" dirty="0">
                <a:latin typeface="IBM Plex Mono Text"/>
              </a:rPr>
              <a:t>MongoDB and Redis are </a:t>
            </a:r>
            <a:r>
              <a:rPr lang="en-US">
                <a:latin typeface="IBM Plex Mono Text"/>
              </a:rPr>
              <a:t>becoming favorites</a:t>
            </a:r>
          </a:p>
          <a:p>
            <a:r>
              <a:rPr lang="en-US" dirty="0">
                <a:latin typeface="IBM Plex Mono Text"/>
              </a:rPr>
              <a:t>New trend : Elasticsearch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Open-source databases are still preferred</a:t>
            </a:r>
            <a:endParaRPr lang="en-US" dirty="0"/>
          </a:p>
          <a:p>
            <a:r>
              <a:rPr lang="en-US" dirty="0">
                <a:latin typeface="IBM Plex Mono Text"/>
              </a:rPr>
              <a:t>NoSQL impact storing non-relational data</a:t>
            </a:r>
          </a:p>
          <a:p>
            <a:r>
              <a:rPr lang="en-US">
                <a:latin typeface="IBM Plex Mono Text"/>
              </a:rPr>
              <a:t>Redis supports abstract data types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624625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IBM Plex Mono Text"/>
                <a:hlinkClick r:id="rId2"/>
              </a:rPr>
              <a:t>DreaPlunkett/IBM-Data-Analyst-Capstone-Project: Building A Dashboard With IBM Cognos Analytics (github.com)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3" name="Picture 2" descr="A close-up of a chart&#10;&#10;Description automatically generated">
            <a:extLst>
              <a:ext uri="{FF2B5EF4-FFF2-40B4-BE49-F238E27FC236}">
                <a16:creationId xmlns:a16="http://schemas.microsoft.com/office/drawing/2014/main" id="{F4C17831-9159-53CA-4D74-FEC9E02F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9" y="1711462"/>
            <a:ext cx="10639244" cy="46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AF013-C69C-97D8-6448-B266BFE0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6" y="1314450"/>
            <a:ext cx="10444611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3" name="Picture 2" descr="A close-up of a chart&#10;&#10;Description automatically generated">
            <a:extLst>
              <a:ext uri="{FF2B5EF4-FFF2-40B4-BE49-F238E27FC236}">
                <a16:creationId xmlns:a16="http://schemas.microsoft.com/office/drawing/2014/main" id="{BC75F017-4093-5364-614F-98EF5DB9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2" y="1462088"/>
            <a:ext cx="10425561" cy="45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Technology Trends current and future</a:t>
            </a:r>
          </a:p>
          <a:p>
            <a:r>
              <a:rPr lang="en-US">
                <a:latin typeface="IBM Plex Mono Text"/>
              </a:rPr>
              <a:t>Training workers</a:t>
            </a:r>
          </a:p>
          <a:p>
            <a:r>
              <a:rPr lang="en-US" dirty="0">
                <a:latin typeface="IBM Plex Mono Text"/>
              </a:rPr>
              <a:t>Females in Technology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Changing Technology yearly</a:t>
            </a:r>
          </a:p>
          <a:p>
            <a:r>
              <a:rPr lang="en-US" dirty="0">
                <a:latin typeface="IBM Plex Mono Text"/>
              </a:rPr>
              <a:t>USA and India concentration country wise</a:t>
            </a:r>
            <a:endParaRPr lang="en-US" dirty="0"/>
          </a:p>
          <a:p>
            <a:r>
              <a:rPr lang="en-US" dirty="0">
                <a:latin typeface="IBM Plex Mono Text"/>
              </a:rPr>
              <a:t>Gender gap in technology </a:t>
            </a:r>
            <a:r>
              <a:rPr lang="en-US">
                <a:latin typeface="IBM Plex Mono Text"/>
              </a:rPr>
              <a:t>careers</a:t>
            </a:r>
          </a:p>
          <a:p>
            <a:endParaRPr lang="en-US" dirty="0">
              <a:latin typeface="IBM Plex Mono T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Flexibility required to adjust to rapid change </a:t>
            </a:r>
            <a:endParaRPr lang="en-US" dirty="0"/>
          </a:p>
          <a:p>
            <a:r>
              <a:rPr lang="en-US" dirty="0">
                <a:latin typeface="IBM Plex Mono Text"/>
              </a:rPr>
              <a:t>Greater spread of countries required </a:t>
            </a:r>
          </a:p>
          <a:p>
            <a:r>
              <a:rPr lang="en-US" dirty="0">
                <a:latin typeface="IBM Plex Mono Text"/>
              </a:rPr>
              <a:t>Impact on job hiring 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IBM Plex Mono Text"/>
              </a:rPr>
              <a:t>Technology trends current and future </a:t>
            </a:r>
          </a:p>
          <a:p>
            <a:r>
              <a:rPr lang="en-US" sz="3200" dirty="0">
                <a:latin typeface="IBM Plex Mono Text"/>
              </a:rPr>
              <a:t>Programming languages, database and platform overview</a:t>
            </a:r>
          </a:p>
          <a:p>
            <a:r>
              <a:rPr lang="en-US" sz="3200" dirty="0">
                <a:latin typeface="IBM Plex Mono Text"/>
              </a:rPr>
              <a:t>Demographics overview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E09489-CAD6-3D1A-BF40-684D8A7F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12" y="1612511"/>
            <a:ext cx="7101157" cy="38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  <p:pic>
        <p:nvPicPr>
          <p:cNvPr id="4" name="Picture 3" descr="A graph of a number of jobs&#10;&#10;Description automatically generated">
            <a:extLst>
              <a:ext uri="{FF2B5EF4-FFF2-40B4-BE49-F238E27FC236}">
                <a16:creationId xmlns:a16="http://schemas.microsoft.com/office/drawing/2014/main" id="{B63CDB73-DB9D-4A1B-1C7C-618221D2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72" y="1435850"/>
            <a:ext cx="10659553" cy="41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5174CEA-544A-A0A0-6BC9-64944605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47" y="1718994"/>
            <a:ext cx="10430412" cy="38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IBM Plex Mono Text"/>
              </a:rPr>
              <a:t>Trends in programming languages and databases</a:t>
            </a:r>
            <a:endParaRPr lang="en-US" sz="3600" dirty="0"/>
          </a:p>
          <a:p>
            <a:r>
              <a:rPr lang="en-US" sz="3600" dirty="0">
                <a:latin typeface="IBM Plex Mono Text"/>
              </a:rPr>
              <a:t>Demographics Survey</a:t>
            </a:r>
            <a:endParaRPr lang="en-US" sz="3600"/>
          </a:p>
          <a:p>
            <a:r>
              <a:rPr lang="en-US" sz="3600" dirty="0">
                <a:latin typeface="IBM Plex Mono Text"/>
              </a:rPr>
              <a:t>Technological gap by country </a:t>
            </a:r>
            <a:endParaRPr lang="en-US" sz="3600" dirty="0"/>
          </a:p>
          <a:p>
            <a:r>
              <a:rPr lang="en-US" sz="3600" dirty="0">
                <a:latin typeface="IBM Plex Mono Text"/>
              </a:rPr>
              <a:t>Gender gap by job</a:t>
            </a:r>
            <a:endParaRPr lang="en-US" sz="3600" dirty="0"/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BM Plex Mono Text"/>
              </a:rPr>
              <a:t>About : Analyzing trends in software development</a:t>
            </a:r>
            <a:endParaRPr lang="en-US"/>
          </a:p>
          <a:p>
            <a:r>
              <a:rPr lang="en-US" dirty="0">
                <a:latin typeface="IBM Plex Mono Text"/>
              </a:rPr>
              <a:t>Audience: HR and IT </a:t>
            </a:r>
          </a:p>
          <a:p>
            <a:r>
              <a:rPr lang="en-US" dirty="0">
                <a:latin typeface="IBM Plex Mono Text"/>
              </a:rPr>
              <a:t>Purpose:</a:t>
            </a:r>
            <a:endParaRPr lang="en-US"/>
          </a:p>
          <a:p>
            <a:pPr lvl="1"/>
            <a:r>
              <a:rPr lang="en-US" sz="2800" dirty="0">
                <a:latin typeface="IBM Plex Mono Text"/>
              </a:rPr>
              <a:t>Identifying skill requirements for the future </a:t>
            </a:r>
            <a:endParaRPr lang="en-US" sz="2800"/>
          </a:p>
          <a:p>
            <a:pPr lvl="1"/>
            <a:r>
              <a:rPr lang="en-US" sz="2800" dirty="0">
                <a:latin typeface="IBM Plex Mono Text"/>
              </a:rPr>
              <a:t>What are the top programming languages in demand?</a:t>
            </a:r>
          </a:p>
          <a:p>
            <a:pPr lvl="1"/>
            <a:r>
              <a:rPr lang="en-US" sz="2800" dirty="0">
                <a:latin typeface="IBM Plex Mono Text"/>
              </a:rPr>
              <a:t>What are the top database skills in demand?</a:t>
            </a:r>
            <a:endParaRPr lang="en-US" sz="280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IBM Plex Mono Text"/>
              </a:rPr>
              <a:t>Data collection sources </a:t>
            </a:r>
            <a:endParaRPr lang="en-US"/>
          </a:p>
          <a:p>
            <a:pPr lvl="1"/>
            <a:r>
              <a:rPr lang="en-US" sz="2800">
                <a:latin typeface="IBM Plex Mono Text"/>
              </a:rPr>
              <a:t>Overflow 2019 Survey</a:t>
            </a:r>
            <a:endParaRPr lang="en-US" sz="2800" dirty="0">
              <a:latin typeface="IBM Plex Mono Text"/>
            </a:endParaRPr>
          </a:p>
          <a:p>
            <a:pPr lvl="1"/>
            <a:r>
              <a:rPr lang="en-US" sz="2800" err="1">
                <a:latin typeface="IBM Plex Mono Text"/>
              </a:rPr>
              <a:t>Github</a:t>
            </a:r>
            <a:r>
              <a:rPr lang="en-US" sz="2800">
                <a:latin typeface="IBM Plex Mono Text"/>
              </a:rPr>
              <a:t> job postings</a:t>
            </a:r>
            <a:endParaRPr lang="en-US" sz="2800" dirty="0">
              <a:latin typeface="IBM Plex Mono Text"/>
            </a:endParaRPr>
          </a:p>
          <a:p>
            <a:pPr lvl="1"/>
            <a:r>
              <a:rPr lang="en-US" sz="2800" dirty="0">
                <a:latin typeface="IBM Plex Mono Text"/>
              </a:rPr>
              <a:t>Programming Languages Annual Salary </a:t>
            </a:r>
          </a:p>
          <a:p>
            <a:r>
              <a:rPr lang="en-US" dirty="0">
                <a:latin typeface="IBM Plex Mono Text"/>
              </a:rPr>
              <a:t>Data Exploration</a:t>
            </a:r>
            <a:endParaRPr lang="en-US"/>
          </a:p>
          <a:p>
            <a:r>
              <a:rPr lang="en-US" dirty="0">
                <a:latin typeface="IBM Plex Mono Text"/>
              </a:rPr>
              <a:t>Data Cleaning </a:t>
            </a:r>
            <a:endParaRPr lang="en-US"/>
          </a:p>
          <a:p>
            <a:r>
              <a:rPr lang="en-US" dirty="0">
                <a:latin typeface="IBM Plex Mono Text"/>
              </a:rPr>
              <a:t>Data Visualization </a:t>
            </a:r>
          </a:p>
          <a:p>
            <a:r>
              <a:rPr lang="en-US" dirty="0">
                <a:latin typeface="IBM Plex Mono Text"/>
              </a:rPr>
              <a:t>Presentation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185" cy="87986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IBM Plex Mono SemiBold"/>
              </a:rPr>
              <a:t>Results</a:t>
            </a:r>
            <a:br>
              <a:rPr lang="en-US" dirty="0">
                <a:latin typeface="IBM Plex Mono SemiBold"/>
              </a:rPr>
            </a:br>
            <a:r>
              <a:rPr lang="en-US" dirty="0">
                <a:latin typeface="IBM Plex Mono SemiBold"/>
              </a:rPr>
              <a:t>Based on Table 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13797328" cy="44951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4B4791-1B45-455C-CCCA-E3D332EB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47" y="1880306"/>
            <a:ext cx="8540150" cy="39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54E27-5C0C-A919-3AFA-7B5A7B7A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1" y="2206116"/>
            <a:ext cx="5104321" cy="3294033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B0227F35-3E1B-FBDE-8D30-413B952C8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2" y="2334794"/>
            <a:ext cx="5344603" cy="31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JavaScript, HTML/CSS, SQL are top 3 this year</a:t>
            </a:r>
            <a:endParaRPr lang="en-US" dirty="0"/>
          </a:p>
          <a:p>
            <a:r>
              <a:rPr lang="en-US" dirty="0">
                <a:latin typeface="IBM Plex Mono Text"/>
              </a:rPr>
              <a:t>Python and Typescript are becoming popular next year</a:t>
            </a:r>
          </a:p>
          <a:p>
            <a:r>
              <a:rPr lang="en-US" dirty="0">
                <a:latin typeface="IBM Plex Mono Text"/>
              </a:rPr>
              <a:t>PowerShell will no longer be within the top five next year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Web development is still in high demand</a:t>
            </a:r>
          </a:p>
          <a:p>
            <a:r>
              <a:rPr lang="en-US" dirty="0">
                <a:latin typeface="IBM Plex Mono Text"/>
              </a:rPr>
              <a:t>ISQL is still required by Big Data Technology within Companies</a:t>
            </a:r>
            <a:endParaRPr lang="en-US"/>
          </a:p>
          <a:p>
            <a:r>
              <a:rPr lang="en-US" dirty="0">
                <a:latin typeface="IBM Plex Mono Text"/>
              </a:rPr>
              <a:t>With the rise of AI, Python is the best choice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DCBF3-DA98-017C-EE02-25F5909B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4" y="2239902"/>
            <a:ext cx="5079520" cy="3744043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">
            <a:extLst>
              <a:ext uri="{FF2B5EF4-FFF2-40B4-BE49-F238E27FC236}">
                <a16:creationId xmlns:a16="http://schemas.microsoft.com/office/drawing/2014/main" id="{292ACB10-6C99-F3E1-8228-6C1A97AB3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03" y="2512983"/>
            <a:ext cx="5368325" cy="34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357</Words>
  <Application>Microsoft Office PowerPoint</Application>
  <PresentationFormat>Widescreen</PresentationFormat>
  <Paragraphs>111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Technology Trends &amp; Analysis</vt:lpstr>
      <vt:lpstr>OUTLINE</vt:lpstr>
      <vt:lpstr>EXECUTIVE SUMMARY</vt:lpstr>
      <vt:lpstr>INTRODUCTION</vt:lpstr>
      <vt:lpstr>METHODOLOGY</vt:lpstr>
      <vt:lpstr>Results Based on Table Below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Pooja Patel</cp:lastModifiedBy>
  <cp:revision>211</cp:revision>
  <dcterms:created xsi:type="dcterms:W3CDTF">2020-10-28T18:29:43Z</dcterms:created>
  <dcterms:modified xsi:type="dcterms:W3CDTF">2024-03-14T16:23:42Z</dcterms:modified>
</cp:coreProperties>
</file>