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13" r:id="rId3"/>
    <p:sldId id="314" r:id="rId4"/>
    <p:sldId id="315" r:id="rId5"/>
    <p:sldId id="316" r:id="rId6"/>
    <p:sldId id="317" r:id="rId7"/>
    <p:sldId id="319" r:id="rId8"/>
    <p:sldId id="320" r:id="rId9"/>
    <p:sldId id="321" r:id="rId10"/>
    <p:sldId id="361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1" r:id="rId19"/>
    <p:sldId id="363" r:id="rId20"/>
    <p:sldId id="365" r:id="rId21"/>
    <p:sldId id="33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2060"/>
    <a:srgbClr val="3A3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1"/>
  </p:normalViewPr>
  <p:slideViewPr>
    <p:cSldViewPr>
      <p:cViewPr varScale="1">
        <p:scale>
          <a:sx n="124" d="100"/>
          <a:sy n="124" d="100"/>
        </p:scale>
        <p:origin x="94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BB876-50FE-4E8C-8C43-240171554FA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460C0-E032-44A3-9A58-70F6327B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74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48313EA-39D6-48B6-AC08-13919B080785}" type="slidenum">
              <a:rPr lang="en-US" altLang="en-US" sz="11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93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</p:spTree>
    <p:extLst>
      <p:ext uri="{BB962C8B-B14F-4D97-AF65-F5344CB8AC3E}">
        <p14:creationId xmlns:p14="http://schemas.microsoft.com/office/powerpoint/2010/main" val="249843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1 was</a:t>
            </a:r>
            <a:r>
              <a:rPr lang="en-US" baseline="0" dirty="0"/>
              <a:t> due last Thursday, so students still have until this Thursday to get credit with a late penalty.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AD689-ECAD-49B3-A47B-CEC6FB1668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39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 state/next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AD689-ECAD-49B3-A47B-CEC6FB1668F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51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48313EA-39D6-48B6-AC08-13919B080785}" type="slidenum">
              <a:rPr lang="en-US" altLang="en-US" sz="11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93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</p:spTree>
    <p:extLst>
      <p:ext uri="{BB962C8B-B14F-4D97-AF65-F5344CB8AC3E}">
        <p14:creationId xmlns:p14="http://schemas.microsoft.com/office/powerpoint/2010/main" val="3531107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E09B-CCF5-4962-95D6-FF2E94346B04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33D8-5447-47F5-B4F9-489CB73D7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E09B-CCF5-4962-95D6-FF2E94346B04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33D8-5447-47F5-B4F9-489CB73D7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E09B-CCF5-4962-95D6-FF2E94346B04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33D8-5447-47F5-B4F9-489CB73D7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E09B-CCF5-4962-95D6-FF2E94346B04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33D8-5447-47F5-B4F9-489CB73D7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E09B-CCF5-4962-95D6-FF2E94346B04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33D8-5447-47F5-B4F9-489CB73D7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E09B-CCF5-4962-95D6-FF2E94346B04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33D8-5447-47F5-B4F9-489CB73D7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E09B-CCF5-4962-95D6-FF2E94346B04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33D8-5447-47F5-B4F9-489CB73D7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E09B-CCF5-4962-95D6-FF2E94346B04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33D8-5447-47F5-B4F9-489CB73D7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E09B-CCF5-4962-95D6-FF2E94346B04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33D8-5447-47F5-B4F9-489CB73D7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E09B-CCF5-4962-95D6-FF2E94346B04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33D8-5447-47F5-B4F9-489CB73D7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E09B-CCF5-4962-95D6-FF2E94346B04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33D8-5447-47F5-B4F9-489CB73D7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9E09B-CCF5-4962-95D6-FF2E94346B04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F33D8-5447-47F5-B4F9-489CB73D7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ramahto@fullerton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PRESENTATION TITLE</a:t>
            </a:r>
          </a:p>
        </p:txBody>
      </p:sp>
      <p:pic>
        <p:nvPicPr>
          <p:cNvPr id="5" name="Picture 4" descr="cusf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38450" y="838200"/>
            <a:ext cx="3467100" cy="7810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819400" y="1828800"/>
            <a:ext cx="3429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3429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22060"/>
                </a:solidFill>
              </a:rPr>
              <a:t>Lecture 12: Gated Latch and D Latch Design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22860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EGEC 180 – Digital Logic and Computer Structures</a:t>
            </a:r>
          </a:p>
          <a:p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b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Spring 2024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371600" y="4303415"/>
            <a:ext cx="6553200" cy="19449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Rakesh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Mahto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Ph.D.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Office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: E 314, California State University, Fullerton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Office Hour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: Monday and Wednesday 2:00 - 3:30 pm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Or by appointment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Office Hour Zoom Meeting ID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: 891 2907 5346 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Email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  <a:hlinkClick r:id="rId4"/>
              </a:rPr>
              <a:t>ramahto@fullerton.edu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 algn="ctr">
              <a:spcBef>
                <a:spcPct val="20000"/>
              </a:spcBef>
              <a:defRPr/>
            </a:pP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Phone No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: 657-278-7274</a:t>
            </a:r>
          </a:p>
          <a:p>
            <a:pPr lvl="0" algn="ctr">
              <a:spcBef>
                <a:spcPct val="20000"/>
              </a:spcBef>
              <a:defRPr/>
            </a:pP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 b="0">
              <a:solidFill>
                <a:schemeClr val="tx1"/>
              </a:solidFill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 b="0">
              <a:solidFill>
                <a:schemeClr val="tx1"/>
              </a:solidFill>
            </a:endParaRPr>
          </a:p>
        </p:txBody>
      </p:sp>
      <p:pic>
        <p:nvPicPr>
          <p:cNvPr id="58372" name="Picture 3" descr="bart-simpson-generato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1193800"/>
            <a:ext cx="8343900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TextBox 1"/>
          <p:cNvSpPr txBox="1">
            <a:spLocks noChangeArrowheads="1"/>
          </p:cNvSpPr>
          <p:nvPr/>
        </p:nvSpPr>
        <p:spPr bwMode="auto">
          <a:xfrm>
            <a:off x="2286000" y="2743200"/>
            <a:ext cx="4343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6000" b="0" dirty="0">
                <a:solidFill>
                  <a:srgbClr val="FFFFFF"/>
                </a:solidFill>
              </a:rPr>
              <a:t>Flip-Flops</a:t>
            </a:r>
            <a:endParaRPr lang="en-GB" altLang="en-US" sz="60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7776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tx2"/>
                </a:solidFill>
              </a:rPr>
              <a:t>Edge-Triggered D Flip-Flop</a:t>
            </a:r>
          </a:p>
        </p:txBody>
      </p:sp>
      <p:sp>
        <p:nvSpPr>
          <p:cNvPr id="101378" name="Text Box 3"/>
          <p:cNvSpPr txBox="1">
            <a:spLocks noChangeArrowheads="1"/>
          </p:cNvSpPr>
          <p:nvPr/>
        </p:nvSpPr>
        <p:spPr bwMode="auto">
          <a:xfrm>
            <a:off x="496888" y="1495425"/>
            <a:ext cx="8301037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dirty="0"/>
              <a:t>A D flip-flop has two inputs, </a:t>
            </a:r>
            <a:r>
              <a:rPr lang="en-US" altLang="en-US" i="1" dirty="0"/>
              <a:t>D</a:t>
            </a:r>
            <a:r>
              <a:rPr lang="en-US" altLang="en-US" dirty="0"/>
              <a:t> (data) and </a:t>
            </a:r>
            <a:r>
              <a:rPr lang="en-US" altLang="en-US" i="1" dirty="0" err="1"/>
              <a:t>Ck</a:t>
            </a:r>
            <a:r>
              <a:rPr lang="en-US" altLang="en-US" dirty="0"/>
              <a:t> (clock). The small arrowhead on the flip-flop symbol identifies the clock input. Unlike the </a:t>
            </a:r>
            <a:r>
              <a:rPr lang="en-US" altLang="en-US" i="1" dirty="0"/>
              <a:t>D</a:t>
            </a:r>
            <a:r>
              <a:rPr lang="en-US" altLang="en-US" dirty="0"/>
              <a:t> latch, </a:t>
            </a:r>
            <a:r>
              <a:rPr lang="en-US" altLang="en-US" dirty="0">
                <a:solidFill>
                  <a:srgbClr val="FF0000"/>
                </a:solidFill>
              </a:rPr>
              <a:t>the flip-flop output changes only in response to the clock, not to a change in </a:t>
            </a:r>
            <a:r>
              <a:rPr lang="en-US" altLang="en-US" i="1" dirty="0">
                <a:solidFill>
                  <a:srgbClr val="FF0000"/>
                </a:solidFill>
              </a:rPr>
              <a:t>D</a:t>
            </a:r>
            <a:r>
              <a:rPr lang="en-US" altLang="en-US" dirty="0"/>
              <a:t>.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dirty="0"/>
              <a:t>If the output can change in response to a </a:t>
            </a:r>
            <a:r>
              <a:rPr lang="en-US" altLang="en-US" dirty="0">
                <a:solidFill>
                  <a:srgbClr val="FF0000"/>
                </a:solidFill>
              </a:rPr>
              <a:t>0 to 1 transition </a:t>
            </a:r>
            <a:r>
              <a:rPr lang="en-US" altLang="en-US" dirty="0"/>
              <a:t>on the clock input, we say that the flip-flop is triggered on the </a:t>
            </a:r>
            <a:r>
              <a:rPr lang="en-US" altLang="en-US" i="1" dirty="0">
                <a:solidFill>
                  <a:srgbClr val="FF0000"/>
                </a:solidFill>
              </a:rPr>
              <a:t>rising edge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(or </a:t>
            </a:r>
            <a:r>
              <a:rPr lang="en-US" altLang="en-US" dirty="0">
                <a:solidFill>
                  <a:srgbClr val="FF0000"/>
                </a:solidFill>
              </a:rPr>
              <a:t>positive edge</a:t>
            </a:r>
            <a:r>
              <a:rPr lang="en-US" altLang="en-US" dirty="0"/>
              <a:t>) of the clock.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dirty="0"/>
              <a:t>If the output can change in response to a </a:t>
            </a:r>
            <a:r>
              <a:rPr lang="en-US" altLang="en-US" dirty="0">
                <a:solidFill>
                  <a:srgbClr val="FF0000"/>
                </a:solidFill>
              </a:rPr>
              <a:t>1 to 0 transition </a:t>
            </a:r>
            <a:r>
              <a:rPr lang="en-US" altLang="en-US" dirty="0"/>
              <a:t>of the clock input, we say that the flip-flop is triggered on the </a:t>
            </a:r>
            <a:r>
              <a:rPr lang="en-US" altLang="en-US" i="1" dirty="0">
                <a:solidFill>
                  <a:srgbClr val="FF0000"/>
                </a:solidFill>
              </a:rPr>
              <a:t>falling edge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(or </a:t>
            </a:r>
            <a:r>
              <a:rPr lang="en-US" altLang="en-US" dirty="0">
                <a:solidFill>
                  <a:srgbClr val="FF0000"/>
                </a:solidFill>
              </a:rPr>
              <a:t>negative edge</a:t>
            </a:r>
            <a:r>
              <a:rPr lang="en-US" altLang="en-US" dirty="0"/>
              <a:t>) of the clock. An inversion bubble on the clock input indicates a </a:t>
            </a:r>
            <a:r>
              <a:rPr lang="en-US" altLang="en-US" i="1" dirty="0"/>
              <a:t>falling-edge trigger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7400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92113"/>
            <a:ext cx="7772400" cy="369887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D Flip-Flops</a:t>
            </a:r>
          </a:p>
        </p:txBody>
      </p:sp>
      <p:sp>
        <p:nvSpPr>
          <p:cNvPr id="9" name="Rectangle 8"/>
          <p:cNvSpPr/>
          <p:nvPr/>
        </p:nvSpPr>
        <p:spPr>
          <a:xfrm>
            <a:off x="12487874" y="1306615"/>
            <a:ext cx="674023" cy="95813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ysClr val="windowText" lastClr="000000"/>
                </a:solidFill>
                <a:latin typeface="Arial Narrow" charset="0"/>
                <a:ea typeface="Arial Narrow" charset="0"/>
                <a:cs typeface="Arial Narrow" charset="0"/>
              </a:rPr>
              <a:t>Write back</a:t>
            </a:r>
            <a:endParaRPr lang="en-US" sz="2000" dirty="0">
              <a:solidFill>
                <a:sysClr val="windowText" lastClr="000000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640274" y="1459015"/>
            <a:ext cx="674023" cy="95813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ysClr val="windowText" lastClr="000000"/>
                </a:solidFill>
                <a:latin typeface="Arial Narrow" charset="0"/>
                <a:ea typeface="Arial Narrow" charset="0"/>
                <a:cs typeface="Arial Narrow" charset="0"/>
              </a:rPr>
              <a:t>Write back</a:t>
            </a:r>
            <a:endParaRPr lang="en-US" sz="2000" dirty="0">
              <a:solidFill>
                <a:sysClr val="windowText" lastClr="000000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792674" y="1611415"/>
            <a:ext cx="674023" cy="95813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ysClr val="windowText" lastClr="000000"/>
                </a:solidFill>
                <a:latin typeface="Arial Narrow" charset="0"/>
                <a:ea typeface="Arial Narrow" charset="0"/>
                <a:cs typeface="Arial Narrow" charset="0"/>
              </a:rPr>
              <a:t>Write back</a:t>
            </a:r>
            <a:endParaRPr lang="en-US" sz="2000" dirty="0">
              <a:solidFill>
                <a:sysClr val="windowText" lastClr="000000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945074" y="1763815"/>
            <a:ext cx="674023" cy="95813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ysClr val="windowText" lastClr="000000"/>
                </a:solidFill>
                <a:latin typeface="Arial Narrow" charset="0"/>
                <a:ea typeface="Arial Narrow" charset="0"/>
                <a:cs typeface="Arial Narrow" charset="0"/>
              </a:rPr>
              <a:t>Write back</a:t>
            </a:r>
            <a:endParaRPr lang="en-US" sz="2000" dirty="0">
              <a:solidFill>
                <a:sysClr val="windowText" lastClr="000000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9368" y="338676"/>
            <a:ext cx="609600" cy="17413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/>
          <p:cNvSpPr/>
          <p:nvPr/>
        </p:nvSpPr>
        <p:spPr>
          <a:xfrm>
            <a:off x="1441768" y="1699061"/>
            <a:ext cx="304800" cy="381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9021" y="94768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82901" y="94768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1515" y="1132353"/>
            <a:ext cx="7978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02871" y="1132353"/>
            <a:ext cx="7978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594168" y="2080062"/>
            <a:ext cx="0" cy="3889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281549" y="3429000"/>
            <a:ext cx="609600" cy="17413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/>
          <p:cNvSpPr/>
          <p:nvPr/>
        </p:nvSpPr>
        <p:spPr>
          <a:xfrm>
            <a:off x="1433949" y="4789385"/>
            <a:ext cx="304800" cy="381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241202" y="403801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75082" y="4038011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83696" y="4222677"/>
            <a:ext cx="7978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895052" y="4222677"/>
            <a:ext cx="7978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586349" y="5277613"/>
            <a:ext cx="0" cy="24196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281549" y="5459916"/>
                <a:ext cx="580928" cy="407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dirty="0" smtClean="0">
                              <a:latin typeface="Cambria Math" charset="0"/>
                            </a:rPr>
                            <m:t>𝐶𝑙𝑘</m:t>
                          </m:r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549" y="5459916"/>
                <a:ext cx="580928" cy="40748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292437" y="2449936"/>
                <a:ext cx="580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𝐶𝑙𝑘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437" y="2449936"/>
                <a:ext cx="58092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>
            <a:off x="4087594" y="5278852"/>
            <a:ext cx="4648200" cy="144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087594" y="1189822"/>
            <a:ext cx="0" cy="4106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087594" y="1835742"/>
            <a:ext cx="82735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898692" y="1343025"/>
            <a:ext cx="10841" cy="4886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888182" y="1343025"/>
            <a:ext cx="82735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686968" y="1343025"/>
            <a:ext cx="10841" cy="4886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664146" y="1835742"/>
            <a:ext cx="82735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470814" y="1343025"/>
            <a:ext cx="10841" cy="4886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460304" y="1343025"/>
            <a:ext cx="82735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259090" y="1343025"/>
            <a:ext cx="10841" cy="4886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36268" y="1835742"/>
            <a:ext cx="82735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692905" y="4057630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905" y="4057630"/>
                <a:ext cx="39606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700724" y="935775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724" y="935775"/>
                <a:ext cx="39606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/>
          <p:cNvSpPr/>
          <p:nvPr/>
        </p:nvSpPr>
        <p:spPr>
          <a:xfrm>
            <a:off x="1534008" y="5188275"/>
            <a:ext cx="102627" cy="1060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446360" y="1573442"/>
                <a:ext cx="580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𝐶𝑙𝑘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360" y="1573442"/>
                <a:ext cx="58092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474096" y="2512910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096" y="2512910"/>
                <a:ext cx="40459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32864" y="923501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64" y="923501"/>
                <a:ext cx="40459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25045" y="4032875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45" y="4032875"/>
                <a:ext cx="40459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/>
          <p:nvPr/>
        </p:nvCxnSpPr>
        <p:spPr>
          <a:xfrm>
            <a:off x="4087594" y="2950167"/>
            <a:ext cx="48577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574348" y="2488645"/>
            <a:ext cx="10841" cy="4886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563844" y="2484845"/>
            <a:ext cx="227647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474096" y="3532085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096" y="3532085"/>
                <a:ext cx="38568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474096" y="4515360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096" y="4515360"/>
                <a:ext cx="404598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/>
          <p:nvPr/>
        </p:nvCxnSpPr>
        <p:spPr>
          <a:xfrm>
            <a:off x="4087594" y="3740742"/>
            <a:ext cx="80962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8049994" y="3279220"/>
            <a:ext cx="10841" cy="4886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878169" y="3275420"/>
            <a:ext cx="32004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087594" y="4674192"/>
            <a:ext cx="159067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679248" y="4212670"/>
            <a:ext cx="10841" cy="4886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668744" y="4208870"/>
            <a:ext cx="160972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678269" y="1859575"/>
            <a:ext cx="0" cy="231288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897219" y="1859575"/>
            <a:ext cx="0" cy="1369910"/>
          </a:xfrm>
          <a:prstGeom prst="line">
            <a:avLst/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6821236" y="2457450"/>
            <a:ext cx="10841" cy="4886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798414" y="2950167"/>
            <a:ext cx="202310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8051964" y="1343025"/>
            <a:ext cx="10841" cy="4886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8041454" y="1343025"/>
            <a:ext cx="82735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4888673" y="3279220"/>
            <a:ext cx="10841" cy="4886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8021419" y="3740742"/>
            <a:ext cx="77152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7250873" y="4212670"/>
            <a:ext cx="10841" cy="4886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249894" y="1859575"/>
            <a:ext cx="0" cy="231288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7249894" y="4674192"/>
            <a:ext cx="159067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8040469" y="1859575"/>
            <a:ext cx="0" cy="1369910"/>
          </a:xfrm>
          <a:prstGeom prst="line">
            <a:avLst/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28600" y="2690676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70C0"/>
                </a:solidFill>
              </a:rPr>
              <a:t>Positive Edge Triggered FF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61925" y="5843451"/>
            <a:ext cx="288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Negative Edge </a:t>
            </a:r>
            <a:r>
              <a:rPr lang="en-US" dirty="0">
                <a:solidFill>
                  <a:srgbClr val="FF0000"/>
                </a:solidFill>
              </a:rPr>
              <a:t>Triggered FF</a:t>
            </a:r>
          </a:p>
        </p:txBody>
      </p:sp>
      <p:cxnSp>
        <p:nvCxnSpPr>
          <p:cNvPr id="114" name="Straight Connector 113"/>
          <p:cNvCxnSpPr/>
          <p:nvPr/>
        </p:nvCxnSpPr>
        <p:spPr>
          <a:xfrm>
            <a:off x="6449794" y="1859575"/>
            <a:ext cx="0" cy="1369910"/>
          </a:xfrm>
          <a:prstGeom prst="line">
            <a:avLst/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8842539" y="1343025"/>
            <a:ext cx="10841" cy="4886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8821519" y="1859575"/>
            <a:ext cx="0" cy="27791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771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0"/>
          <p:cNvSpPr>
            <a:spLocks noChangeArrowheads="1"/>
          </p:cNvSpPr>
          <p:nvPr/>
        </p:nvSpPr>
        <p:spPr bwMode="auto">
          <a:xfrm>
            <a:off x="5181600" y="4987925"/>
            <a:ext cx="1949450" cy="6985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92113"/>
            <a:ext cx="7772400" cy="369887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D Flip-Flops</a:t>
            </a:r>
          </a:p>
        </p:txBody>
      </p:sp>
      <p:pic>
        <p:nvPicPr>
          <p:cNvPr id="10240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77925"/>
            <a:ext cx="235585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4" name="Text Box 8"/>
          <p:cNvSpPr txBox="1">
            <a:spLocks noChangeArrowheads="1"/>
          </p:cNvSpPr>
          <p:nvPr/>
        </p:nvSpPr>
        <p:spPr bwMode="auto">
          <a:xfrm>
            <a:off x="5338762" y="5073650"/>
            <a:ext cx="1644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600" b="1"/>
              <a:t>Q   = D</a:t>
            </a:r>
          </a:p>
        </p:txBody>
      </p:sp>
      <p:sp>
        <p:nvSpPr>
          <p:cNvPr id="102405" name="Text Box 9"/>
          <p:cNvSpPr txBox="1">
            <a:spLocks noChangeArrowheads="1"/>
          </p:cNvSpPr>
          <p:nvPr/>
        </p:nvSpPr>
        <p:spPr bwMode="auto">
          <a:xfrm>
            <a:off x="5667375" y="4932363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 b="1"/>
              <a:t>+</a:t>
            </a:r>
          </a:p>
        </p:txBody>
      </p:sp>
      <p:pic>
        <p:nvPicPr>
          <p:cNvPr id="102406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30338"/>
            <a:ext cx="2490788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039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5" name="Picture 1" descr="san80695_f0519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67" y="764382"/>
            <a:ext cx="7772400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6" name="Title Placeholder 1"/>
          <p:cNvSpPr>
            <a:spLocks/>
          </p:cNvSpPr>
          <p:nvPr/>
        </p:nvSpPr>
        <p:spPr bwMode="auto">
          <a:xfrm>
            <a:off x="457200" y="3048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b="1" dirty="0"/>
              <a:t>Positive Edge-Triggered D Flip-Flop with CLR Input</a:t>
            </a:r>
          </a:p>
        </p:txBody>
      </p:sp>
      <p:sp>
        <p:nvSpPr>
          <p:cNvPr id="103427" name="Rectangle 1"/>
          <p:cNvSpPr>
            <a:spLocks noChangeArrowheads="1"/>
          </p:cNvSpPr>
          <p:nvPr/>
        </p:nvSpPr>
        <p:spPr bwMode="auto">
          <a:xfrm>
            <a:off x="516467" y="4484687"/>
            <a:ext cx="8077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A Flip-Flop is specifically designed so that its output will not break into oscillations when feedback is added externally around it because it is edge triggered, as opposed to the D Latch which is level sensitive.</a:t>
            </a:r>
          </a:p>
        </p:txBody>
      </p:sp>
      <p:sp>
        <p:nvSpPr>
          <p:cNvPr id="103428" name="Rectangle 2"/>
          <p:cNvSpPr>
            <a:spLocks noChangeArrowheads="1"/>
          </p:cNvSpPr>
          <p:nvPr/>
        </p:nvSpPr>
        <p:spPr bwMode="auto">
          <a:xfrm>
            <a:off x="516467" y="3886200"/>
            <a:ext cx="710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Master-Slave D FF: no transparent or see-through mode.</a:t>
            </a:r>
          </a:p>
        </p:txBody>
      </p:sp>
    </p:spTree>
    <p:extLst>
      <p:ext uri="{BB962C8B-B14F-4D97-AF65-F5344CB8AC3E}">
        <p14:creationId xmlns:p14="http://schemas.microsoft.com/office/powerpoint/2010/main" val="47331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49" name="Picture 1" descr="san80695_f0520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772400" cy="37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0" name="Title Placeholder 1"/>
          <p:cNvSpPr>
            <a:spLocks/>
          </p:cNvSpPr>
          <p:nvPr/>
        </p:nvSpPr>
        <p:spPr bwMode="auto">
          <a:xfrm>
            <a:off x="457200" y="3048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3200" b="1" dirty="0"/>
              <a:t>Manual K-Map Reduction for Q</a:t>
            </a:r>
            <a:r>
              <a:rPr lang="en-US" altLang="en-US" sz="3200" b="1" baseline="30000" dirty="0"/>
              <a:t>+</a:t>
            </a:r>
            <a:endParaRPr lang="en-US" altLang="en-US" sz="3200" b="1" dirty="0"/>
          </a:p>
        </p:txBody>
      </p:sp>
      <p:sp>
        <p:nvSpPr>
          <p:cNvPr id="104451" name="Rectangle 1"/>
          <p:cNvSpPr>
            <a:spLocks noChangeArrowheads="1"/>
          </p:cNvSpPr>
          <p:nvPr/>
        </p:nvSpPr>
        <p:spPr bwMode="auto">
          <a:xfrm>
            <a:off x="1447800" y="5373688"/>
            <a:ext cx="5257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800" dirty="0">
                <a:solidFill>
                  <a:srgbClr val="FF0000"/>
                </a:solidFill>
              </a:rPr>
              <a:t>Consensus term removes the logic glitch: DQ.</a:t>
            </a:r>
          </a:p>
        </p:txBody>
      </p:sp>
    </p:spTree>
    <p:extLst>
      <p:ext uri="{BB962C8B-B14F-4D97-AF65-F5344CB8AC3E}">
        <p14:creationId xmlns:p14="http://schemas.microsoft.com/office/powerpoint/2010/main" val="1990438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san80695_f0521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4038"/>
            <a:ext cx="77724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4" name="Title Placeholder 1"/>
          <p:cNvSpPr>
            <a:spLocks/>
          </p:cNvSpPr>
          <p:nvPr/>
        </p:nvSpPr>
        <p:spPr bwMode="auto">
          <a:xfrm>
            <a:off x="457200" y="9144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b="1"/>
              <a:t>D Latch with a CLR Input: a) implemented with a logic hazard-free function in AND-OR circuit form, and b) logic symbol</a:t>
            </a: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1447800" y="5373688"/>
            <a:ext cx="6629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FF0000"/>
                </a:solidFill>
              </a:rPr>
              <a:t>Extra term removes the logic glitch: C’Q + CD + DQ</a:t>
            </a:r>
          </a:p>
        </p:txBody>
      </p:sp>
    </p:spTree>
    <p:extLst>
      <p:ext uri="{BB962C8B-B14F-4D97-AF65-F5344CB8AC3E}">
        <p14:creationId xmlns:p14="http://schemas.microsoft.com/office/powerpoint/2010/main" val="3032410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09" name="Picture 1" descr="san80695_f0530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01763"/>
            <a:ext cx="77724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0" name="Title Placeholder 1"/>
          <p:cNvSpPr>
            <a:spLocks/>
          </p:cNvSpPr>
          <p:nvPr/>
        </p:nvSpPr>
        <p:spPr bwMode="auto">
          <a:xfrm>
            <a:off x="457200" y="5334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b="1" dirty="0"/>
              <a:t>Annotated Gate Level Circuit for a Positive Edge-Triggered D FF with a CLR Input Implemented with Three S-R NAND Latches and a NOT Gate</a:t>
            </a:r>
          </a:p>
        </p:txBody>
      </p:sp>
    </p:spTree>
    <p:extLst>
      <p:ext uri="{BB962C8B-B14F-4D97-AF65-F5344CB8AC3E}">
        <p14:creationId xmlns:p14="http://schemas.microsoft.com/office/powerpoint/2010/main" val="955908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5" name="Picture 1" descr="san80695_wf0509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96963"/>
            <a:ext cx="77724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6" name="Title Placeholder 1"/>
          <p:cNvSpPr>
            <a:spLocks/>
          </p:cNvSpPr>
          <p:nvPr/>
        </p:nvSpPr>
        <p:spPr bwMode="auto">
          <a:xfrm>
            <a:off x="457200" y="3048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b="1"/>
              <a:t>Timing Diagram for a Positive Edge-Triggered D FF</a:t>
            </a:r>
          </a:p>
        </p:txBody>
      </p:sp>
    </p:spTree>
    <p:extLst>
      <p:ext uri="{BB962C8B-B14F-4D97-AF65-F5344CB8AC3E}">
        <p14:creationId xmlns:p14="http://schemas.microsoft.com/office/powerpoint/2010/main" val="167008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 descr="san80695_f0601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41488"/>
            <a:ext cx="7772400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6" name="Title Placeholder 1"/>
          <p:cNvSpPr>
            <a:spLocks/>
          </p:cNvSpPr>
          <p:nvPr/>
        </p:nvSpPr>
        <p:spPr bwMode="auto">
          <a:xfrm>
            <a:off x="457200" y="5334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Logic Symbol for a Standard D Flip-Flop:</a:t>
            </a:r>
          </a:p>
          <a:p>
            <a:pPr marL="457200" indent="-457200" algn="ctr" eaLnBrk="1" hangingPunct="1">
              <a:buFontTx/>
              <a:buAutoNum type="alphaLcParenR"/>
              <a:defRPr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CLR is an asynchronous signal for CLEARING (CLR) </a:t>
            </a:r>
          </a:p>
          <a:p>
            <a:pPr marL="457200" indent="-457200" algn="ctr" eaLnBrk="1" hangingPunct="1">
              <a:buFontTx/>
              <a:buAutoNum type="alphaLcParenR"/>
              <a:defRPr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PRE is an asynchronous signal for SETTING </a:t>
            </a:r>
          </a:p>
        </p:txBody>
      </p:sp>
      <p:sp>
        <p:nvSpPr>
          <p:cNvPr id="8195" name="TextBox 1"/>
          <p:cNvSpPr txBox="1">
            <a:spLocks noChangeArrowheads="1"/>
          </p:cNvSpPr>
          <p:nvPr/>
        </p:nvSpPr>
        <p:spPr bwMode="auto">
          <a:xfrm>
            <a:off x="1143000" y="5105400"/>
            <a:ext cx="6858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000" b="1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>
                <a:solidFill>
                  <a:srgbClr val="FF0000"/>
                </a:solidFill>
              </a:rPr>
              <a:t>CLR or Reset (RST) and PRE or Set (SET) are active high; logic 1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>
                <a:solidFill>
                  <a:srgbClr val="FF0000"/>
                </a:solidFill>
              </a:rPr>
              <a:t>Asynchronous implies clock (CLK) independent</a:t>
            </a:r>
          </a:p>
        </p:txBody>
      </p:sp>
    </p:spTree>
    <p:extLst>
      <p:ext uri="{BB962C8B-B14F-4D97-AF65-F5344CB8AC3E}">
        <p14:creationId xmlns:p14="http://schemas.microsoft.com/office/powerpoint/2010/main" val="142077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 b="0">
              <a:solidFill>
                <a:schemeClr val="tx1"/>
              </a:solidFill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 b="0">
              <a:solidFill>
                <a:schemeClr val="tx1"/>
              </a:solidFill>
            </a:endParaRPr>
          </a:p>
        </p:txBody>
      </p:sp>
      <p:pic>
        <p:nvPicPr>
          <p:cNvPr id="58372" name="Picture 3" descr="bart-simpson-generato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1193800"/>
            <a:ext cx="8343900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TextBox 1"/>
          <p:cNvSpPr txBox="1">
            <a:spLocks noChangeArrowheads="1"/>
          </p:cNvSpPr>
          <p:nvPr/>
        </p:nvSpPr>
        <p:spPr bwMode="auto">
          <a:xfrm>
            <a:off x="2057400" y="1828800"/>
            <a:ext cx="43434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6000" b="0" dirty="0">
                <a:solidFill>
                  <a:srgbClr val="FFFFFF"/>
                </a:solidFill>
              </a:rPr>
              <a:t>Gated Latch and D Latch Design</a:t>
            </a:r>
            <a:endParaRPr lang="en-GB" altLang="en-US" sz="60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378857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 descr="san80695_wf0601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772400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Title Placeholder 1"/>
          <p:cNvSpPr>
            <a:spLocks/>
          </p:cNvSpPr>
          <p:nvPr/>
        </p:nvSpPr>
        <p:spPr bwMode="auto">
          <a:xfrm>
            <a:off x="457200" y="6096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tx1"/>
                </a:solidFill>
              </a:rPr>
              <a:t>Simulation for the DFF Design</a:t>
            </a:r>
          </a:p>
        </p:txBody>
      </p:sp>
      <p:sp>
        <p:nvSpPr>
          <p:cNvPr id="10243" name="TextBox 1"/>
          <p:cNvSpPr txBox="1">
            <a:spLocks noChangeArrowheads="1"/>
          </p:cNvSpPr>
          <p:nvPr/>
        </p:nvSpPr>
        <p:spPr bwMode="auto">
          <a:xfrm>
            <a:off x="1143000" y="4495800"/>
            <a:ext cx="6858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>
                <a:solidFill>
                  <a:srgbClr val="FF0000"/>
                </a:solidFill>
              </a:rPr>
              <a:t>Note: raising edge of clock is when Q changes.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>
                <a:solidFill>
                  <a:srgbClr val="FF0000"/>
                </a:solidFill>
              </a:rPr>
              <a:t>RST = 1 D and Q are 0</a:t>
            </a:r>
          </a:p>
        </p:txBody>
      </p:sp>
      <p:cxnSp>
        <p:nvCxnSpPr>
          <p:cNvPr id="10244" name="Straight Arrow Connector 5"/>
          <p:cNvCxnSpPr>
            <a:cxnSpLocks noChangeShapeType="1"/>
          </p:cNvCxnSpPr>
          <p:nvPr/>
        </p:nvCxnSpPr>
        <p:spPr bwMode="auto">
          <a:xfrm flipV="1">
            <a:off x="3733800" y="38100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5" name="Straight Arrow Connector 8"/>
          <p:cNvCxnSpPr>
            <a:cxnSpLocks noChangeShapeType="1"/>
          </p:cNvCxnSpPr>
          <p:nvPr/>
        </p:nvCxnSpPr>
        <p:spPr bwMode="auto">
          <a:xfrm flipV="1">
            <a:off x="4343400" y="38100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62961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Q&amp;A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981200"/>
            <a:ext cx="1905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55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307"/>
            <a:ext cx="8229600" cy="1143000"/>
          </a:xfrm>
        </p:spPr>
        <p:txBody>
          <a:bodyPr/>
          <a:lstStyle/>
          <a:p>
            <a:r>
              <a:rPr lang="en-US" dirty="0"/>
              <a:t>Gated Latch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6516" y="4375026"/>
            <a:ext cx="8947484" cy="2163762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A gated  latch circuit can be created by adding a control input C to an S-R latch circuit.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The control input is used to retain or hold the present-state output value.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A gated latch circuit is level sensitive (output depends on logic level at input).</a:t>
            </a:r>
          </a:p>
        </p:txBody>
      </p:sp>
      <p:pic>
        <p:nvPicPr>
          <p:cNvPr id="4" name="Picture 3" descr="san80695_f0511"/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14400"/>
            <a:ext cx="6705600" cy="342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386935" y="2798628"/>
            <a:ext cx="23158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GB" altLang="en-US" sz="1800" dirty="0">
                <a:solidFill>
                  <a:srgbClr val="FF0000"/>
                </a:solidFill>
              </a:rPr>
              <a:t>With S-R NOR Latch</a:t>
            </a:r>
          </a:p>
          <a:p>
            <a:pPr eaLnBrk="1" hangingPunct="1"/>
            <a:r>
              <a:rPr lang="en-GB" altLang="en-US" sz="1800" dirty="0">
                <a:solidFill>
                  <a:srgbClr val="FF0000"/>
                </a:solidFill>
              </a:rPr>
              <a:t>C = 0 implies hold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5410200" y="2835317"/>
            <a:ext cx="27641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GB" altLang="en-US" sz="1800">
                <a:solidFill>
                  <a:srgbClr val="FF0000"/>
                </a:solidFill>
              </a:rPr>
              <a:t>With S-R NAND Latch</a:t>
            </a:r>
          </a:p>
          <a:p>
            <a:pPr eaLnBrk="1" hangingPunct="1"/>
            <a:r>
              <a:rPr lang="en-GB" altLang="en-US" sz="1800" dirty="0">
                <a:solidFill>
                  <a:srgbClr val="FF0000"/>
                </a:solidFill>
              </a:rPr>
              <a:t>C = 1 implies hold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514600" y="3799172"/>
            <a:ext cx="27641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GB" altLang="en-US" sz="1800">
                <a:solidFill>
                  <a:srgbClr val="FF0000"/>
                </a:solidFill>
              </a:rPr>
              <a:t>Logic Symbol</a:t>
            </a:r>
          </a:p>
        </p:txBody>
      </p:sp>
    </p:spTree>
    <p:extLst>
      <p:ext uri="{BB962C8B-B14F-4D97-AF65-F5344CB8AC3E}">
        <p14:creationId xmlns:p14="http://schemas.microsoft.com/office/powerpoint/2010/main" val="332107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7" name="Picture 1" descr="san80695_f0512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22" y="1143000"/>
            <a:ext cx="7772400" cy="384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8" name="Title Placeholder 1"/>
          <p:cNvSpPr>
            <a:spLocks/>
          </p:cNvSpPr>
          <p:nvPr/>
        </p:nvSpPr>
        <p:spPr bwMode="auto">
          <a:xfrm>
            <a:off x="457200" y="3048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 b="1" dirty="0"/>
              <a:t>D Latch Circuit Design with S-R Latches</a:t>
            </a:r>
          </a:p>
        </p:txBody>
      </p:sp>
      <p:sp>
        <p:nvSpPr>
          <p:cNvPr id="86019" name="TextBox 3"/>
          <p:cNvSpPr txBox="1">
            <a:spLocks noChangeArrowheads="1"/>
          </p:cNvSpPr>
          <p:nvPr/>
        </p:nvSpPr>
        <p:spPr bwMode="auto">
          <a:xfrm>
            <a:off x="714022" y="3384550"/>
            <a:ext cx="2362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GB" altLang="en-US" sz="1800">
                <a:solidFill>
                  <a:srgbClr val="FF0000"/>
                </a:solidFill>
              </a:rPr>
              <a:t>With S-R NOR Latch</a:t>
            </a:r>
          </a:p>
        </p:txBody>
      </p:sp>
      <p:sp>
        <p:nvSpPr>
          <p:cNvPr id="86020" name="TextBox 4"/>
          <p:cNvSpPr txBox="1">
            <a:spLocks noChangeArrowheads="1"/>
          </p:cNvSpPr>
          <p:nvPr/>
        </p:nvSpPr>
        <p:spPr bwMode="auto">
          <a:xfrm>
            <a:off x="5743222" y="3460750"/>
            <a:ext cx="2819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GB" altLang="en-US" sz="1800">
                <a:solidFill>
                  <a:srgbClr val="FF0000"/>
                </a:solidFill>
              </a:rPr>
              <a:t>With S-R NAND Latch</a:t>
            </a:r>
          </a:p>
        </p:txBody>
      </p:sp>
      <p:sp>
        <p:nvSpPr>
          <p:cNvPr id="86021" name="TextBox 5"/>
          <p:cNvSpPr txBox="1">
            <a:spLocks noChangeArrowheads="1"/>
          </p:cNvSpPr>
          <p:nvPr/>
        </p:nvSpPr>
        <p:spPr bwMode="auto">
          <a:xfrm>
            <a:off x="3076222" y="5077221"/>
            <a:ext cx="2819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GB" altLang="en-US" sz="1800" dirty="0">
                <a:solidFill>
                  <a:srgbClr val="FF0000"/>
                </a:solidFill>
              </a:rPr>
              <a:t>D Latch or DATA Latch</a:t>
            </a:r>
          </a:p>
          <a:p>
            <a:pPr algn="ctr" eaLnBrk="1" hangingPunct="1"/>
            <a:r>
              <a:rPr lang="en-GB" altLang="en-US" sz="1800" dirty="0">
                <a:solidFill>
                  <a:srgbClr val="FF0000"/>
                </a:solidFill>
              </a:rPr>
              <a:t>Logic Symbol</a:t>
            </a:r>
          </a:p>
        </p:txBody>
      </p:sp>
      <p:sp>
        <p:nvSpPr>
          <p:cNvPr id="86022" name="TextBox 4"/>
          <p:cNvSpPr txBox="1">
            <a:spLocks noChangeArrowheads="1"/>
          </p:cNvSpPr>
          <p:nvPr/>
        </p:nvSpPr>
        <p:spPr bwMode="auto">
          <a:xfrm>
            <a:off x="6200422" y="4661693"/>
            <a:ext cx="2362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GB" altLang="en-US" sz="1800"/>
              <a:t>With NOT gate S cannot be equal to R. </a:t>
            </a:r>
          </a:p>
        </p:txBody>
      </p:sp>
    </p:spTree>
    <p:extLst>
      <p:ext uri="{BB962C8B-B14F-4D97-AF65-F5344CB8AC3E}">
        <p14:creationId xmlns:p14="http://schemas.microsoft.com/office/powerpoint/2010/main" val="185323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Placeholder 1"/>
          <p:cNvSpPr>
            <a:spLocks/>
          </p:cNvSpPr>
          <p:nvPr/>
        </p:nvSpPr>
        <p:spPr bwMode="auto">
          <a:xfrm>
            <a:off x="457200" y="3048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 b="1" dirty="0"/>
              <a:t>Characteristic Table for D Latch</a:t>
            </a:r>
          </a:p>
        </p:txBody>
      </p:sp>
      <p:pic>
        <p:nvPicPr>
          <p:cNvPr id="87042" name="Picture 4" descr="san80695_t05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5791200" cy="1784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san80695_t0509"/>
          <p:cNvPicPr>
            <a:picLocks noGrp="1" noChangeAspect="1"/>
          </p:cNvPicPr>
          <p:nvPr isPhoto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80109"/>
            <a:ext cx="3657600" cy="2354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048000" y="5508245"/>
            <a:ext cx="3276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If C = 1 then Q</a:t>
            </a:r>
            <a:r>
              <a:rPr lang="en-US" altLang="en-US" b="1" baseline="30000" dirty="0">
                <a:solidFill>
                  <a:srgbClr val="FF0000"/>
                </a:solidFill>
              </a:rPr>
              <a:t>+</a:t>
            </a:r>
            <a:r>
              <a:rPr lang="en-US" altLang="en-US" b="1" dirty="0">
                <a:solidFill>
                  <a:srgbClr val="FF0000"/>
                </a:solidFill>
              </a:rPr>
              <a:t> = D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2895600" y="3505200"/>
            <a:ext cx="1981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="1" dirty="0"/>
              <a:t>PS/NS Table</a:t>
            </a:r>
          </a:p>
        </p:txBody>
      </p:sp>
    </p:spTree>
    <p:extLst>
      <p:ext uri="{BB962C8B-B14F-4D97-AF65-F5344CB8AC3E}">
        <p14:creationId xmlns:p14="http://schemas.microsoft.com/office/powerpoint/2010/main" val="63748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3" name="Picture 1" descr="san80695_f0514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5024"/>
            <a:ext cx="7772400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4" name="Title Placeholder 1"/>
          <p:cNvSpPr>
            <a:spLocks/>
          </p:cNvSpPr>
          <p:nvPr/>
        </p:nvSpPr>
        <p:spPr bwMode="auto">
          <a:xfrm>
            <a:off x="457200" y="3048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3200" b="1" dirty="0"/>
              <a:t>Reduced AND/OR Circuit for a D Latch</a:t>
            </a:r>
          </a:p>
        </p:txBody>
      </p:sp>
      <p:sp>
        <p:nvSpPr>
          <p:cNvPr id="90115" name="TextBox 4"/>
          <p:cNvSpPr txBox="1">
            <a:spLocks noChangeArrowheads="1"/>
          </p:cNvSpPr>
          <p:nvPr/>
        </p:nvSpPr>
        <p:spPr bwMode="auto">
          <a:xfrm>
            <a:off x="2346678" y="2714006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GB" altLang="en-US" sz="1800" b="1">
                <a:solidFill>
                  <a:srgbClr val="FF0000"/>
                </a:solidFill>
              </a:rPr>
              <a:t>Q</a:t>
            </a:r>
            <a:r>
              <a:rPr lang="en-GB" altLang="en-US" sz="1800" b="1" baseline="30000">
                <a:solidFill>
                  <a:srgbClr val="FF0000"/>
                </a:solidFill>
              </a:rPr>
              <a:t>+</a:t>
            </a:r>
            <a:r>
              <a:rPr lang="en-GB" altLang="en-US" sz="1800" b="1">
                <a:solidFill>
                  <a:srgbClr val="FF0000"/>
                </a:solidFill>
              </a:rPr>
              <a:t> = C’Q + CD</a:t>
            </a:r>
          </a:p>
        </p:txBody>
      </p:sp>
      <p:pic>
        <p:nvPicPr>
          <p:cNvPr id="5" name="Picture 4" descr="san80695_f0515"/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69"/>
          <a:stretch/>
        </p:blipFill>
        <p:spPr bwMode="auto">
          <a:xfrm>
            <a:off x="2057400" y="3379433"/>
            <a:ext cx="4953000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71800" y="5791723"/>
            <a:ext cx="320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GB" altLang="en-US" b="1" dirty="0">
                <a:solidFill>
                  <a:srgbClr val="FF0000"/>
                </a:solidFill>
              </a:rPr>
              <a:t>Q</a:t>
            </a:r>
            <a:r>
              <a:rPr lang="en-GB" altLang="en-US" b="1" baseline="30000" dirty="0">
                <a:solidFill>
                  <a:srgbClr val="FF0000"/>
                </a:solidFill>
              </a:rPr>
              <a:t>+</a:t>
            </a:r>
            <a:r>
              <a:rPr lang="en-GB" altLang="en-US" b="1" dirty="0">
                <a:solidFill>
                  <a:srgbClr val="FF0000"/>
                </a:solidFill>
              </a:rPr>
              <a:t> = C’Q + CD; C = A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943100" y="5007498"/>
            <a:ext cx="52578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dirty="0"/>
              <a:t>2-to-1 MUX Equation: Z (output) = A′I</a:t>
            </a:r>
            <a:r>
              <a:rPr lang="en-US" altLang="en-US" sz="1800" b="1" baseline="-25000" dirty="0"/>
              <a:t>0</a:t>
            </a:r>
            <a:r>
              <a:rPr lang="en-US" altLang="en-US" sz="1800" b="1" dirty="0"/>
              <a:t> + AI</a:t>
            </a:r>
            <a:r>
              <a:rPr lang="en-US" altLang="en-US" sz="1800" b="1" baseline="-25000" dirty="0"/>
              <a:t>1</a:t>
            </a:r>
            <a:r>
              <a:rPr lang="en-US" altLang="en-US" sz="1800" b="1" dirty="0"/>
              <a:t>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1800" b="1" dirty="0"/>
              <a:t>A is select line, I</a:t>
            </a:r>
            <a:r>
              <a:rPr lang="en-US" altLang="en-US" sz="1800" b="1" baseline="-25000" dirty="0"/>
              <a:t>0</a:t>
            </a:r>
            <a:r>
              <a:rPr lang="en-US" altLang="en-US" sz="1800" b="1" dirty="0"/>
              <a:t> and I</a:t>
            </a:r>
            <a:r>
              <a:rPr lang="en-US" altLang="en-US" sz="1800" b="1" baseline="-25000" dirty="0"/>
              <a:t>1</a:t>
            </a:r>
            <a:r>
              <a:rPr lang="en-US" altLang="en-US" sz="1800" b="1" dirty="0"/>
              <a:t> are input lines.</a:t>
            </a:r>
          </a:p>
        </p:txBody>
      </p:sp>
    </p:spTree>
    <p:extLst>
      <p:ext uri="{BB962C8B-B14F-4D97-AF65-F5344CB8AC3E}">
        <p14:creationId xmlns:p14="http://schemas.microsoft.com/office/powerpoint/2010/main" val="289195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Placeholder 1"/>
          <p:cNvSpPr>
            <a:spLocks/>
          </p:cNvSpPr>
          <p:nvPr/>
        </p:nvSpPr>
        <p:spPr bwMode="auto">
          <a:xfrm>
            <a:off x="457200" y="5334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3600" b="1" dirty="0"/>
              <a:t>Setup-Time and Hold-Time</a:t>
            </a:r>
          </a:p>
        </p:txBody>
      </p:sp>
      <p:sp>
        <p:nvSpPr>
          <p:cNvPr id="93188" name="Text Box 7"/>
          <p:cNvSpPr txBox="1">
            <a:spLocks noChangeArrowheads="1"/>
          </p:cNvSpPr>
          <p:nvPr/>
        </p:nvSpPr>
        <p:spPr bwMode="auto">
          <a:xfrm>
            <a:off x="609600" y="1524000"/>
            <a:ext cx="8534400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altLang="en-US" sz="2800" b="1" dirty="0"/>
              <a:t>Setup-Time, </a:t>
            </a:r>
            <a:r>
              <a:rPr lang="en-US" altLang="en-US" sz="2800" b="1" dirty="0" err="1"/>
              <a:t>t</a:t>
            </a:r>
            <a:r>
              <a:rPr lang="en-US" altLang="en-US" sz="2800" b="1" baseline="-25000" dirty="0" err="1"/>
              <a:t>su</a:t>
            </a:r>
            <a:r>
              <a:rPr lang="en-US" altLang="en-US" sz="2800" b="1" dirty="0"/>
              <a:t>:</a:t>
            </a:r>
            <a:r>
              <a:rPr lang="en-US" altLang="en-US" sz="2800" dirty="0"/>
              <a:t> Required time before a clock pulse that an input signal must be settled</a:t>
            </a:r>
          </a:p>
          <a:p>
            <a:pPr marL="285750" indent="-285750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altLang="en-US" sz="2800" b="1" dirty="0"/>
              <a:t>Hold-Time, </a:t>
            </a:r>
            <a:r>
              <a:rPr lang="en-US" altLang="en-US" sz="2800" b="1" dirty="0" err="1"/>
              <a:t>t</a:t>
            </a:r>
            <a:r>
              <a:rPr lang="en-US" altLang="en-US" sz="2800" b="1" baseline="-25000" dirty="0" err="1"/>
              <a:t>h</a:t>
            </a:r>
            <a:r>
              <a:rPr lang="en-US" altLang="en-US" sz="2800" b="1" dirty="0"/>
              <a:t>:</a:t>
            </a:r>
            <a:r>
              <a:rPr lang="en-US" altLang="en-US" sz="2800" dirty="0"/>
              <a:t> Required time after a clock pulse that an input signal must remain settled</a:t>
            </a:r>
          </a:p>
          <a:p>
            <a:pPr marL="285750" indent="-285750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altLang="en-US" sz="2800" b="1" dirty="0"/>
              <a:t>Sampling-Interval, </a:t>
            </a:r>
            <a:r>
              <a:rPr lang="en-US" altLang="en-US" sz="2800" b="1" dirty="0" err="1"/>
              <a:t>t</a:t>
            </a:r>
            <a:r>
              <a:rPr lang="en-US" altLang="en-US" sz="2800" b="1" baseline="-25000" dirty="0" err="1"/>
              <a:t>si</a:t>
            </a:r>
            <a:r>
              <a:rPr lang="en-US" altLang="en-US" sz="2800" b="1" dirty="0"/>
              <a:t>: </a:t>
            </a:r>
            <a:r>
              <a:rPr lang="en-US" altLang="en-US" sz="2800" dirty="0"/>
              <a:t>Setup-Time + Hold-Time</a:t>
            </a:r>
          </a:p>
          <a:p>
            <a:pPr marL="285750" indent="-285750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altLang="en-US" sz="2800" b="1" dirty="0"/>
              <a:t>Metastable State:</a:t>
            </a:r>
            <a:r>
              <a:rPr lang="en-US" altLang="en-US" sz="2800" dirty="0"/>
              <a:t> Indeterminate value, not a stable 0 or 1</a:t>
            </a: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7722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5" name="Picture 1" descr="san80695_wf0507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396288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6" name="Title Placeholder 1"/>
          <p:cNvSpPr>
            <a:spLocks/>
          </p:cNvSpPr>
          <p:nvPr/>
        </p:nvSpPr>
        <p:spPr bwMode="auto">
          <a:xfrm>
            <a:off x="457200" y="3048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3200" b="1"/>
              <a:t>Timing Diagram for a D Latch</a:t>
            </a:r>
          </a:p>
        </p:txBody>
      </p:sp>
      <p:sp>
        <p:nvSpPr>
          <p:cNvPr id="93187" name="Text Box 7"/>
          <p:cNvSpPr txBox="1">
            <a:spLocks noChangeArrowheads="1"/>
          </p:cNvSpPr>
          <p:nvPr/>
        </p:nvSpPr>
        <p:spPr bwMode="auto">
          <a:xfrm>
            <a:off x="838200" y="5449888"/>
            <a:ext cx="7086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dirty="0"/>
              <a:t>Observe: </a:t>
            </a:r>
            <a:r>
              <a:rPr lang="en-US" altLang="en-US" sz="1800" b="1" dirty="0">
                <a:solidFill>
                  <a:srgbClr val="FF0000"/>
                </a:solidFill>
              </a:rPr>
              <a:t>Setup-time violation, Hold-time violation, Logic 0 glitch, and Metastable state</a:t>
            </a:r>
          </a:p>
        </p:txBody>
      </p:sp>
      <p:sp>
        <p:nvSpPr>
          <p:cNvPr id="93188" name="Text Box 7"/>
          <p:cNvSpPr txBox="1">
            <a:spLocks noChangeArrowheads="1"/>
          </p:cNvSpPr>
          <p:nvPr/>
        </p:nvSpPr>
        <p:spPr bwMode="auto">
          <a:xfrm>
            <a:off x="990600" y="4724400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dirty="0">
                <a:solidFill>
                  <a:srgbClr val="FF0000"/>
                </a:solidFill>
              </a:rPr>
              <a:t>To avoid circuit malfunction D must be constant during the entire sampling interval </a:t>
            </a:r>
            <a:r>
              <a:rPr lang="en-US" altLang="en-US" sz="1800" b="1" dirty="0" err="1">
                <a:solidFill>
                  <a:srgbClr val="FF0000"/>
                </a:solidFill>
              </a:rPr>
              <a:t>t</a:t>
            </a:r>
            <a:r>
              <a:rPr lang="en-US" altLang="en-US" sz="1800" b="1" baseline="-25000" dirty="0" err="1">
                <a:solidFill>
                  <a:srgbClr val="FF0000"/>
                </a:solidFill>
              </a:rPr>
              <a:t>si</a:t>
            </a:r>
            <a:endParaRPr lang="en-US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057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Placeholder 1"/>
          <p:cNvSpPr>
            <a:spLocks/>
          </p:cNvSpPr>
          <p:nvPr/>
        </p:nvSpPr>
        <p:spPr bwMode="auto">
          <a:xfrm>
            <a:off x="435487" y="3810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3600" b="1" dirty="0"/>
              <a:t>Setup-Time and Hold-Time</a:t>
            </a:r>
          </a:p>
        </p:txBody>
      </p:sp>
      <p:sp>
        <p:nvSpPr>
          <p:cNvPr id="93187" name="Text Box 7"/>
          <p:cNvSpPr txBox="1">
            <a:spLocks noChangeArrowheads="1"/>
          </p:cNvSpPr>
          <p:nvPr/>
        </p:nvSpPr>
        <p:spPr bwMode="auto">
          <a:xfrm>
            <a:off x="457200" y="2406839"/>
            <a:ext cx="818617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altLang="en-US" sz="3200" dirty="0">
                <a:solidFill>
                  <a:srgbClr val="FF0000"/>
                </a:solidFill>
              </a:rPr>
              <a:t>Setup-time violation can be fixed simply by slowing down the clock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89974" y="1320656"/>
            <a:ext cx="7391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altLang="en-US" sz="3200" dirty="0"/>
              <a:t>How can one fix a Setup-Time and Hold-Time violation?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57200" y="3510951"/>
            <a:ext cx="818617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altLang="en-US" sz="3200" dirty="0">
                <a:solidFill>
                  <a:srgbClr val="FF0000"/>
                </a:solidFill>
              </a:rPr>
              <a:t>Hold-time violation can be fixed by adding delay before the input.  Can’t be fixed after fabrication (chip-killer)!</a:t>
            </a:r>
          </a:p>
        </p:txBody>
      </p:sp>
    </p:spTree>
    <p:extLst>
      <p:ext uri="{BB962C8B-B14F-4D97-AF65-F5344CB8AC3E}">
        <p14:creationId xmlns:p14="http://schemas.microsoft.com/office/powerpoint/2010/main" val="122193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2925</TotalTime>
  <Words>815</Words>
  <Application>Microsoft Office PowerPoint</Application>
  <PresentationFormat>On-screen Show (4:3)</PresentationFormat>
  <Paragraphs>100</Paragraphs>
  <Slides>21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ＭＳ Ｐゴシック</vt:lpstr>
      <vt:lpstr>Arial</vt:lpstr>
      <vt:lpstr>Arial Narrow</vt:lpstr>
      <vt:lpstr>Calibri</vt:lpstr>
      <vt:lpstr>Cambria Math</vt:lpstr>
      <vt:lpstr>Times New Roman</vt:lpstr>
      <vt:lpstr>Office Theme</vt:lpstr>
      <vt:lpstr>PRESENTATION TITLE</vt:lpstr>
      <vt:lpstr>PowerPoint Presentation</vt:lpstr>
      <vt:lpstr>Gated Latch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 Flip-Flops</vt:lpstr>
      <vt:lpstr>D Flip-Flops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Company>California State University, Fullerton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EGCP180-Lecture No 4</dc:title>
  <dc:creator>Rakeshkumar Mahto</dc:creator>
  <cp:lastModifiedBy>Mahto, Rakesh</cp:lastModifiedBy>
  <cp:revision>139</cp:revision>
  <dcterms:created xsi:type="dcterms:W3CDTF">2011-10-03T21:31:14Z</dcterms:created>
  <dcterms:modified xsi:type="dcterms:W3CDTF">2024-04-15T18:46:44Z</dcterms:modified>
</cp:coreProperties>
</file>