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16"/>
  </p:notesMasterIdLst>
  <p:sldIdLst>
    <p:sldId id="256" r:id="rId5"/>
    <p:sldId id="257"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F4FA9-087F-463A-A2EC-032694F2C451}" v="1713" dt="2023-12-28T09:15:26.056"/>
    <p1510:client id="{CA6D0175-21C9-4A59-BC99-DA3525A387BA}" v="62" vWet="66" dt="2023-12-19T23:59:09.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73" d="100"/>
          <a:sy n="73" d="100"/>
        </p:scale>
        <p:origin x="33"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13F3-1116-4B7B-8B68-CAF4D4828C44}" type="datetimeFigureOut">
              <a:rPr lang="it-IT" smtClean="0"/>
              <a:t>30/12/2023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8D9FA-078D-499D-BA4F-17E0B5101ED2}" type="slidenum">
              <a:rPr lang="it-IT" smtClean="0"/>
              <a:t>‹N›</a:t>
            </a:fld>
            <a:endParaRPr lang="it-IT"/>
          </a:p>
        </p:txBody>
      </p:sp>
    </p:spTree>
    <p:extLst>
      <p:ext uri="{BB962C8B-B14F-4D97-AF65-F5344CB8AC3E}">
        <p14:creationId xmlns:p14="http://schemas.microsoft.com/office/powerpoint/2010/main" val="261634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728D9FA-078D-499D-BA4F-17E0B5101ED2}" type="slidenum">
              <a:rPr lang="it-IT" smtClean="0"/>
              <a:t>9</a:t>
            </a:fld>
            <a:endParaRPr lang="it-IT"/>
          </a:p>
        </p:txBody>
      </p:sp>
    </p:spTree>
    <p:extLst>
      <p:ext uri="{BB962C8B-B14F-4D97-AF65-F5344CB8AC3E}">
        <p14:creationId xmlns:p14="http://schemas.microsoft.com/office/powerpoint/2010/main" val="269788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it-IT"/>
              <a:t>Fare clic per modificare lo stile del titolo dello schema</a:t>
            </a:r>
            <a:endParaRPr lang="en-US"/>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12/30/2023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14396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it-IT"/>
              <a:t>Fare clic per modificare lo stile del titolo dello schema</a:t>
            </a:r>
            <a:endParaRPr lang="en-US"/>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12/30/2023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72912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it-IT"/>
              <a:t>Fare clic per modificare lo stile del titolo dello schema</a:t>
            </a:r>
            <a:endParaRPr lang="en-US"/>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12/30/2023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08375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it-IT"/>
              <a:t>Fare clic per modificare lo stile del titolo dello schema</a:t>
            </a:r>
            <a:endParaRPr lang="en-US"/>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12/30/2023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275086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it-IT"/>
              <a:t>Fare clic per modificare lo stile del titolo dello schema</a:t>
            </a:r>
            <a:endParaRPr lang="en-US"/>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12/30/2023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345724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it-IT"/>
              <a:t>Fare clic per modificare lo stile del titolo dello schema</a:t>
            </a:r>
            <a:endParaRPr lang="en-US"/>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12/30/2023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261953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it-IT"/>
              <a:t>Fare clic per modificare lo stile del titolo dello schema</a:t>
            </a:r>
            <a:endParaRPr lang="en-US"/>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12/30/2023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324387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it-IT"/>
              <a:t>Fare clic per modificare lo stile del titolo dello schema</a:t>
            </a:r>
            <a:endParaRPr lang="en-US"/>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12/30/2023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13456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12/30/2023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83223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it-IT"/>
              <a:t>Fare clic per modificare lo stile del titolo dello schema</a:t>
            </a:r>
            <a:endParaRPr lang="en-US"/>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12/30/2023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32677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it-IT"/>
              <a:t>Fare clic per modificare lo stile del titolo dello schema</a:t>
            </a:r>
            <a:endParaRPr lang="en-US"/>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12/30/2023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46106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it-IT"/>
              <a:t>Fare clic per modificare lo stile del titolo dello schema</a:t>
            </a:r>
            <a:endParaRPr lang="en-US"/>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12/30/2023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‹N›</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73043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ooser-beta.creativecommons.org/"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3">
            <a:extLst>
              <a:ext uri="{FF2B5EF4-FFF2-40B4-BE49-F238E27FC236}">
                <a16:creationId xmlns:a16="http://schemas.microsoft.com/office/drawing/2014/main" id="{B1E9A7BF-E8F1-113F-BEF3-F02C8870FEBF}"/>
              </a:ext>
            </a:extLst>
          </p:cNvPr>
          <p:cNvPicPr>
            <a:picLocks noChangeAspect="1"/>
          </p:cNvPicPr>
          <p:nvPr/>
        </p:nvPicPr>
        <p:blipFill rotWithShape="1">
          <a:blip r:embed="rId2"/>
          <a:srcRect t="8907"/>
          <a:stretch/>
        </p:blipFill>
        <p:spPr>
          <a:xfrm>
            <a:off x="20" y="10"/>
            <a:ext cx="12191979" cy="6857990"/>
          </a:xfrm>
          <a:prstGeom prst="rect">
            <a:avLst/>
          </a:prstGeom>
        </p:spPr>
      </p:pic>
      <p:sp>
        <p:nvSpPr>
          <p:cNvPr id="27"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0678E53-B5BB-E8E9-1698-5CE569E9880D}"/>
              </a:ext>
            </a:extLst>
          </p:cNvPr>
          <p:cNvSpPr>
            <a:spLocks noGrp="1"/>
          </p:cNvSpPr>
          <p:nvPr>
            <p:ph type="ctrTitle"/>
          </p:nvPr>
        </p:nvSpPr>
        <p:spPr>
          <a:xfrm>
            <a:off x="6421729" y="914400"/>
            <a:ext cx="4892948" cy="3427867"/>
          </a:xfrm>
        </p:spPr>
        <p:txBody>
          <a:bodyPr anchor="t">
            <a:normAutofit/>
          </a:bodyPr>
          <a:lstStyle/>
          <a:p>
            <a:pPr algn="r"/>
            <a:r>
              <a:rPr lang="it-IT">
                <a:solidFill>
                  <a:srgbClr val="FFFFFF"/>
                </a:solidFill>
              </a:rPr>
              <a:t>Licenze</a:t>
            </a:r>
          </a:p>
        </p:txBody>
      </p:sp>
      <p:sp>
        <p:nvSpPr>
          <p:cNvPr id="3" name="Sottotitolo 2">
            <a:extLst>
              <a:ext uri="{FF2B5EF4-FFF2-40B4-BE49-F238E27FC236}">
                <a16:creationId xmlns:a16="http://schemas.microsoft.com/office/drawing/2014/main" id="{66EFB211-D9B3-339E-4A2F-9836DC0AEA85}"/>
              </a:ext>
            </a:extLst>
          </p:cNvPr>
          <p:cNvSpPr>
            <a:spLocks noGrp="1"/>
          </p:cNvSpPr>
          <p:nvPr>
            <p:ph type="subTitle" idx="1"/>
          </p:nvPr>
        </p:nvSpPr>
        <p:spPr>
          <a:xfrm>
            <a:off x="6373503" y="5253051"/>
            <a:ext cx="4941173" cy="812923"/>
          </a:xfrm>
        </p:spPr>
        <p:txBody>
          <a:bodyPr anchor="t">
            <a:normAutofit/>
          </a:bodyPr>
          <a:lstStyle/>
          <a:p>
            <a:pPr algn="r"/>
            <a:r>
              <a:rPr lang="it-IT">
                <a:solidFill>
                  <a:srgbClr val="FFFFFF"/>
                </a:solidFill>
              </a:rPr>
              <a:t>Alessandro Manucci</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89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3" y="975496"/>
            <a:ext cx="6366478" cy="1364726"/>
          </a:xfrm>
        </p:spPr>
        <p:txBody>
          <a:bodyPr anchor="t">
            <a:normAutofit/>
          </a:bodyPr>
          <a:lstStyle/>
          <a:p>
            <a:r>
              <a:rPr lang="it-IT" sz="2400">
                <a:latin typeface="+mn-lt"/>
              </a:rPr>
              <a:t>Altri dati usati dai programmi</a:t>
            </a:r>
            <a:endParaRPr lang="en-US" sz="2400">
              <a:latin typeface="+mn-lt"/>
            </a:endParaRPr>
          </a:p>
        </p:txBody>
      </p:sp>
      <p:sp>
        <p:nvSpPr>
          <p:cNvPr id="12" name="Date Placeholder 3">
            <a:extLst>
              <a:ext uri="{FF2B5EF4-FFF2-40B4-BE49-F238E27FC236}">
                <a16:creationId xmlns:a16="http://schemas.microsoft.com/office/drawing/2014/main" id="{E36EB3A5-E8FB-48A5-BB59-1E449A9F73BB}"/>
              </a:ext>
            </a:extLst>
          </p:cNvPr>
          <p:cNvSpPr>
            <a:spLocks noGrp="1"/>
          </p:cNvSpPr>
          <p:nvPr>
            <p:ph type="dt" sz="half" idx="10"/>
          </p:nvPr>
        </p:nvSpPr>
        <p:spPr>
          <a:xfrm>
            <a:off x="912628" y="6356350"/>
            <a:ext cx="2743200"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fld id="{47B991A3-FCCB-4921-B21C-3336FFF5089B}" type="datetime1">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l" defTabSz="914400" rtl="0" eaLnBrk="1" fontAlgn="auto" latinLnBrk="0" hangingPunct="1">
                <a:lnSpc>
                  <a:spcPct val="100000"/>
                </a:lnSpc>
                <a:spcBef>
                  <a:spcPts val="0"/>
                </a:spcBef>
                <a:spcAft>
                  <a:spcPts val="600"/>
                </a:spcAft>
                <a:buClrTx/>
                <a:buSzTx/>
                <a:buFontTx/>
                <a:buNone/>
                <a:tabLst/>
                <a:defRPr/>
              </a:pPr>
              <a:t>12/30/2023</a:t>
            </a:fld>
            <a:endParaRPr kumimoji="0" lang="en-US" sz="900" b="1" i="0" u="none" strike="noStrike" kern="1200" cap="all" spc="300" normalizeH="0" baseline="0" noProof="0">
              <a:ln>
                <a:noFill/>
              </a:ln>
              <a:solidFill>
                <a:srgbClr val="000000"/>
              </a:solidFill>
              <a:effectLst/>
              <a:uLnTx/>
              <a:uFillTx/>
              <a:latin typeface="Grandview Display"/>
              <a:ea typeface="+mn-ea"/>
              <a:cs typeface="+mn-cs"/>
            </a:endParaRP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en-US" sz="900" b="1" i="0" u="none" strike="noStrike" kern="1200" cap="all" spc="300" normalizeH="0" baseline="0" noProof="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2079891" y="2565509"/>
            <a:ext cx="4387798" cy="2531646"/>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a:ln>
                  <a:noFill/>
                </a:ln>
                <a:solidFill>
                  <a:srgbClr val="000000"/>
                </a:solidFill>
                <a:effectLst/>
                <a:uLnTx/>
                <a:uFillTx/>
                <a:latin typeface="Söhne"/>
              </a:rPr>
              <a:t>Nel caso in cui vi ritrovaste a dover implementare alcune parti aggiuntive al vostro progetto, come ad esempio icone, parte grafica, font e dati geografici.</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a:ln>
                <a:noFill/>
              </a:ln>
              <a:solidFill>
                <a:srgbClr val="374151"/>
              </a:solidFill>
              <a:effectLst/>
              <a:uLnTx/>
              <a:uFillTx/>
              <a:latin typeface="Söhne"/>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a:ln>
                  <a:noFill/>
                </a:ln>
                <a:solidFill>
                  <a:srgbClr val="374151"/>
                </a:solidFill>
                <a:effectLst/>
                <a:uLnTx/>
                <a:uFillTx/>
                <a:latin typeface="Söhne"/>
              </a:rPr>
              <a:t>se state aggiungendo queste features ad un progetto software allora, il consiglio più grande sarà quello di rilasciare le modifiche sotto la stessa licenza del software.</a:t>
            </a:r>
          </a:p>
        </p:txBody>
      </p:sp>
      <p:sp>
        <p:nvSpPr>
          <p:cNvPr id="2" name="Subtitle 8">
            <a:extLst>
              <a:ext uri="{FF2B5EF4-FFF2-40B4-BE49-F238E27FC236}">
                <a16:creationId xmlns:a16="http://schemas.microsoft.com/office/drawing/2014/main" id="{0C6E87C6-6756-C8A3-57DB-9A2306CEAE45}"/>
              </a:ext>
            </a:extLst>
          </p:cNvPr>
          <p:cNvSpPr txBox="1">
            <a:spLocks/>
          </p:cNvSpPr>
          <p:nvPr/>
        </p:nvSpPr>
        <p:spPr>
          <a:xfrm>
            <a:off x="7052134" y="3311405"/>
            <a:ext cx="4775410" cy="2022898"/>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a:ln>
                  <a:noFill/>
                </a:ln>
                <a:solidFill>
                  <a:srgbClr val="000000"/>
                </a:solidFill>
                <a:effectLst/>
                <a:uLnTx/>
                <a:uFillTx/>
                <a:latin typeface="Söhne"/>
              </a:rPr>
              <a:t>Tuttavia nel caso cosi, non fosse, il consiglio sarebbe quello di virare su altre licenze.</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a:ln>
                  <a:noFill/>
                </a:ln>
                <a:solidFill>
                  <a:srgbClr val="000000"/>
                </a:solidFill>
                <a:effectLst/>
                <a:uLnTx/>
                <a:uFillTx/>
                <a:latin typeface="Söhne"/>
              </a:rPr>
              <a:t>ad esempio una licenza ottima per progetti non incentrati sul software, ma incentrati sull’arte e sullo spettacolo è l’insieme delle licenze creative commons.</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lang="it-IT" sz="1100" b="0">
              <a:solidFill>
                <a:srgbClr val="000000"/>
              </a:solidFill>
              <a:latin typeface="Söhne"/>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a:ln>
                  <a:noFill/>
                </a:ln>
                <a:solidFill>
                  <a:srgbClr val="000000"/>
                </a:solidFill>
                <a:effectLst/>
                <a:uLnTx/>
                <a:uFillTx/>
                <a:latin typeface="Söhne"/>
              </a:rPr>
              <a:t>Per scegliere al meglio basterà recarsi sul sito:</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a:ln>
                  <a:noFill/>
                </a:ln>
                <a:solidFill>
                  <a:srgbClr val="000000"/>
                </a:solidFill>
                <a:effectLst/>
                <a:uLnTx/>
                <a:uFillTx/>
                <a:latin typeface="Söhne"/>
                <a:hlinkClick r:id="rId3"/>
              </a:rPr>
              <a:t>https://chooser-beta.creativecommons.org/</a:t>
            </a:r>
            <a:r>
              <a:rPr kumimoji="0" lang="it-IT" sz="1100" b="0" i="0" u="none" strike="noStrike" kern="1200" cap="all" spc="300" normalizeH="0" baseline="0" noProof="0">
                <a:ln>
                  <a:noFill/>
                </a:ln>
                <a:solidFill>
                  <a:srgbClr val="000000"/>
                </a:solidFill>
                <a:effectLst/>
                <a:uLnTx/>
                <a:uFillTx/>
                <a:latin typeface="Söhne"/>
              </a:rPr>
              <a:t> </a:t>
            </a:r>
          </a:p>
        </p:txBody>
      </p:sp>
    </p:spTree>
    <p:extLst>
      <p:ext uri="{BB962C8B-B14F-4D97-AF65-F5344CB8AC3E}">
        <p14:creationId xmlns:p14="http://schemas.microsoft.com/office/powerpoint/2010/main" val="1724380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2638364" y="975496"/>
            <a:ext cx="6989330" cy="1364726"/>
          </a:xfrm>
        </p:spPr>
        <p:txBody>
          <a:bodyPr anchor="t">
            <a:normAutofit/>
          </a:bodyPr>
          <a:lstStyle/>
          <a:p>
            <a:r>
              <a:rPr lang="it-IT" sz="2400">
                <a:latin typeface="+mn-lt"/>
              </a:rPr>
              <a:t>Scelta licenza creative commons</a:t>
            </a:r>
            <a:endParaRPr lang="en-US" sz="2400">
              <a:latin typeface="+mn-lt"/>
            </a:endParaRPr>
          </a:p>
        </p:txBody>
      </p:sp>
      <p:sp>
        <p:nvSpPr>
          <p:cNvPr id="12" name="Date Placeholder 3">
            <a:extLst>
              <a:ext uri="{FF2B5EF4-FFF2-40B4-BE49-F238E27FC236}">
                <a16:creationId xmlns:a16="http://schemas.microsoft.com/office/drawing/2014/main" id="{E36EB3A5-E8FB-48A5-BB59-1E449A9F73BB}"/>
              </a:ext>
            </a:extLst>
          </p:cNvPr>
          <p:cNvSpPr>
            <a:spLocks noGrp="1"/>
          </p:cNvSpPr>
          <p:nvPr>
            <p:ph type="dt" sz="half" idx="10"/>
          </p:nvPr>
        </p:nvSpPr>
        <p:spPr>
          <a:xfrm>
            <a:off x="1217421" y="5353879"/>
            <a:ext cx="3864781" cy="1115114"/>
          </a:xfrm>
        </p:spPr>
        <p:txBody>
          <a:bodyPr/>
          <a:lstStyle/>
          <a:p>
            <a:pPr>
              <a:spcAft>
                <a:spcPts val="600"/>
              </a:spcAft>
              <a:defRPr/>
            </a:pPr>
            <a:r>
              <a:rPr kumimoji="0" lang="en-US" sz="1000" b="0" i="0" u="none" strike="noStrike" kern="1200" cap="all" spc="300" normalizeH="0" baseline="0" noProof="0">
                <a:ln>
                  <a:noFill/>
                </a:ln>
                <a:solidFill>
                  <a:srgbClr val="000000"/>
                </a:solidFill>
                <a:effectLst/>
                <a:uLnTx/>
                <a:uFillTx/>
                <a:latin typeface="Söhne"/>
              </a:rPr>
              <a:t>Recandosi al link precedentemente citato ci verrà chiesto di compilare alcuni campi secondo secondo le nostre preferenze.</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900" b="1" i="0" u="none" strike="noStrike" kern="1200" cap="all" spc="300" normalizeH="0" baseline="0" noProof="0">
              <a:ln>
                <a:noFill/>
              </a:ln>
              <a:solidFill>
                <a:srgbClr val="000000"/>
              </a:solidFill>
              <a:effectLst/>
              <a:uLnTx/>
              <a:uFillTx/>
              <a:latin typeface="Grandview Display"/>
              <a:ea typeface="+mn-ea"/>
              <a:cs typeface="+mn-cs"/>
            </a:endParaRP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11</a:t>
            </a:fld>
            <a:endParaRPr kumimoji="0" lang="en-US" sz="900" b="1" i="0" u="none" strike="noStrike" kern="1200" cap="all" spc="300" normalizeH="0" baseline="0" noProof="0">
              <a:ln>
                <a:noFill/>
              </a:ln>
              <a:solidFill>
                <a:srgbClr val="000000"/>
              </a:solidFill>
              <a:effectLst/>
              <a:uLnTx/>
              <a:uFillTx/>
              <a:latin typeface="Grandview Display"/>
              <a:ea typeface="+mn-ea"/>
              <a:cs typeface="+mn-cs"/>
            </a:endParaRPr>
          </a:p>
        </p:txBody>
      </p:sp>
      <p:pic>
        <p:nvPicPr>
          <p:cNvPr id="6" name="Immagine 5" descr="Immagine che contiene testo, schermata, software, Icona del computer">
            <a:extLst>
              <a:ext uri="{FF2B5EF4-FFF2-40B4-BE49-F238E27FC236}">
                <a16:creationId xmlns:a16="http://schemas.microsoft.com/office/drawing/2014/main" id="{0EC497BC-4A85-F2BE-49C9-558CE893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97" y="2330193"/>
            <a:ext cx="5484663" cy="2921345"/>
          </a:xfrm>
          <a:prstGeom prst="rect">
            <a:avLst/>
          </a:prstGeom>
        </p:spPr>
      </p:pic>
      <p:pic>
        <p:nvPicPr>
          <p:cNvPr id="8" name="Immagine 7" descr="Immagine che contiene testo, schermata, software, Icona del computer">
            <a:extLst>
              <a:ext uri="{FF2B5EF4-FFF2-40B4-BE49-F238E27FC236}">
                <a16:creationId xmlns:a16="http://schemas.microsoft.com/office/drawing/2014/main" id="{1C76A630-B835-8EC3-67A0-6A14B902D9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966" y="2330193"/>
            <a:ext cx="5481091" cy="2921345"/>
          </a:xfrm>
          <a:prstGeom prst="rect">
            <a:avLst/>
          </a:prstGeom>
        </p:spPr>
      </p:pic>
      <p:sp>
        <p:nvSpPr>
          <p:cNvPr id="9" name="Date Placeholder 3">
            <a:extLst>
              <a:ext uri="{FF2B5EF4-FFF2-40B4-BE49-F238E27FC236}">
                <a16:creationId xmlns:a16="http://schemas.microsoft.com/office/drawing/2014/main" id="{3EBD421A-4595-3FB0-2032-BDE2D37806D3}"/>
              </a:ext>
            </a:extLst>
          </p:cNvPr>
          <p:cNvSpPr txBox="1">
            <a:spLocks/>
          </p:cNvSpPr>
          <p:nvPr/>
        </p:nvSpPr>
        <p:spPr>
          <a:xfrm>
            <a:off x="7094776" y="5300873"/>
            <a:ext cx="3864781" cy="1115114"/>
          </a:xfrm>
          <a:prstGeom prst="rect">
            <a:avLst/>
          </a:prstGeom>
        </p:spPr>
        <p:txBody>
          <a:bodyPr vert="horz" lIns="91440" tIns="45720" rIns="91440" bIns="45720" rtlCol="0" anchor="ctr"/>
          <a:lstStyle>
            <a:defPPr>
              <a:defRPr lang="it-IT"/>
            </a:defPPr>
            <a:lvl1pPr marL="0" algn="l" defTabSz="914400" rtl="0" eaLnBrk="1" latinLnBrk="0" hangingPunct="1">
              <a:defRPr sz="900" b="1" kern="1200" cap="all" spc="3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r>
              <a:rPr lang="en-US" sz="1000" b="0">
                <a:solidFill>
                  <a:srgbClr val="000000"/>
                </a:solidFill>
                <a:latin typeface="Söhne"/>
              </a:rPr>
              <a:t>Successivamente dopo aver compilato I vari campi apparirà la licenza più adatta per te.</a:t>
            </a:r>
          </a:p>
          <a:p>
            <a:pPr>
              <a:spcAft>
                <a:spcPts val="600"/>
              </a:spcAft>
              <a:defRPr/>
            </a:pPr>
            <a:endParaRPr lang="en-US">
              <a:solidFill>
                <a:srgbClr val="000000"/>
              </a:solidFill>
              <a:latin typeface="Grandview Display"/>
            </a:endParaRPr>
          </a:p>
        </p:txBody>
      </p:sp>
    </p:spTree>
    <p:extLst>
      <p:ext uri="{BB962C8B-B14F-4D97-AF65-F5344CB8AC3E}">
        <p14:creationId xmlns:p14="http://schemas.microsoft.com/office/powerpoint/2010/main" val="29612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78E53-B5BB-E8E9-1698-5CE569E9880D}"/>
              </a:ext>
            </a:extLst>
          </p:cNvPr>
          <p:cNvSpPr>
            <a:spLocks noGrp="1"/>
          </p:cNvSpPr>
          <p:nvPr>
            <p:ph type="ctrTitle"/>
          </p:nvPr>
        </p:nvSpPr>
        <p:spPr>
          <a:xfrm>
            <a:off x="7237814" y="1371600"/>
            <a:ext cx="4250665" cy="2696866"/>
          </a:xfrm>
        </p:spPr>
        <p:txBody>
          <a:bodyPr anchor="t">
            <a:normAutofit/>
          </a:bodyPr>
          <a:lstStyle/>
          <a:p>
            <a:r>
              <a:rPr lang="it-IT"/>
              <a:t>Cosa Sono?</a:t>
            </a:r>
            <a:br>
              <a:rPr lang="it-IT"/>
            </a:br>
            <a:endParaRPr lang="it-IT"/>
          </a:p>
        </p:txBody>
      </p:sp>
      <p:sp>
        <p:nvSpPr>
          <p:cNvPr id="48"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7237814" y="3968151"/>
            <a:ext cx="3640997" cy="1564873"/>
          </a:xfrm>
        </p:spPr>
        <p:txBody>
          <a:bodyPr anchor="b">
            <a:noAutofit/>
          </a:bodyPr>
          <a:lstStyle/>
          <a:p>
            <a:br>
              <a:rPr lang="it-IT" sz="1200"/>
            </a:br>
            <a:r>
              <a:rPr lang="it-IT" sz="1200" b="0" i="0">
                <a:solidFill>
                  <a:srgbClr val="374151"/>
                </a:solidFill>
                <a:effectLst/>
                <a:latin typeface="Söhne"/>
              </a:rPr>
              <a:t>Le licenze software sono accordi legali tra l'utente e il detentore dei diritti del software </a:t>
            </a:r>
            <a:r>
              <a:rPr lang="it-IT" sz="1200" b="0">
                <a:solidFill>
                  <a:srgbClr val="374151"/>
                </a:solidFill>
                <a:latin typeface="Söhne"/>
              </a:rPr>
              <a:t>che </a:t>
            </a:r>
            <a:r>
              <a:rPr lang="it-IT" sz="1200" b="0" i="0">
                <a:solidFill>
                  <a:srgbClr val="374151"/>
                </a:solidFill>
                <a:effectLst/>
                <a:latin typeface="Söhne"/>
              </a:rPr>
              <a:t>stabiliscono i termini e le condizioni per l'uso del software.</a:t>
            </a:r>
            <a:r>
              <a:rPr lang="it-IT" sz="1200" b="0">
                <a:solidFill>
                  <a:srgbClr val="374151"/>
                </a:solidFill>
                <a:latin typeface="Söhne"/>
              </a:rPr>
              <a:t> </a:t>
            </a:r>
            <a:endParaRPr lang="en-US" sz="1200">
              <a:latin typeface="+mn-lt"/>
            </a:endParaRPr>
          </a:p>
        </p:txBody>
      </p:sp>
      <p:pic>
        <p:nvPicPr>
          <p:cNvPr id="26" name="Picture 3" descr="Immagine che contiene luce, arte, design&#10;&#10;Descrizione generata automaticamente con attendibilità media">
            <a:extLst>
              <a:ext uri="{FF2B5EF4-FFF2-40B4-BE49-F238E27FC236}">
                <a16:creationId xmlns:a16="http://schemas.microsoft.com/office/drawing/2014/main" id="{B1E9A7BF-E8F1-113F-BEF3-F02C8870FEBF}"/>
              </a:ext>
            </a:extLst>
          </p:cNvPr>
          <p:cNvPicPr>
            <a:picLocks noChangeAspect="1"/>
          </p:cNvPicPr>
          <p:nvPr/>
        </p:nvPicPr>
        <p:blipFill rotWithShape="1">
          <a:blip r:embed="rId2"/>
          <a:srcRect r="14889" b="-1"/>
          <a:stretch/>
        </p:blipFill>
        <p:spPr>
          <a:xfrm>
            <a:off x="656719" y="1324977"/>
            <a:ext cx="5799962" cy="4208047"/>
          </a:xfrm>
          <a:prstGeom prst="rect">
            <a:avLst/>
          </a:prstGeom>
          <a:noFill/>
        </p:spPr>
      </p:pic>
      <p:sp>
        <p:nvSpPr>
          <p:cNvPr id="38"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2B6A0707-BFCA-4BDD-8B25-E2A14A0F80A6}" type="slidenum">
              <a:rPr kumimoji="0" lang="en-US" b="1" i="0" u="none" strike="noStrike" kern="1200" cap="all" spc="30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2</a:t>
            </a:fld>
            <a:endParaRPr kumimoji="0" lang="en-US" b="1" i="0" u="none" strike="noStrike" kern="1200" cap="all" spc="300" normalizeH="0" baseline="0" noProof="0">
              <a:ln>
                <a:noFill/>
              </a:ln>
              <a:effectLst/>
              <a:uLnTx/>
              <a:uFillTx/>
            </a:endParaRPr>
          </a:p>
        </p:txBody>
      </p:sp>
    </p:spTree>
    <p:extLst>
      <p:ext uri="{BB962C8B-B14F-4D97-AF65-F5344CB8AC3E}">
        <p14:creationId xmlns:p14="http://schemas.microsoft.com/office/powerpoint/2010/main" val="92698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78E53-B5BB-E8E9-1698-5CE569E9880D}"/>
              </a:ext>
            </a:extLst>
          </p:cNvPr>
          <p:cNvSpPr>
            <a:spLocks noGrp="1"/>
          </p:cNvSpPr>
          <p:nvPr>
            <p:ph type="ctrTitle"/>
          </p:nvPr>
        </p:nvSpPr>
        <p:spPr>
          <a:xfrm>
            <a:off x="912628" y="1371600"/>
            <a:ext cx="4916672" cy="2696866"/>
          </a:xfrm>
        </p:spPr>
        <p:txBody>
          <a:bodyPr>
            <a:normAutofit/>
          </a:bodyPr>
          <a:lstStyle/>
          <a:p>
            <a:r>
              <a:rPr lang="it-IT"/>
              <a:t>A COSA SERVONO?</a:t>
            </a:r>
          </a:p>
        </p:txBody>
      </p:sp>
      <p:sp>
        <p:nvSpPr>
          <p:cNvPr id="32" name="Subtitle 8">
            <a:extLst>
              <a:ext uri="{FF2B5EF4-FFF2-40B4-BE49-F238E27FC236}">
                <a16:creationId xmlns:a16="http://schemas.microsoft.com/office/drawing/2014/main" id="{4131CF8D-46E3-47EB-B59D-E17760563FB5}"/>
              </a:ext>
            </a:extLst>
          </p:cNvPr>
          <p:cNvSpPr>
            <a:spLocks noGrp="1"/>
          </p:cNvSpPr>
          <p:nvPr>
            <p:ph type="subTitle" idx="1"/>
          </p:nvPr>
        </p:nvSpPr>
        <p:spPr>
          <a:xfrm>
            <a:off x="912629" y="3390899"/>
            <a:ext cx="4916671" cy="2068517"/>
          </a:xfrm>
        </p:spPr>
        <p:txBody>
          <a:bodyPr>
            <a:noAutofit/>
          </a:bodyPr>
          <a:lstStyle/>
          <a:p>
            <a:br>
              <a:rPr lang="it-IT" sz="1100"/>
            </a:br>
            <a:r>
              <a:rPr lang="it-IT" sz="1100" b="0" i="0">
                <a:solidFill>
                  <a:srgbClr val="374151"/>
                </a:solidFill>
                <a:effectLst/>
                <a:latin typeface="Söhne"/>
              </a:rPr>
              <a:t>Le licenze software servono a regolare l'uso, la distribuzione e la modifica del software. </a:t>
            </a:r>
          </a:p>
          <a:p>
            <a:r>
              <a:rPr lang="it-IT" sz="1100" b="0" i="0">
                <a:solidFill>
                  <a:srgbClr val="374151"/>
                </a:solidFill>
                <a:effectLst/>
                <a:latin typeface="Söhne"/>
              </a:rPr>
              <a:t>Forniscono un quadro legale che definisce i diritti dell'utente rispetto al software e stabilisce le condizioni d'uso, contribuendo a proteggere i diritti d'autore del creatore e a evitare controversie legali.</a:t>
            </a:r>
          </a:p>
        </p:txBody>
      </p:sp>
      <p:pic>
        <p:nvPicPr>
          <p:cNvPr id="26" name="Picture 3">
            <a:extLst>
              <a:ext uri="{FF2B5EF4-FFF2-40B4-BE49-F238E27FC236}">
                <a16:creationId xmlns:a16="http://schemas.microsoft.com/office/drawing/2014/main" id="{B1E9A7BF-E8F1-113F-BEF3-F02C8870FEBF}"/>
              </a:ext>
            </a:extLst>
          </p:cNvPr>
          <p:cNvPicPr>
            <a:picLocks noChangeAspect="1"/>
          </p:cNvPicPr>
          <p:nvPr/>
        </p:nvPicPr>
        <p:blipFill rotWithShape="1">
          <a:blip r:embed="rId2"/>
          <a:srcRect r="38249" b="-2"/>
          <a:stretch/>
        </p:blipFill>
        <p:spPr>
          <a:xfrm>
            <a:off x="6516745" y="980758"/>
            <a:ext cx="4820283" cy="4820283"/>
          </a:xfrm>
          <a:custGeom>
            <a:avLst/>
            <a:gdLst/>
            <a:ahLst/>
            <a:cxnLst/>
            <a:rect l="l" t="t" r="r" b="b"/>
            <a:pathLst>
              <a:path w="5320980" h="5320980">
                <a:moveTo>
                  <a:pt x="2660490" y="0"/>
                </a:moveTo>
                <a:cubicBezTo>
                  <a:pt x="4129838" y="0"/>
                  <a:pt x="5320980" y="1191142"/>
                  <a:pt x="5320980" y="2660490"/>
                </a:cubicBezTo>
                <a:cubicBezTo>
                  <a:pt x="5320980" y="4129838"/>
                  <a:pt x="4129838" y="5320980"/>
                  <a:pt x="2660490" y="5320980"/>
                </a:cubicBezTo>
                <a:cubicBezTo>
                  <a:pt x="1191142" y="5320980"/>
                  <a:pt x="0" y="4129838"/>
                  <a:pt x="0" y="2660490"/>
                </a:cubicBezTo>
                <a:cubicBezTo>
                  <a:pt x="0" y="1191142"/>
                  <a:pt x="1191142" y="0"/>
                  <a:pt x="2660490" y="0"/>
                </a:cubicBezTo>
                <a:close/>
              </a:path>
            </a:pathLst>
          </a:custGeom>
          <a:noFill/>
        </p:spPr>
      </p:pic>
      <p:sp>
        <p:nvSpPr>
          <p:cNvPr id="38"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3</a:t>
            </a:fld>
            <a:endParaRPr lang="en-US"/>
          </a:p>
        </p:txBody>
      </p:sp>
    </p:spTree>
    <p:extLst>
      <p:ext uri="{BB962C8B-B14F-4D97-AF65-F5344CB8AC3E}">
        <p14:creationId xmlns:p14="http://schemas.microsoft.com/office/powerpoint/2010/main" val="203107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2" name="Titolo 1">
            <a:extLst>
              <a:ext uri="{FF2B5EF4-FFF2-40B4-BE49-F238E27FC236}">
                <a16:creationId xmlns:a16="http://schemas.microsoft.com/office/drawing/2014/main" id="{C353AA1B-3A7B-CCB4-4F06-3E7482905E1D}"/>
              </a:ext>
            </a:extLst>
          </p:cNvPr>
          <p:cNvSpPr>
            <a:spLocks noGrp="1"/>
          </p:cNvSpPr>
          <p:nvPr>
            <p:ph type="ctrTitle"/>
          </p:nvPr>
        </p:nvSpPr>
        <p:spPr>
          <a:xfrm>
            <a:off x="1984076" y="3289127"/>
            <a:ext cx="4934310" cy="1500975"/>
          </a:xfrm>
        </p:spPr>
        <p:txBody>
          <a:bodyPr anchor="b">
            <a:noAutofit/>
          </a:bodyPr>
          <a:lstStyle/>
          <a:p>
            <a:r>
              <a:rPr kumimoji="0" lang="it-IT" sz="1300" b="0" i="0" u="none" strike="noStrike" kern="1200" cap="all" spc="300" normalizeH="0" baseline="0" noProof="0">
                <a:ln>
                  <a:noFill/>
                </a:ln>
                <a:solidFill>
                  <a:srgbClr val="374151"/>
                </a:solidFill>
                <a:effectLst/>
                <a:uLnTx/>
                <a:uFillTx/>
                <a:latin typeface="Söhne"/>
                <a:ea typeface="+mn-ea"/>
                <a:cs typeface="+mn-cs"/>
              </a:rPr>
              <a:t>LA scelta di una licenza software è una decisione importante che influenzerà come gli altri possono utilizzare, modificare e distribuire il tuo software. È QUINDI FONDAMENTALE SCEGLIERE LA LICENZA Più ADEGUATA ALLE NOSTRE ESIGENZE.</a:t>
            </a:r>
            <a:endParaRPr lang="it-IT" sz="1300">
              <a:latin typeface="Söhne"/>
            </a:endParaRPr>
          </a:p>
        </p:txBody>
      </p:sp>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838867" y="1722879"/>
            <a:ext cx="4762500" cy="1364726"/>
          </a:xfrm>
        </p:spPr>
        <p:txBody>
          <a:bodyPr anchor="t">
            <a:normAutofit/>
          </a:bodyPr>
          <a:lstStyle/>
          <a:p>
            <a:r>
              <a:rPr lang="en-US" sz="3200">
                <a:latin typeface="+mn-lt"/>
              </a:rPr>
              <a:t>Come scegliere?</a:t>
            </a:r>
          </a:p>
        </p:txBody>
      </p:sp>
      <p:sp>
        <p:nvSpPr>
          <p:cNvPr id="12" name="Date Placeholder 3">
            <a:extLst>
              <a:ext uri="{FF2B5EF4-FFF2-40B4-BE49-F238E27FC236}">
                <a16:creationId xmlns:a16="http://schemas.microsoft.com/office/drawing/2014/main" id="{E36EB3A5-E8FB-48A5-BB59-1E449A9F73BB}"/>
              </a:ext>
            </a:extLst>
          </p:cNvPr>
          <p:cNvSpPr>
            <a:spLocks noGrp="1"/>
          </p:cNvSpPr>
          <p:nvPr>
            <p:ph type="dt" sz="half" idx="10"/>
          </p:nvPr>
        </p:nvSpPr>
        <p:spPr>
          <a:xfrm>
            <a:off x="912628" y="6356350"/>
            <a:ext cx="2743200" cy="365125"/>
          </a:xfrm>
        </p:spPr>
        <p:txBody>
          <a:bodyPr/>
          <a:lstStyle/>
          <a:p>
            <a:pPr>
              <a:spcAft>
                <a:spcPts val="600"/>
              </a:spcAft>
            </a:pPr>
            <a:fld id="{47B991A3-FCCB-4921-B21C-3336FFF5089B}" type="datetime1">
              <a:rPr lang="en-US" smtClean="0"/>
              <a:pPr>
                <a:spcAft>
                  <a:spcPts val="600"/>
                </a:spcAft>
              </a:pPr>
              <a:t>12/30/2023</a:t>
            </a:fld>
            <a:endParaRPr lang="en-US"/>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4</a:t>
            </a:fld>
            <a:endParaRPr lang="en-US"/>
          </a:p>
        </p:txBody>
      </p:sp>
      <p:pic>
        <p:nvPicPr>
          <p:cNvPr id="6" name="Immagine 5" descr="Immagine che contiene nero, oscurità">
            <a:extLst>
              <a:ext uri="{FF2B5EF4-FFF2-40B4-BE49-F238E27FC236}">
                <a16:creationId xmlns:a16="http://schemas.microsoft.com/office/drawing/2014/main" id="{CC90CE29-4570-A935-7E54-CDF46BBE7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9820" y="2769773"/>
            <a:ext cx="2539682" cy="2539682"/>
          </a:xfrm>
          <a:prstGeom prst="rect">
            <a:avLst/>
          </a:prstGeom>
        </p:spPr>
      </p:pic>
    </p:spTree>
    <p:extLst>
      <p:ext uri="{BB962C8B-B14F-4D97-AF65-F5344CB8AC3E}">
        <p14:creationId xmlns:p14="http://schemas.microsoft.com/office/powerpoint/2010/main" val="269049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2110078" y="901866"/>
            <a:ext cx="9315087" cy="1364726"/>
          </a:xfrm>
        </p:spPr>
        <p:txBody>
          <a:bodyPr anchor="t">
            <a:normAutofit/>
          </a:bodyPr>
          <a:lstStyle/>
          <a:p>
            <a:r>
              <a:rPr lang="en-US" sz="2400">
                <a:latin typeface="+mn-lt"/>
              </a:rPr>
              <a:t>Contribuire ad un Progetto già esistente</a:t>
            </a:r>
          </a:p>
        </p:txBody>
      </p:sp>
      <p:sp>
        <p:nvSpPr>
          <p:cNvPr id="12" name="Date Placeholder 3">
            <a:extLst>
              <a:ext uri="{FF2B5EF4-FFF2-40B4-BE49-F238E27FC236}">
                <a16:creationId xmlns:a16="http://schemas.microsoft.com/office/drawing/2014/main" id="{E36EB3A5-E8FB-48A5-BB59-1E449A9F73BB}"/>
              </a:ext>
            </a:extLst>
          </p:cNvPr>
          <p:cNvSpPr>
            <a:spLocks noGrp="1"/>
          </p:cNvSpPr>
          <p:nvPr>
            <p:ph type="dt" sz="half" idx="10"/>
          </p:nvPr>
        </p:nvSpPr>
        <p:spPr>
          <a:xfrm>
            <a:off x="912628" y="6356350"/>
            <a:ext cx="2743200" cy="365125"/>
          </a:xfrm>
        </p:spPr>
        <p:txBody>
          <a:bodyPr/>
          <a:lstStyle/>
          <a:p>
            <a:pPr>
              <a:spcAft>
                <a:spcPts val="600"/>
              </a:spcAft>
            </a:pPr>
            <a:fld id="{47B991A3-FCCB-4921-B21C-3336FFF5089B}" type="datetime1">
              <a:rPr lang="en-US" smtClean="0"/>
              <a:pPr>
                <a:spcAft>
                  <a:spcPts val="600"/>
                </a:spcAft>
              </a:pPr>
              <a:t>12/30/2023</a:t>
            </a:fld>
            <a:endParaRPr lang="en-US"/>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5</a:t>
            </a:fld>
            <a:endParaRPr lang="en-US"/>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1657713" y="2268748"/>
            <a:ext cx="4916671" cy="2592240"/>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it-IT" sz="1100"/>
            </a:br>
            <a:r>
              <a:rPr lang="it-IT" sz="1100" b="0" i="0">
                <a:solidFill>
                  <a:srgbClr val="374151"/>
                </a:solidFill>
                <a:effectLst/>
                <a:latin typeface="Söhne"/>
              </a:rPr>
              <a:t>Quando apportate modifiche a un progetto già esistente, si consiglia di pubblicare le versioni modificate con la stessa licenza del progetto originale.</a:t>
            </a:r>
          </a:p>
          <a:p>
            <a:r>
              <a:rPr lang="it-IT" sz="1100" b="0" i="0">
                <a:solidFill>
                  <a:srgbClr val="374151"/>
                </a:solidFill>
                <a:effectLst/>
                <a:latin typeface="Söhne"/>
              </a:rPr>
              <a:t>Collaborare con i responsabili del progetto è positivo, e rilasciare modifiche con un'altra licenza può spesso complicare la cooperazione. Si dovrebbe optare per questa scelta solo in situazioni eccezionali in cui è fortemente giustificabile.</a:t>
            </a:r>
            <a:endParaRPr lang="it-IT" sz="1100" b="0">
              <a:solidFill>
                <a:srgbClr val="374151"/>
              </a:solidFill>
              <a:latin typeface="Söhne"/>
            </a:endParaRPr>
          </a:p>
        </p:txBody>
      </p:sp>
      <p:sp>
        <p:nvSpPr>
          <p:cNvPr id="19" name="Subtitle 8">
            <a:extLst>
              <a:ext uri="{FF2B5EF4-FFF2-40B4-BE49-F238E27FC236}">
                <a16:creationId xmlns:a16="http://schemas.microsoft.com/office/drawing/2014/main" id="{C7703389-F167-5468-6C27-74CA9DAF39F3}"/>
              </a:ext>
            </a:extLst>
          </p:cNvPr>
          <p:cNvSpPr txBox="1">
            <a:spLocks/>
          </p:cNvSpPr>
          <p:nvPr/>
        </p:nvSpPr>
        <p:spPr>
          <a:xfrm>
            <a:off x="6894996" y="2617797"/>
            <a:ext cx="4916671" cy="1894142"/>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it-IT" sz="1100"/>
            </a:br>
            <a:r>
              <a:rPr lang="it-IT" sz="1100" b="0" i="0">
                <a:solidFill>
                  <a:srgbClr val="374151"/>
                </a:solidFill>
                <a:effectLst/>
                <a:latin typeface="Söhne"/>
              </a:rPr>
              <a:t>Un caso in cui usare una licenza diversa è giustificabile è quando vengono effettuate modifiche sostanziali ad un progetto rilasciato sotto una licenza non copyleft.</a:t>
            </a:r>
          </a:p>
          <a:p>
            <a:r>
              <a:rPr lang="it-IT" sz="1100" b="0" i="0">
                <a:solidFill>
                  <a:srgbClr val="374151"/>
                </a:solidFill>
                <a:effectLst/>
                <a:latin typeface="Söhne"/>
              </a:rPr>
              <a:t> Se la versione da voi creata è notevolmente più utile rispetto all'originale, è comprensibile rilasciarla sotto una licenza copyleft.</a:t>
            </a:r>
            <a:endParaRPr lang="it-IT" sz="1100" b="0">
              <a:solidFill>
                <a:srgbClr val="374151"/>
              </a:solidFill>
              <a:latin typeface="Söhne"/>
            </a:endParaRPr>
          </a:p>
        </p:txBody>
      </p:sp>
    </p:spTree>
    <p:extLst>
      <p:ext uri="{BB962C8B-B14F-4D97-AF65-F5344CB8AC3E}">
        <p14:creationId xmlns:p14="http://schemas.microsoft.com/office/powerpoint/2010/main" val="151163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3" y="975496"/>
            <a:ext cx="4762500" cy="1364726"/>
          </a:xfrm>
        </p:spPr>
        <p:txBody>
          <a:bodyPr anchor="t">
            <a:normAutofit/>
          </a:bodyPr>
          <a:lstStyle/>
          <a:p>
            <a:r>
              <a:rPr lang="en-US" sz="2400">
                <a:latin typeface="+mn-lt"/>
              </a:rPr>
              <a:t>software</a:t>
            </a:r>
          </a:p>
        </p:txBody>
      </p:sp>
      <p:sp>
        <p:nvSpPr>
          <p:cNvPr id="12" name="Date Placeholder 3">
            <a:extLst>
              <a:ext uri="{FF2B5EF4-FFF2-40B4-BE49-F238E27FC236}">
                <a16:creationId xmlns:a16="http://schemas.microsoft.com/office/drawing/2014/main" id="{E36EB3A5-E8FB-48A5-BB59-1E449A9F73BB}"/>
              </a:ext>
            </a:extLst>
          </p:cNvPr>
          <p:cNvSpPr>
            <a:spLocks noGrp="1"/>
          </p:cNvSpPr>
          <p:nvPr>
            <p:ph type="dt" sz="half" idx="10"/>
          </p:nvPr>
        </p:nvSpPr>
        <p:spPr>
          <a:xfrm>
            <a:off x="912628" y="6356350"/>
            <a:ext cx="2743200"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fld id="{47B991A3-FCCB-4921-B21C-3336FFF5089B}" type="datetime1">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l" defTabSz="914400" rtl="0" eaLnBrk="1" fontAlgn="auto" latinLnBrk="0" hangingPunct="1">
                <a:lnSpc>
                  <a:spcPct val="100000"/>
                </a:lnSpc>
                <a:spcBef>
                  <a:spcPts val="0"/>
                </a:spcBef>
                <a:spcAft>
                  <a:spcPts val="600"/>
                </a:spcAft>
                <a:buClrTx/>
                <a:buSzTx/>
                <a:buFontTx/>
                <a:buNone/>
                <a:tabLst/>
                <a:defRPr/>
              </a:pPr>
              <a:t>12/30/2023</a:t>
            </a:fld>
            <a:endParaRPr kumimoji="0" lang="en-US" sz="900" b="1" i="0" u="none" strike="noStrike" kern="1200" cap="all" spc="300" normalizeH="0" baseline="0" noProof="0">
              <a:ln>
                <a:noFill/>
              </a:ln>
              <a:solidFill>
                <a:srgbClr val="000000"/>
              </a:solidFill>
              <a:effectLst/>
              <a:uLnTx/>
              <a:uFillTx/>
              <a:latin typeface="Grandview Display"/>
              <a:ea typeface="+mn-ea"/>
              <a:cs typeface="+mn-cs"/>
            </a:endParaRP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6</a:t>
            </a:fld>
            <a:endParaRPr kumimoji="0" lang="en-US" sz="900" b="1" i="0" u="none" strike="noStrike" kern="1200" cap="all" spc="300" normalizeH="0" baseline="0" noProof="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2126274" y="2626596"/>
            <a:ext cx="4775410" cy="3443380"/>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br>
              <a:rPr kumimoji="0" lang="it-IT" sz="1100" b="1" i="0" u="none" strike="noStrike" kern="1200" cap="all" spc="300" normalizeH="0" baseline="0" noProof="0">
                <a:ln>
                  <a:noFill/>
                </a:ln>
                <a:solidFill>
                  <a:srgbClr val="000000"/>
                </a:solidFill>
                <a:effectLst/>
                <a:uLnTx/>
                <a:uFillTx/>
                <a:latin typeface="Grandview Display"/>
                <a:ea typeface="+mn-ea"/>
                <a:cs typeface="+mn-cs"/>
              </a:rPr>
            </a:br>
            <a:r>
              <a:rPr lang="it-IT" sz="1100" b="0">
                <a:solidFill>
                  <a:srgbClr val="374151"/>
                </a:solidFill>
                <a:latin typeface="Söhne"/>
              </a:rPr>
              <a:t>gene</a:t>
            </a:r>
            <a:r>
              <a:rPr kumimoji="0" lang="it-IT" sz="1100" b="0" i="0" u="none" strike="noStrike" kern="1200" cap="all" spc="300" normalizeH="0" baseline="0" noProof="0">
                <a:ln>
                  <a:noFill/>
                </a:ln>
                <a:solidFill>
                  <a:srgbClr val="374151"/>
                </a:solidFill>
                <a:effectLst/>
                <a:uLnTx/>
                <a:uFillTx/>
                <a:latin typeface="Söhne"/>
                <a:ea typeface="+mn-ea"/>
                <a:cs typeface="+mn-cs"/>
              </a:rPr>
              <a:t>ralmente quando lavoriamo su un software è consigliato utilizzare una licenza </a:t>
            </a:r>
            <a:r>
              <a:rPr kumimoji="0" lang="it-IT" sz="1100" i="0" u="none" strike="noStrike" kern="1200" cap="all" spc="300" normalizeH="0" baseline="0" noProof="0">
                <a:ln>
                  <a:noFill/>
                </a:ln>
                <a:solidFill>
                  <a:srgbClr val="FF0000"/>
                </a:solidFill>
                <a:effectLst/>
                <a:uLnTx/>
                <a:uFillTx/>
                <a:latin typeface="Söhne"/>
                <a:ea typeface="+mn-ea"/>
                <a:cs typeface="+mn-cs"/>
              </a:rPr>
              <a:t>copyleft</a:t>
            </a:r>
            <a:r>
              <a:rPr kumimoji="0" lang="it-IT" sz="1100" b="0" i="0" u="none" strike="noStrike" kern="1200" cap="all" spc="300" normalizeH="0" baseline="0" noProof="0">
                <a:ln>
                  <a:noFill/>
                </a:ln>
                <a:solidFill>
                  <a:srgbClr val="374151"/>
                </a:solidFill>
                <a:effectLst/>
                <a:uLnTx/>
                <a:uFillTx/>
                <a:latin typeface="Söhne"/>
                <a:ea typeface="+mn-ea"/>
                <a:cs typeface="+mn-cs"/>
              </a:rPr>
              <a:t>. Le licenze copyleft ci permettono di rendere un programma (o altro lavoro) libero ed imporre che tutte le modifiche e versioni estese del programma siano anch'esse software </a:t>
            </a:r>
            <a:r>
              <a:rPr kumimoji="0" lang="it-IT" sz="1100" b="0" i="0" u="none" strike="noStrike" kern="1200" cap="all" spc="300" normalizeH="0" baseline="0" noProof="0" err="1">
                <a:ln>
                  <a:noFill/>
                </a:ln>
                <a:solidFill>
                  <a:srgbClr val="374151"/>
                </a:solidFill>
                <a:effectLst/>
                <a:uLnTx/>
                <a:uFillTx/>
                <a:latin typeface="Söhne"/>
                <a:ea typeface="+mn-ea"/>
                <a:cs typeface="+mn-cs"/>
              </a:rPr>
              <a:t>liber</a:t>
            </a:r>
            <a:r>
              <a:rPr lang="it-IT" sz="1100" b="0">
                <a:solidFill>
                  <a:srgbClr val="374151"/>
                </a:solidFill>
                <a:latin typeface="Söhne"/>
              </a:rPr>
              <a:t>o.</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a:ln>
                <a:noFill/>
              </a:ln>
              <a:solidFill>
                <a:srgbClr val="374151"/>
              </a:solidFill>
              <a:effectLst/>
              <a:uLnTx/>
              <a:uFillTx/>
              <a:latin typeface="Söhne"/>
              <a:ea typeface="+mn-ea"/>
              <a:cs typeface="+mn-cs"/>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kumimoji="0" lang="it-IT" sz="1100" b="0" i="0" u="none" strike="noStrike" kern="1200" cap="all" spc="300" normalizeH="0" baseline="0" noProof="0">
                <a:ln>
                  <a:noFill/>
                </a:ln>
                <a:solidFill>
                  <a:srgbClr val="374151"/>
                </a:solidFill>
                <a:effectLst/>
                <a:uLnTx/>
                <a:uFillTx/>
                <a:latin typeface="Söhne"/>
                <a:ea typeface="+mn-ea"/>
                <a:cs typeface="+mn-cs"/>
              </a:rPr>
              <a:t>quando apportate modifiche a un progetto Per la maggior parte dei programmi, è consigliato l'utilizzo della versione più recente della </a:t>
            </a:r>
            <a:r>
              <a:rPr kumimoji="0" lang="it-IT" sz="1100" b="0" i="0" u="none" strike="noStrike" kern="1200" cap="all" spc="300" normalizeH="0" baseline="0" noProof="0">
                <a:ln>
                  <a:noFill/>
                </a:ln>
                <a:solidFill>
                  <a:srgbClr val="0070C0"/>
                </a:solidFill>
                <a:effectLst/>
                <a:uLnTx/>
                <a:uFillTx/>
                <a:latin typeface="Söhne"/>
                <a:ea typeface="+mn-ea"/>
                <a:cs typeface="+mn-cs"/>
              </a:rPr>
              <a:t>GNU General Public License </a:t>
            </a:r>
            <a:r>
              <a:rPr kumimoji="0" lang="it-IT" sz="1100" b="0" i="0" u="none" strike="noStrike" kern="1200" cap="all" spc="300" normalizeH="0" baseline="0" noProof="0">
                <a:ln>
                  <a:noFill/>
                </a:ln>
                <a:solidFill>
                  <a:srgbClr val="374151"/>
                </a:solidFill>
                <a:effectLst/>
                <a:uLnTx/>
                <a:uFillTx/>
                <a:latin typeface="Söhne"/>
                <a:ea typeface="+mn-ea"/>
                <a:cs typeface="+mn-cs"/>
              </a:rPr>
              <a:t>(</a:t>
            </a:r>
            <a:r>
              <a:rPr kumimoji="0" lang="it-IT" sz="1100" i="0" u="none" strike="noStrike" kern="1200" cap="all" spc="300" normalizeH="0" baseline="0" noProof="0">
                <a:ln>
                  <a:noFill/>
                </a:ln>
                <a:solidFill>
                  <a:srgbClr val="0070C0"/>
                </a:solidFill>
                <a:effectLst/>
                <a:uLnTx/>
                <a:uFillTx/>
                <a:latin typeface="Söhne"/>
                <a:ea typeface="+mn-ea"/>
                <a:cs typeface="+mn-cs"/>
              </a:rPr>
              <a:t>GPL</a:t>
            </a:r>
            <a:r>
              <a:rPr kumimoji="0" lang="it-IT" sz="1100" b="0" i="0" u="none" strike="noStrike" kern="1200" cap="all" spc="300" normalizeH="0" baseline="0" noProof="0">
                <a:ln>
                  <a:noFill/>
                </a:ln>
                <a:solidFill>
                  <a:srgbClr val="374151"/>
                </a:solidFill>
                <a:effectLst/>
                <a:uLnTx/>
                <a:uFillTx/>
                <a:latin typeface="Söhne"/>
                <a:ea typeface="+mn-ea"/>
                <a:cs typeface="+mn-cs"/>
              </a:rPr>
              <a:t>) per i vostri progetti.</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a:ln>
                <a:noFill/>
              </a:ln>
              <a:solidFill>
                <a:srgbClr val="374151"/>
              </a:solidFill>
              <a:effectLst/>
              <a:uLnTx/>
              <a:uFillTx/>
              <a:latin typeface="Söhne"/>
              <a:ea typeface="+mn-ea"/>
              <a:cs typeface="+mn-cs"/>
            </a:endParaRPr>
          </a:p>
        </p:txBody>
      </p:sp>
      <p:pic>
        <p:nvPicPr>
          <p:cNvPr id="9" name="Immagine 8" descr="Immagine che contiene computer, schermata, computer, elettronica">
            <a:extLst>
              <a:ext uri="{FF2B5EF4-FFF2-40B4-BE49-F238E27FC236}">
                <a16:creationId xmlns:a16="http://schemas.microsoft.com/office/drawing/2014/main" id="{F240BC4F-E815-0389-915B-60548008C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324" y="3239927"/>
            <a:ext cx="3130775" cy="1981333"/>
          </a:xfrm>
          <a:prstGeom prst="rect">
            <a:avLst/>
          </a:prstGeom>
        </p:spPr>
      </p:pic>
    </p:spTree>
    <p:extLst>
      <p:ext uri="{BB962C8B-B14F-4D97-AF65-F5344CB8AC3E}">
        <p14:creationId xmlns:p14="http://schemas.microsoft.com/office/powerpoint/2010/main" val="62440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04" y="-27709"/>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2" y="975496"/>
            <a:ext cx="7857223" cy="1364726"/>
          </a:xfrm>
        </p:spPr>
        <p:txBody>
          <a:bodyPr anchor="t">
            <a:normAutofit/>
          </a:bodyPr>
          <a:lstStyle/>
          <a:p>
            <a:r>
              <a:rPr lang="en-US" sz="2400">
                <a:latin typeface="+mn-lt"/>
              </a:rPr>
              <a:t>Perchè utilizzare un licenza gpl?</a:t>
            </a:r>
          </a:p>
        </p:txBody>
      </p:sp>
      <p:sp>
        <p:nvSpPr>
          <p:cNvPr id="12" name="Date Placeholder 3">
            <a:extLst>
              <a:ext uri="{FF2B5EF4-FFF2-40B4-BE49-F238E27FC236}">
                <a16:creationId xmlns:a16="http://schemas.microsoft.com/office/drawing/2014/main" id="{E36EB3A5-E8FB-48A5-BB59-1E449A9F73BB}"/>
              </a:ext>
            </a:extLst>
          </p:cNvPr>
          <p:cNvSpPr>
            <a:spLocks noGrp="1"/>
          </p:cNvSpPr>
          <p:nvPr>
            <p:ph type="dt" sz="half" idx="10"/>
          </p:nvPr>
        </p:nvSpPr>
        <p:spPr>
          <a:xfrm>
            <a:off x="912628" y="6356350"/>
            <a:ext cx="2743200"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fld id="{47B991A3-FCCB-4921-B21C-3336FFF5089B}" type="datetime1">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l" defTabSz="914400" rtl="0" eaLnBrk="1" fontAlgn="auto" latinLnBrk="0" hangingPunct="1">
                <a:lnSpc>
                  <a:spcPct val="100000"/>
                </a:lnSpc>
                <a:spcBef>
                  <a:spcPts val="0"/>
                </a:spcBef>
                <a:spcAft>
                  <a:spcPts val="600"/>
                </a:spcAft>
                <a:buClrTx/>
                <a:buSzTx/>
                <a:buFontTx/>
                <a:buNone/>
                <a:tabLst/>
                <a:defRPr/>
              </a:pPr>
              <a:t>12/30/2023</a:t>
            </a:fld>
            <a:endParaRPr kumimoji="0" lang="en-US" sz="900" b="1" i="0" u="none" strike="noStrike" kern="1200" cap="all" spc="300" normalizeH="0" baseline="0" noProof="0">
              <a:ln>
                <a:noFill/>
              </a:ln>
              <a:solidFill>
                <a:srgbClr val="000000"/>
              </a:solidFill>
              <a:effectLst/>
              <a:uLnTx/>
              <a:uFillTx/>
              <a:latin typeface="Grandview Display"/>
              <a:ea typeface="+mn-ea"/>
              <a:cs typeface="+mn-cs"/>
            </a:endParaRP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7</a:t>
            </a:fld>
            <a:endParaRPr kumimoji="0" lang="en-US" sz="900" b="1" i="0" u="none" strike="noStrike" kern="1200" cap="all" spc="300" normalizeH="0" baseline="0" noProof="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1716211" y="1688014"/>
            <a:ext cx="5576393" cy="4234858"/>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000" b="0" i="0" kern="1200" cap="all" spc="300" baseline="0">
                <a:ln>
                  <a:noFill/>
                </a:ln>
                <a:solidFill>
                  <a:srgbClr val="374151"/>
                </a:solidFill>
                <a:effectLst/>
                <a:latin typeface="Söhne"/>
                <a:ea typeface="+mn-ea"/>
                <a:cs typeface="+mn-cs"/>
              </a:rPr>
              <a:t>È una licenza copyleft forte che include numerose salvaguardie per le libertà degli utenti, appropriata per ogni tipo di software. </a:t>
            </a:r>
            <a:r>
              <a:rPr kumimoji="0" lang="it-IT" sz="1000" b="0" u="none" strike="noStrike" normalizeH="0" noProof="0">
                <a:solidFill>
                  <a:srgbClr val="374151"/>
                </a:solidFill>
                <a:uLnTx/>
                <a:uFillTx/>
                <a:latin typeface="Söhne"/>
              </a:rPr>
              <a:t>Inoltre  </a:t>
            </a:r>
            <a:r>
              <a:rPr kumimoji="0" lang="it-IT" sz="1000" b="0" u="none" strike="noStrike" normalizeH="0" noProof="0" err="1">
                <a:solidFill>
                  <a:srgbClr val="374151"/>
                </a:solidFill>
                <a:uLnTx/>
                <a:uFillTx/>
                <a:latin typeface="Söhne"/>
              </a:rPr>
              <a:t>quest</a:t>
            </a:r>
            <a:r>
              <a:rPr lang="it-IT" sz="1000" b="0">
                <a:solidFill>
                  <a:srgbClr val="374151"/>
                </a:solidFill>
                <a:latin typeface="Söhne"/>
              </a:rPr>
              <a:t>a licenza offre </a:t>
            </a:r>
            <a:r>
              <a:rPr kumimoji="0" lang="it-IT" sz="1000" b="0" u="none" strike="noStrike" normalizeH="0" noProof="0">
                <a:solidFill>
                  <a:srgbClr val="374151"/>
                </a:solidFill>
                <a:uLnTx/>
                <a:uFillTx/>
                <a:latin typeface="Söhne"/>
              </a:rPr>
              <a:t>tanti altri vantaggi tra cui:</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000" b="0" u="none" strike="noStrike" normalizeH="0" noProof="0">
              <a:solidFill>
                <a:srgbClr val="374151"/>
              </a:solidFill>
              <a:uLnTx/>
              <a:uFillTx/>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000" i="0">
                <a:solidFill>
                  <a:srgbClr val="0070C0"/>
                </a:solidFill>
                <a:effectLst/>
                <a:latin typeface="Söhne"/>
              </a:rPr>
              <a:t>Libertà del software: </a:t>
            </a:r>
            <a:r>
              <a:rPr lang="it-IT" sz="1000" b="0" i="0">
                <a:solidFill>
                  <a:srgbClr val="374151"/>
                </a:solidFill>
                <a:effectLst/>
                <a:latin typeface="Söhne"/>
              </a:rPr>
              <a:t>La GPL è una licenza progettata per garantire la libertà del software. Impone che qualsiasi opera derivata del software sotto GPL debba anch'essa essere distribuita con la stessa licenza, assicurando che il codice sorgente sia sempre accessibile e modificabile. </a:t>
            </a:r>
            <a:endParaRPr lang="it-IT" sz="1000" b="0">
              <a:solidFill>
                <a:srgbClr val="374151"/>
              </a:solidFill>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000" b="1" i="0">
                <a:solidFill>
                  <a:schemeClr val="tx2"/>
                </a:solidFill>
                <a:effectLst/>
                <a:latin typeface="Söhne"/>
              </a:rPr>
              <a:t>Prevenzione dell'appropriazione proprietaria:</a:t>
            </a:r>
            <a:r>
              <a:rPr lang="it-IT" sz="1000" b="0" i="0">
                <a:solidFill>
                  <a:schemeClr val="tx2"/>
                </a:solidFill>
                <a:effectLst/>
                <a:latin typeface="Söhne"/>
              </a:rPr>
              <a:t> </a:t>
            </a:r>
            <a:r>
              <a:rPr lang="it-IT" sz="1000" b="0" i="0">
                <a:solidFill>
                  <a:srgbClr val="374151"/>
                </a:solidFill>
                <a:effectLst/>
                <a:latin typeface="Söhne"/>
              </a:rPr>
              <a:t>La GPL impedisce che il software venga trasformato in un prodotto proprietario. Se qualcuno modifica un software rilasciato con licenza GPL, è obbligato a distribuire le modifiche con la stessa licenza GPL.</a:t>
            </a:r>
          </a:p>
        </p:txBody>
      </p:sp>
      <p:sp>
        <p:nvSpPr>
          <p:cNvPr id="7" name="Subtitle 8">
            <a:extLst>
              <a:ext uri="{FF2B5EF4-FFF2-40B4-BE49-F238E27FC236}">
                <a16:creationId xmlns:a16="http://schemas.microsoft.com/office/drawing/2014/main" id="{2AEDA361-7F4D-24E0-8DAF-C7D4B6DF97BE}"/>
              </a:ext>
            </a:extLst>
          </p:cNvPr>
          <p:cNvSpPr txBox="1">
            <a:spLocks/>
          </p:cNvSpPr>
          <p:nvPr/>
        </p:nvSpPr>
        <p:spPr>
          <a:xfrm>
            <a:off x="7234478" y="2228300"/>
            <a:ext cx="4797721" cy="3296700"/>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buFont typeface="+mj-lt"/>
              <a:buAutoNum type="arabicPeriod"/>
            </a:pPr>
            <a:endParaRPr lang="it-IT" sz="1100"/>
          </a:p>
          <a:p>
            <a:pPr marL="228600" indent="-228600">
              <a:buFont typeface="+mj-lt"/>
              <a:buAutoNum type="arabicParenR"/>
            </a:pPr>
            <a:endParaRPr lang="it-IT" sz="1100"/>
          </a:p>
          <a:p>
            <a:pPr marL="228600" indent="-228600">
              <a:buFont typeface="+mj-lt"/>
              <a:buAutoNum type="arabicParenR"/>
            </a:pPr>
            <a:r>
              <a:rPr lang="it-IT" sz="1100">
                <a:solidFill>
                  <a:schemeClr val="bg1"/>
                </a:solidFill>
              </a:rPr>
              <a:t> </a:t>
            </a:r>
          </a:p>
          <a:p>
            <a:pPr marL="228600" indent="-228600">
              <a:buFont typeface="+mj-lt"/>
              <a:buAutoNum type="arabicParenR"/>
            </a:pPr>
            <a:r>
              <a:rPr lang="it-IT" sz="1100">
                <a:solidFill>
                  <a:schemeClr val="bg1"/>
                </a:solidFill>
              </a:rPr>
              <a:t>Kù</a:t>
            </a:r>
          </a:p>
          <a:p>
            <a:pPr marL="228600" indent="-228600">
              <a:buFont typeface="+mj-lt"/>
              <a:buAutoNum type="arabicParenR"/>
            </a:pPr>
            <a:r>
              <a:rPr lang="it-IT" sz="1000" i="0">
                <a:solidFill>
                  <a:srgbClr val="FF0000"/>
                </a:solidFill>
                <a:effectLst/>
                <a:latin typeface="Söhne"/>
              </a:rPr>
              <a:t>Garanzia di accesso al codice sorgente: </a:t>
            </a:r>
            <a:r>
              <a:rPr lang="it-IT" sz="1000" b="0" i="0">
                <a:solidFill>
                  <a:srgbClr val="374151"/>
                </a:solidFill>
                <a:effectLst/>
                <a:latin typeface="Söhne"/>
              </a:rPr>
              <a:t>La                      GPL richiede che il codice sorgente sia reso disponibile insieme al software. Ciò significa che gli utenti hanno accesso completo al codice sorgente.</a:t>
            </a:r>
          </a:p>
          <a:p>
            <a:pPr marL="228600" indent="-228600">
              <a:buFont typeface="+mj-lt"/>
              <a:buAutoNum type="arabicParenR"/>
            </a:pPr>
            <a:r>
              <a:rPr lang="it-IT" sz="1000" b="1" i="0">
                <a:solidFill>
                  <a:srgbClr val="00B050"/>
                </a:solidFill>
                <a:effectLst/>
                <a:latin typeface="Söhne"/>
              </a:rPr>
              <a:t>Innovazione aperta:</a:t>
            </a:r>
            <a:r>
              <a:rPr lang="it-IT" sz="1000" b="0" i="0">
                <a:solidFill>
                  <a:srgbClr val="00B050"/>
                </a:solidFill>
                <a:effectLst/>
                <a:latin typeface="Söhne"/>
              </a:rPr>
              <a:t> </a:t>
            </a:r>
            <a:r>
              <a:rPr lang="it-IT" sz="1000" b="0" i="0">
                <a:solidFill>
                  <a:srgbClr val="374151"/>
                </a:solidFill>
                <a:effectLst/>
                <a:latin typeface="Söhne"/>
              </a:rPr>
              <a:t>La GPL può incentivare l'innovazione aperta, incoraggiando gli sviluppatori a condividere idee e miglioramenti senza restrizioni proprietarie</a:t>
            </a:r>
          </a:p>
        </p:txBody>
      </p:sp>
    </p:spTree>
    <p:extLst>
      <p:ext uri="{BB962C8B-B14F-4D97-AF65-F5344CB8AC3E}">
        <p14:creationId xmlns:p14="http://schemas.microsoft.com/office/powerpoint/2010/main" val="219632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3" y="975496"/>
            <a:ext cx="4762500" cy="1364726"/>
          </a:xfrm>
        </p:spPr>
        <p:txBody>
          <a:bodyPr anchor="t">
            <a:normAutofit/>
          </a:bodyPr>
          <a:lstStyle/>
          <a:p>
            <a:r>
              <a:rPr lang="en-US" sz="2400">
                <a:latin typeface="+mn-lt"/>
              </a:rPr>
              <a:t>Piccoli programmi</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8</a:t>
            </a:fld>
            <a:endParaRPr kumimoji="0" lang="en-US" sz="900" b="1" i="0" u="none" strike="noStrike" kern="1200" cap="all" spc="300" normalizeH="0" baseline="0" noProof="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2284228" y="2068496"/>
            <a:ext cx="4775410" cy="4559581"/>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br>
              <a:rPr kumimoji="0" lang="it-IT" sz="1100" b="1" i="0" u="none" strike="noStrike" kern="1200" cap="all" spc="300" normalizeH="0" baseline="0" noProof="0">
                <a:ln>
                  <a:noFill/>
                </a:ln>
                <a:solidFill>
                  <a:srgbClr val="000000"/>
                </a:solidFill>
                <a:effectLst/>
                <a:uLnTx/>
                <a:uFillTx/>
                <a:latin typeface="Grandview Display"/>
                <a:ea typeface="+mn-ea"/>
                <a:cs typeface="+mn-cs"/>
              </a:rPr>
            </a:br>
            <a:r>
              <a:rPr lang="it-IT" sz="1100" b="0">
                <a:solidFill>
                  <a:srgbClr val="374151"/>
                </a:solidFill>
                <a:latin typeface="Söhne"/>
              </a:rPr>
              <a:t>Usare il copyleft per un programma di piccole dimensioni non è sempre la scelta migliore.</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100" b="0">
                <a:solidFill>
                  <a:srgbClr val="374151"/>
                </a:solidFill>
                <a:latin typeface="Söhne"/>
              </a:rPr>
              <a:t>Abbiamo vari motivi per cui poterebbe non essere la scelta migliore:</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lang="it-IT" sz="1100" b="0">
              <a:solidFill>
                <a:srgbClr val="374151"/>
              </a:solidFill>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100">
                <a:solidFill>
                  <a:schemeClr val="accent4">
                    <a:lumMod val="75000"/>
                  </a:schemeClr>
                </a:solidFill>
                <a:latin typeface="Söhne"/>
              </a:rPr>
              <a:t>Inconveniente nell'applicazione</a:t>
            </a:r>
            <a:r>
              <a:rPr lang="it-IT" sz="1100" b="0">
                <a:solidFill>
                  <a:srgbClr val="374151"/>
                </a:solidFill>
                <a:latin typeface="Söhne"/>
              </a:rPr>
              <a:t>: Accertarsi che un programma di piccole dimensioni sia sempre distribuito con una copia della licenza può diventare un compito oneroso e poco pratico.</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100">
                <a:solidFill>
                  <a:srgbClr val="C00000"/>
                </a:solidFill>
                <a:latin typeface="Söhne"/>
              </a:rPr>
              <a:t>Flessibilità di utilizzo: </a:t>
            </a:r>
            <a:r>
              <a:rPr lang="it-IT" sz="1100" b="0">
                <a:solidFill>
                  <a:srgbClr val="374151"/>
                </a:solidFill>
                <a:latin typeface="Söhne"/>
              </a:rPr>
              <a:t>Per software molto piccoli, è possibile che l'autore desideri concedere una maggiore flessibilità agli utenti, ad esempio permettendo loro di incorporare il codice in progetti proprietari senza vincoli eccessivi.</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a:ln>
                <a:noFill/>
              </a:ln>
              <a:solidFill>
                <a:srgbClr val="374151"/>
              </a:solidFill>
              <a:effectLst/>
              <a:uLnTx/>
              <a:uFillTx/>
              <a:latin typeface="Söhne"/>
              <a:ea typeface="+mn-ea"/>
              <a:cs typeface="+mn-cs"/>
            </a:endParaRPr>
          </a:p>
        </p:txBody>
      </p:sp>
      <p:sp>
        <p:nvSpPr>
          <p:cNvPr id="2" name="Subtitle 8">
            <a:extLst>
              <a:ext uri="{FF2B5EF4-FFF2-40B4-BE49-F238E27FC236}">
                <a16:creationId xmlns:a16="http://schemas.microsoft.com/office/drawing/2014/main" id="{C0F6D0B2-C04C-49C1-043F-30DBEBDEE0EE}"/>
              </a:ext>
            </a:extLst>
          </p:cNvPr>
          <p:cNvSpPr txBox="1">
            <a:spLocks/>
          </p:cNvSpPr>
          <p:nvPr/>
        </p:nvSpPr>
        <p:spPr>
          <a:xfrm>
            <a:off x="7059638" y="3342862"/>
            <a:ext cx="4668356" cy="1413289"/>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kumimoji="0" lang="it-IT" sz="1100" b="1" i="0" u="none" strike="noStrike" kern="1200" cap="all" spc="300" normalizeH="0" baseline="0" noProof="0">
                <a:ln>
                  <a:noFill/>
                </a:ln>
                <a:solidFill>
                  <a:schemeClr val="bg1"/>
                </a:solidFill>
                <a:effectLst/>
                <a:uLnTx/>
                <a:uFillTx/>
                <a:latin typeface="Grandview Display"/>
                <a:ea typeface="+mn-ea"/>
                <a:cs typeface="+mn-cs"/>
              </a:rPr>
              <a:t>1</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100">
                <a:solidFill>
                  <a:schemeClr val="bg1"/>
                </a:solidFill>
                <a:latin typeface="Grandview Display"/>
              </a:rPr>
              <a:t>j</a:t>
            </a:r>
            <a:endParaRPr lang="it-IT" sz="1100" b="0">
              <a:solidFill>
                <a:schemeClr val="bg1"/>
              </a:solidFill>
              <a:latin typeface="Söhne"/>
            </a:endParaRP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100" b="1" i="0">
                <a:solidFill>
                  <a:srgbClr val="0070C0"/>
                </a:solidFill>
                <a:effectLst/>
                <a:latin typeface="Söhne"/>
              </a:rPr>
              <a:t>Benefici della condivisione e modifica: </a:t>
            </a:r>
            <a:r>
              <a:rPr lang="it-IT" sz="1100" b="0">
                <a:solidFill>
                  <a:srgbClr val="374151"/>
                </a:solidFill>
                <a:latin typeface="Söhne"/>
              </a:rPr>
              <a:t>Il copyleft, come la licenza GPL, impone che le opere derivate di un software siano distribuite con la stessa licenza.</a:t>
            </a:r>
          </a:p>
          <a:p>
            <a:pPr marL="228600" marR="0" lvl="0" indent="-228600" algn="l" defTabSz="914400" rtl="0" eaLnBrk="1" fontAlgn="auto" latinLnBrk="0" hangingPunct="1">
              <a:lnSpc>
                <a:spcPct val="130000"/>
              </a:lnSpc>
              <a:spcBef>
                <a:spcPts val="1000"/>
              </a:spcBef>
              <a:spcAft>
                <a:spcPts val="0"/>
              </a:spcAft>
              <a:buClrTx/>
              <a:buSzPct val="87000"/>
              <a:buFont typeface="+mj-lt"/>
              <a:buAutoNum type="arabicParenR"/>
              <a:tabLst/>
              <a:defRPr/>
            </a:pPr>
            <a:r>
              <a:rPr lang="it-IT" sz="1100" b="0">
                <a:solidFill>
                  <a:schemeClr val="bg1"/>
                </a:solidFill>
                <a:latin typeface="Söhne"/>
              </a:rPr>
              <a:t> </a:t>
            </a:r>
            <a:endParaRPr kumimoji="0" lang="it-IT" sz="1100" b="0" i="0" u="none" strike="noStrike" kern="1200" cap="all" spc="300" normalizeH="0" baseline="0" noProof="0">
              <a:ln>
                <a:noFill/>
              </a:ln>
              <a:solidFill>
                <a:srgbClr val="374151"/>
              </a:solidFill>
              <a:effectLst/>
              <a:uLnTx/>
              <a:uFillTx/>
              <a:latin typeface="Söhne"/>
              <a:ea typeface="+mn-ea"/>
              <a:cs typeface="+mn-cs"/>
            </a:endParaRPr>
          </a:p>
        </p:txBody>
      </p:sp>
      <p:sp>
        <p:nvSpPr>
          <p:cNvPr id="6" name="Subtitle 8">
            <a:extLst>
              <a:ext uri="{FF2B5EF4-FFF2-40B4-BE49-F238E27FC236}">
                <a16:creationId xmlns:a16="http://schemas.microsoft.com/office/drawing/2014/main" id="{82133FA9-09A8-3558-710D-A4C1234A5605}"/>
              </a:ext>
            </a:extLst>
          </p:cNvPr>
          <p:cNvSpPr txBox="1">
            <a:spLocks/>
          </p:cNvSpPr>
          <p:nvPr/>
        </p:nvSpPr>
        <p:spPr>
          <a:xfrm>
            <a:off x="7291551" y="4584618"/>
            <a:ext cx="4668356" cy="2078522"/>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lvl="0" algn="l" defTabSz="914400" rtl="0" eaLnBrk="1" fontAlgn="auto" latinLnBrk="0" hangingPunct="1">
              <a:lnSpc>
                <a:spcPct val="130000"/>
              </a:lnSpc>
              <a:spcBef>
                <a:spcPts val="1000"/>
              </a:spcBef>
              <a:spcAft>
                <a:spcPts val="0"/>
              </a:spcAft>
              <a:buClrTx/>
              <a:buSzPct val="87000"/>
              <a:tabLst/>
              <a:defRPr/>
            </a:pPr>
            <a:r>
              <a:rPr lang="it-IT" sz="1100" b="0" kern="1200">
                <a:solidFill>
                  <a:srgbClr val="374151"/>
                </a:solidFill>
                <a:effectLst/>
                <a:latin typeface="Söhne"/>
                <a:ea typeface="+mn-ea"/>
                <a:cs typeface="+mn-cs"/>
              </a:rPr>
              <a:t>Questo promuove la condivisione e la modifica del codice sorgente da parte della comunità. </a:t>
            </a:r>
          </a:p>
          <a:p>
            <a:pPr marR="0" lvl="0" algn="l" defTabSz="914400" rtl="0" eaLnBrk="1" fontAlgn="auto" latinLnBrk="0" hangingPunct="1">
              <a:lnSpc>
                <a:spcPct val="130000"/>
              </a:lnSpc>
              <a:spcBef>
                <a:spcPts val="1000"/>
              </a:spcBef>
              <a:spcAft>
                <a:spcPts val="0"/>
              </a:spcAft>
              <a:buClrTx/>
              <a:buSzPct val="87000"/>
              <a:tabLst/>
              <a:defRPr/>
            </a:pPr>
            <a:r>
              <a:rPr lang="it-IT" sz="1100" b="0" kern="1200">
                <a:solidFill>
                  <a:srgbClr val="374151"/>
                </a:solidFill>
                <a:effectLst/>
                <a:latin typeface="Söhne"/>
                <a:ea typeface="+mn-ea"/>
                <a:cs typeface="+mn-cs"/>
              </a:rPr>
              <a:t>Tuttavia, in programmi molto brevi e semplici, la complessità del codice potrebbe non richiedere una collaborazione estesa o modifiche frequenti, riducendo così i benefici   pratici della condivisione.</a:t>
            </a:r>
            <a:endParaRPr kumimoji="0" lang="it-IT" sz="1100" b="0" i="0" u="none" strike="noStrike" kern="1200" cap="all" spc="300" normalizeH="0" baseline="0" noProof="0">
              <a:ln>
                <a:noFill/>
              </a:ln>
              <a:solidFill>
                <a:srgbClr val="374151"/>
              </a:solidFill>
              <a:effectLst/>
              <a:uLnTx/>
              <a:uFillTx/>
              <a:latin typeface="Söhne"/>
              <a:ea typeface="+mn-ea"/>
              <a:cs typeface="+mn-cs"/>
            </a:endParaRPr>
          </a:p>
        </p:txBody>
      </p:sp>
    </p:spTree>
    <p:extLst>
      <p:ext uri="{BB962C8B-B14F-4D97-AF65-F5344CB8AC3E}">
        <p14:creationId xmlns:p14="http://schemas.microsoft.com/office/powerpoint/2010/main" val="122746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esign&#10;&#10;Descrizione generata automaticamente con attendibilità media">
            <a:extLst>
              <a:ext uri="{FF2B5EF4-FFF2-40B4-BE49-F238E27FC236}">
                <a16:creationId xmlns:a16="http://schemas.microsoft.com/office/drawing/2014/main" id="{A5666A53-95D0-6DE8-A0D7-C01EF8FEE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01" y="4313"/>
            <a:ext cx="12192000" cy="6885709"/>
          </a:xfrm>
          <a:prstGeom prst="rect">
            <a:avLst/>
          </a:prstGeom>
          <a:noFill/>
        </p:spPr>
      </p:pic>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1657713" y="975496"/>
            <a:ext cx="4762500" cy="1364726"/>
          </a:xfrm>
        </p:spPr>
        <p:txBody>
          <a:bodyPr anchor="t">
            <a:normAutofit/>
          </a:bodyPr>
          <a:lstStyle/>
          <a:p>
            <a:r>
              <a:rPr lang="en-US" sz="2400">
                <a:latin typeface="+mn-lt"/>
              </a:rPr>
              <a:t>Piccoli programmi</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B6A0707-BFCA-4BDD-8B25-E2A14A0F80A6}" type="slidenum">
              <a:rPr kumimoji="0" lang="en-US" sz="900" b="1" i="0" u="none" strike="noStrike" kern="1200" cap="all" spc="300" normalizeH="0" baseline="0" noProof="0" smtClean="0">
                <a:ln>
                  <a:noFill/>
                </a:ln>
                <a:solidFill>
                  <a:srgbClr val="000000"/>
                </a:solidFill>
                <a:effectLst/>
                <a:uLnTx/>
                <a:uFillTx/>
                <a:latin typeface="Grandview Display"/>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9</a:t>
            </a:fld>
            <a:endParaRPr kumimoji="0" lang="en-US" sz="900" b="1" i="0" u="none" strike="noStrike" kern="1200" cap="all" spc="300" normalizeH="0" baseline="0" noProof="0">
              <a:ln>
                <a:noFill/>
              </a:ln>
              <a:solidFill>
                <a:srgbClr val="000000"/>
              </a:solidFill>
              <a:effectLst/>
              <a:uLnTx/>
              <a:uFillTx/>
              <a:latin typeface="Grandview Display"/>
              <a:ea typeface="+mn-ea"/>
              <a:cs typeface="+mn-cs"/>
            </a:endParaRPr>
          </a:p>
        </p:txBody>
      </p:sp>
      <p:sp>
        <p:nvSpPr>
          <p:cNvPr id="3" name="Subtitle 8">
            <a:extLst>
              <a:ext uri="{FF2B5EF4-FFF2-40B4-BE49-F238E27FC236}">
                <a16:creationId xmlns:a16="http://schemas.microsoft.com/office/drawing/2014/main" id="{B1A1F7AF-DF89-8B26-7492-87F791D73BAF}"/>
              </a:ext>
            </a:extLst>
          </p:cNvPr>
          <p:cNvSpPr txBox="1">
            <a:spLocks/>
          </p:cNvSpPr>
          <p:nvPr/>
        </p:nvSpPr>
        <p:spPr>
          <a:xfrm>
            <a:off x="2145593" y="2009104"/>
            <a:ext cx="4775410" cy="4221858"/>
          </a:xfrm>
          <a:prstGeom prst="rect">
            <a:avLst/>
          </a:prstGeom>
        </p:spPr>
        <p:txBody>
          <a:bodyPr vert="horz" lIns="91440" tIns="45720" rIns="91440" bIns="45720" rtlCol="0" anchor="b">
            <a:no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br>
              <a:rPr kumimoji="0" lang="it-IT" sz="1100" b="1" i="0" u="none" strike="noStrike" kern="1200" cap="all" spc="300" normalizeH="0" baseline="0" noProof="0">
                <a:ln>
                  <a:noFill/>
                </a:ln>
                <a:solidFill>
                  <a:srgbClr val="000000"/>
                </a:solidFill>
                <a:effectLst/>
                <a:uLnTx/>
                <a:uFillTx/>
                <a:latin typeface="Grandview Display"/>
                <a:ea typeface="+mn-ea"/>
                <a:cs typeface="+mn-cs"/>
              </a:rPr>
            </a:br>
            <a:r>
              <a:rPr lang="it-IT" sz="1100" b="0">
                <a:solidFill>
                  <a:srgbClr val="374151"/>
                </a:solidFill>
                <a:latin typeface="Söhne"/>
              </a:rPr>
              <a:t>Per questi piccoli programmi è consigliata una Licenza </a:t>
            </a:r>
            <a:r>
              <a:rPr lang="it-IT" sz="1100">
                <a:solidFill>
                  <a:srgbClr val="FF0000"/>
                </a:solidFill>
                <a:latin typeface="Söhne"/>
              </a:rPr>
              <a:t>Apache 2.0</a:t>
            </a:r>
            <a:r>
              <a:rPr lang="it-IT" sz="1100" b="0">
                <a:solidFill>
                  <a:srgbClr val="374151"/>
                </a:solidFill>
                <a:latin typeface="Söhne"/>
              </a:rPr>
              <a:t>. una licenza non copyleft che ha il beneficio di impedire a contributori e distributori di sporgere denuncia per aver infranto dei brevetti.</a:t>
            </a: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lang="it-IT" sz="1100" b="0">
              <a:solidFill>
                <a:srgbClr val="374151"/>
              </a:solidFill>
              <a:latin typeface="Söhne"/>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r>
              <a:rPr lang="it-IT" sz="1100" b="0">
                <a:solidFill>
                  <a:srgbClr val="374151"/>
                </a:solidFill>
                <a:latin typeface="Söhne"/>
              </a:rPr>
              <a:t>Questo non rende il software immune alle minacce dei brevetti (una licenza non ha questo potere), ma previene coloro che detengono i brevetti dal creare “esche” che consistono nel rilasciare il software sotto termini liberi a condizione di accettare dei termini non liberi nella licenza del brevetto.</a:t>
            </a:r>
            <a:endParaRPr kumimoji="0" lang="it-IT" sz="1100" b="0" i="0" u="none" strike="noStrike" kern="1200" cap="all" spc="300" normalizeH="0" baseline="0" noProof="0">
              <a:ln>
                <a:noFill/>
              </a:ln>
              <a:solidFill>
                <a:srgbClr val="374151"/>
              </a:solidFill>
              <a:effectLst/>
              <a:uLnTx/>
              <a:uFillTx/>
              <a:latin typeface="Söhne"/>
              <a:ea typeface="+mn-ea"/>
              <a:cs typeface="+mn-cs"/>
            </a:endParaRPr>
          </a:p>
          <a:p>
            <a:pPr marL="0" marR="0" lvl="0" indent="0" algn="l" defTabSz="914400" rtl="0" eaLnBrk="1" fontAlgn="auto" latinLnBrk="0" hangingPunct="1">
              <a:lnSpc>
                <a:spcPct val="130000"/>
              </a:lnSpc>
              <a:spcBef>
                <a:spcPts val="1000"/>
              </a:spcBef>
              <a:spcAft>
                <a:spcPts val="0"/>
              </a:spcAft>
              <a:buClrTx/>
              <a:buSzPct val="87000"/>
              <a:buFont typeface="Arial" panose="020B0604020202020204" pitchFamily="34" charset="0"/>
              <a:buNone/>
              <a:tabLst/>
              <a:defRPr/>
            </a:pPr>
            <a:endParaRPr kumimoji="0" lang="it-IT" sz="1100" b="0" i="0" u="none" strike="noStrike" kern="1200" cap="all" spc="300" normalizeH="0" baseline="0" noProof="0">
              <a:ln>
                <a:noFill/>
              </a:ln>
              <a:solidFill>
                <a:srgbClr val="374151"/>
              </a:solidFill>
              <a:effectLst/>
              <a:uLnTx/>
              <a:uFillTx/>
              <a:latin typeface="Söhne"/>
              <a:ea typeface="+mn-ea"/>
              <a:cs typeface="+mn-cs"/>
            </a:endParaRPr>
          </a:p>
        </p:txBody>
      </p:sp>
      <p:pic>
        <p:nvPicPr>
          <p:cNvPr id="4" name="Immagine 3" descr="Immagine che contiene testo, Carattere, Elementi grafici, grafica">
            <a:extLst>
              <a:ext uri="{FF2B5EF4-FFF2-40B4-BE49-F238E27FC236}">
                <a16:creationId xmlns:a16="http://schemas.microsoft.com/office/drawing/2014/main" id="{7986BB3B-EC55-1530-0CB5-C0DFA30B36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1864" y="2887294"/>
            <a:ext cx="4159145" cy="2032782"/>
          </a:xfrm>
          <a:prstGeom prst="rect">
            <a:avLst/>
          </a:prstGeom>
        </p:spPr>
      </p:pic>
    </p:spTree>
    <p:extLst>
      <p:ext uri="{BB962C8B-B14F-4D97-AF65-F5344CB8AC3E}">
        <p14:creationId xmlns:p14="http://schemas.microsoft.com/office/powerpoint/2010/main" val="4059823901"/>
      </p:ext>
    </p:extLst>
  </p:cSld>
  <p:clrMapOvr>
    <a:masterClrMapping/>
  </p:clrMapOvr>
</p:sld>
</file>

<file path=ppt/theme/theme1.xml><?xml version="1.0" encoding="utf-8"?>
<a:theme xmlns:a="http://schemas.openxmlformats.org/drawingml/2006/main" name="DashVTI">
  <a:themeElements>
    <a:clrScheme name="AnalogousFromLightSeedLeftStep">
      <a:dk1>
        <a:srgbClr val="000000"/>
      </a:dk1>
      <a:lt1>
        <a:srgbClr val="FFFFFF"/>
      </a:lt1>
      <a:dk2>
        <a:srgbClr val="41242B"/>
      </a:dk2>
      <a:lt2>
        <a:srgbClr val="E2E4E8"/>
      </a:lt2>
      <a:accent1>
        <a:srgbClr val="B69D7A"/>
      </a:accent1>
      <a:accent2>
        <a:srgbClr val="BA897F"/>
      </a:accent2>
      <a:accent3>
        <a:srgbClr val="C4929E"/>
      </a:accent3>
      <a:accent4>
        <a:srgbClr val="BA7FA6"/>
      </a:accent4>
      <a:accent5>
        <a:srgbClr val="C193C5"/>
      </a:accent5>
      <a:accent6>
        <a:srgbClr val="9D7FBA"/>
      </a:accent6>
      <a:hlink>
        <a:srgbClr val="6582AC"/>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81a5155-7c1a-4f0a-85ce-57943588e62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5EDD6D420202654F8C7555F820688DDB" ma:contentTypeVersion="6" ma:contentTypeDescription="Creare un nuovo documento." ma:contentTypeScope="" ma:versionID="c082791021ba44ed9e266fb0f7635941">
  <xsd:schema xmlns:xsd="http://www.w3.org/2001/XMLSchema" xmlns:xs="http://www.w3.org/2001/XMLSchema" xmlns:p="http://schemas.microsoft.com/office/2006/metadata/properties" xmlns:ns3="081a5155-7c1a-4f0a-85ce-57943588e62b" targetNamespace="http://schemas.microsoft.com/office/2006/metadata/properties" ma:root="true" ma:fieldsID="4f8e5ab97b1268350875f5941f492cca" ns3:_="">
    <xsd:import namespace="081a5155-7c1a-4f0a-85ce-57943588e62b"/>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1a5155-7c1a-4f0a-85ce-57943588e6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3EFE58-FDDF-422C-BFB0-C20F5A7F4F1F}">
  <ds:schemaRefs>
    <ds:schemaRef ds:uri="081a5155-7c1a-4f0a-85ce-57943588e62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99821E5-6680-4604-A34E-4CB2340EE94D}">
  <ds:schemaRefs>
    <ds:schemaRef ds:uri="081a5155-7c1a-4f0a-85ce-57943588e6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BDD313C-92EC-420F-AE06-C6772B40A9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opensource</Template>
  <TotalTime>0</TotalTime>
  <Words>939</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Calibri</vt:lpstr>
      <vt:lpstr>Grandview Display</vt:lpstr>
      <vt:lpstr>Söhne</vt:lpstr>
      <vt:lpstr>DashVTI</vt:lpstr>
      <vt:lpstr>Licenze</vt:lpstr>
      <vt:lpstr>Cosa Sono? </vt:lpstr>
      <vt:lpstr>A COSA SERVONO?</vt:lpstr>
      <vt:lpstr>LA scelta di una licenza software è una decisione importante che influenzerà come gli altri possono utilizzare, modificare e distribuire il tuo software. È QUINDI FONDAMENTALE SCEGLIERE LA LICENZA Più ADEGUATA ALLE NOSTRE ESIGENZE.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Licenze</dc:title>
  <dc:creator>Alessandro Manucci</dc:creator>
  <cp:lastModifiedBy>Alessandro Manucci</cp:lastModifiedBy>
  <cp:revision>1</cp:revision>
  <dcterms:created xsi:type="dcterms:W3CDTF">2023-12-30T14:01:57Z</dcterms:created>
  <dcterms:modified xsi:type="dcterms:W3CDTF">2023-12-30T14:02:32Z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0x0101005EDD6D420202654F8C7555F820688DDB</vt:lpwstr>
  </property>
</Properties>
</file>