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8" r:id="rId5"/>
    <p:sldId id="976" r:id="rId6"/>
    <p:sldId id="977" r:id="rId7"/>
    <p:sldId id="979" r:id="rId8"/>
    <p:sldId id="978" r:id="rId9"/>
    <p:sldId id="980" r:id="rId10"/>
    <p:sldId id="981" r:id="rId11"/>
    <p:sldId id="982" r:id="rId12"/>
    <p:sldId id="983" r:id="rId13"/>
    <p:sldId id="9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0D2"/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101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mercantil.com.br/aluguel-por-temporada-impulsiona-retomada-do-turismo/" TargetMode="External"/><Relationship Id="rId2" Type="http://schemas.openxmlformats.org/officeDocument/2006/relationships/hyperlink" Target="https://www.secovi.com.br/pesquisas-e-indices/pesquisa-mensal-do-mercado-imobiliario#:~:text=A%20Pesquisa%20do%20Mercado%20Imobili%C3%A1rio,das%20de%20novembro%20de%20202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movelweb.com.br/noticias/mercado-imobiliario/entenda-os-indices-que-apontam-o-valor-de-imoveis/" TargetMode="External"/><Relationship Id="rId4" Type="http://schemas.openxmlformats.org/officeDocument/2006/relationships/hyperlink" Target="https://exame.com/mercado-imobiliario/google-busca-por-casas-para-aluga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 dirty="0"/>
              <a:t>Atividade - PI</a:t>
            </a:r>
            <a:endParaRPr lang="pt-BR" sz="1800" dirty="0"/>
          </a:p>
          <a:p>
            <a:r>
              <a:rPr lang="pt-BR" sz="1800" dirty="0"/>
              <a:t>Persona e Jornada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3C09FFC-2A95-4B9F-9D15-9070B66BD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5FF02B3-CE47-48F4-B158-F6FF0F73A76E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4389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Nome do Grupo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	Plane Keys – (Grupo 09)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RA e Integrantes do Grupo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1C1C1C"/>
                </a:solidFill>
                <a:latin typeface="Simplon Mono"/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1C1C1C"/>
                </a:solidFill>
                <a:latin typeface="Simplon Mono"/>
              </a:rPr>
              <a:t>	Anderson Souza de Oliveira – 01211003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1C1C1C"/>
                </a:solidFill>
                <a:latin typeface="Simplon Mono"/>
              </a:rPr>
              <a:t>	Felipe Amorim Reis – 01211036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1C1C1C"/>
                </a:solidFill>
                <a:latin typeface="Simplon Mono"/>
              </a:rPr>
              <a:t>	Henri Cauã – 01211056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1C1C1C"/>
                </a:solidFill>
                <a:latin typeface="Simplon Mono"/>
              </a:rPr>
              <a:t>	Luiz Henrique O. </a:t>
            </a:r>
            <a:r>
              <a:rPr lang="pt-BR" sz="1600" dirty="0" err="1">
                <a:solidFill>
                  <a:srgbClr val="1C1C1C"/>
                </a:solidFill>
                <a:latin typeface="Simplon Mono"/>
              </a:rPr>
              <a:t>Nardi</a:t>
            </a:r>
            <a:r>
              <a:rPr lang="pt-BR" sz="1600" dirty="0">
                <a:solidFill>
                  <a:srgbClr val="1C1C1C"/>
                </a:solidFill>
                <a:latin typeface="Simplon Mono"/>
              </a:rPr>
              <a:t> – 01211089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1C1C1C"/>
                </a:solidFill>
                <a:latin typeface="Simplon Mono"/>
              </a:rPr>
              <a:t>	Kennedy Martins – 01211079</a:t>
            </a: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566613-8437-41CB-8E9C-EB749EECB7EB}"/>
              </a:ext>
            </a:extLst>
          </p:cNvPr>
          <p:cNvSpPr txBox="1"/>
          <p:nvPr/>
        </p:nvSpPr>
        <p:spPr>
          <a:xfrm>
            <a:off x="777860" y="298937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+mj-lt"/>
              </a:rPr>
              <a:t>Dados do Grupo</a:t>
            </a:r>
          </a:p>
        </p:txBody>
      </p:sp>
    </p:spTree>
    <p:extLst>
      <p:ext uri="{BB962C8B-B14F-4D97-AF65-F5344CB8AC3E}">
        <p14:creationId xmlns:p14="http://schemas.microsoft.com/office/powerpoint/2010/main" val="221469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DA5F917-B9B8-4DB8-A3D1-3DE0D234D9C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Área do projeto</a:t>
            </a:r>
          </a:p>
          <a:p>
            <a:pPr marL="0" indent="0">
              <a:buNone/>
            </a:pPr>
            <a:endParaRPr lang="pt-BR" sz="18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	Mercado Imobiliário.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Empresa consultada para conhecimento e pesquisa</a:t>
            </a:r>
          </a:p>
          <a:p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	Escolhido: </a:t>
            </a:r>
            <a:r>
              <a:rPr lang="pt-BR" sz="2000" dirty="0" err="1">
                <a:latin typeface="+mj-lt"/>
              </a:rPr>
              <a:t>Airbnb</a:t>
            </a: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	https://www.airbnb.com.br</a:t>
            </a: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	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36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BE3B1E-E879-4F63-85C9-06301229FACA}"/>
              </a:ext>
            </a:extLst>
          </p:cNvPr>
          <p:cNvSpPr txBox="1"/>
          <p:nvPr/>
        </p:nvSpPr>
        <p:spPr>
          <a:xfrm>
            <a:off x="777860" y="298937"/>
            <a:ext cx="120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+mj-lt"/>
              </a:rPr>
              <a:t>Negócio</a:t>
            </a:r>
          </a:p>
        </p:txBody>
      </p:sp>
    </p:spTree>
    <p:extLst>
      <p:ext uri="{BB962C8B-B14F-4D97-AF65-F5344CB8AC3E}">
        <p14:creationId xmlns:p14="http://schemas.microsoft.com/office/powerpoint/2010/main" val="172888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6866E66-308B-4D6B-9ACF-9CD51FDD7212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Coloque detalhes do que foi pesquisado, como links que apontam para vídeos e documentos.</a:t>
            </a: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https://www.secovi.com.br/pesquisas-e-indices/pesquisa-mensal-do-mercado-imobiliario#:~:text=A%20Pesquisa%20do%20Mercado%20Imobili%C3%A1rio,das%20de%20novembro%20de%202021</a:t>
            </a:r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https://monitormercantil.com.br/aluguel-por-temporada-impulsiona-retomada-do-turismo/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</a:p>
          <a:p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https://exame.com/mercado-imobiliario/google-busca-por-casas-para-alugar/</a:t>
            </a:r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https://www.imovelweb.com.br/noticias/mercado-imobiliario/entenda-os-indices-que-apontam-o-valor-de-imoveis/</a:t>
            </a:r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https://www.groupsoftware.com.br/blog/como-funciona-aluguel-por-temporada/</a:t>
            </a: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4E1FFC-6EA4-4669-B524-33D29F0B1FC1}"/>
              </a:ext>
            </a:extLst>
          </p:cNvPr>
          <p:cNvSpPr txBox="1"/>
          <p:nvPr/>
        </p:nvSpPr>
        <p:spPr>
          <a:xfrm>
            <a:off x="777860" y="298937"/>
            <a:ext cx="120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+mj-lt"/>
              </a:rPr>
              <a:t>Negócio</a:t>
            </a:r>
          </a:p>
        </p:txBody>
      </p:sp>
    </p:spTree>
    <p:extLst>
      <p:ext uri="{BB962C8B-B14F-4D97-AF65-F5344CB8AC3E}">
        <p14:creationId xmlns:p14="http://schemas.microsoft.com/office/powerpoint/2010/main" val="27085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F6EDAB-DFC5-40DF-B4F8-898998378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7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4B2DC54-7E8C-4B68-A32F-80DF5499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5"/>
            <a:ext cx="12192000" cy="68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BA293E2-C0E0-4B4A-AFAE-EC6723116346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latin typeface="+mj-lt"/>
              </a:rPr>
              <a:t>Através de um formulário do google, foi elaborada algumas questões para identificar os dois tipos de personas – Locador e Locatário, além de analisar a carência e defasagem do mercado imobiliário.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latin typeface="+mj-lt"/>
              </a:rPr>
              <a:t>Com base nas respostas, foram identificadas as dores, lamentações e personalidades de cada persona.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FC75D2-E2AD-4789-93AE-19A293D7FB09}"/>
              </a:ext>
            </a:extLst>
          </p:cNvPr>
          <p:cNvSpPr txBox="1"/>
          <p:nvPr/>
        </p:nvSpPr>
        <p:spPr>
          <a:xfrm>
            <a:off x="777860" y="298937"/>
            <a:ext cx="369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+mj-lt"/>
              </a:rPr>
              <a:t>Justificativa – </a:t>
            </a:r>
            <a:r>
              <a:rPr lang="pt-BR" sz="2400" dirty="0" err="1">
                <a:solidFill>
                  <a:srgbClr val="E240D2"/>
                </a:solidFill>
                <a:latin typeface="+mj-lt"/>
              </a:rPr>
              <a:t>Proto-Persona</a:t>
            </a:r>
            <a:endParaRPr lang="pt-BR" sz="2400" dirty="0">
              <a:solidFill>
                <a:srgbClr val="E240D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616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lão de Pensamento: Nuvem 1">
            <a:extLst>
              <a:ext uri="{FF2B5EF4-FFF2-40B4-BE49-F238E27FC236}">
                <a16:creationId xmlns:a16="http://schemas.microsoft.com/office/drawing/2014/main" id="{65C2210D-608F-49FC-A017-4FDE8ADD8FF2}"/>
              </a:ext>
            </a:extLst>
          </p:cNvPr>
          <p:cNvSpPr/>
          <p:nvPr/>
        </p:nvSpPr>
        <p:spPr>
          <a:xfrm>
            <a:off x="165588" y="3927164"/>
            <a:ext cx="2927839" cy="1943100"/>
          </a:xfrm>
          <a:prstGeom prst="cloudCallout">
            <a:avLst/>
          </a:prstGeom>
          <a:solidFill>
            <a:srgbClr val="E240D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 respostas são confidenciais?</a:t>
            </a:r>
          </a:p>
        </p:txBody>
      </p:sp>
      <p:sp>
        <p:nvSpPr>
          <p:cNvPr id="3" name="Balão de Fala: Oval 2">
            <a:extLst>
              <a:ext uri="{FF2B5EF4-FFF2-40B4-BE49-F238E27FC236}">
                <a16:creationId xmlns:a16="http://schemas.microsoft.com/office/drawing/2014/main" id="{19A45D68-00F2-4191-A203-07C3BC95AFE4}"/>
              </a:ext>
            </a:extLst>
          </p:cNvPr>
          <p:cNvSpPr/>
          <p:nvPr/>
        </p:nvSpPr>
        <p:spPr>
          <a:xfrm>
            <a:off x="8238390" y="398587"/>
            <a:ext cx="3631223" cy="1943100"/>
          </a:xfrm>
          <a:prstGeom prst="wedgeEllipseCallout">
            <a:avLst/>
          </a:prstGeom>
          <a:solidFill>
            <a:srgbClr val="E240D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qual motivo querem saber sobre minha ultima pesquisa de imóvel?</a:t>
            </a:r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FA7CF0EB-E904-4C93-8750-C8AAE066DC1F}"/>
              </a:ext>
            </a:extLst>
          </p:cNvPr>
          <p:cNvSpPr/>
          <p:nvPr/>
        </p:nvSpPr>
        <p:spPr>
          <a:xfrm>
            <a:off x="3653203" y="4365381"/>
            <a:ext cx="3631223" cy="1943100"/>
          </a:xfrm>
          <a:prstGeom prst="wedgeEllipseCallout">
            <a:avLst/>
          </a:prstGeom>
          <a:solidFill>
            <a:srgbClr val="E240D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Porque querem meu email?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AEDA2FEC-4F53-4ABD-BA57-73185B559185}"/>
              </a:ext>
            </a:extLst>
          </p:cNvPr>
          <p:cNvSpPr/>
          <p:nvPr/>
        </p:nvSpPr>
        <p:spPr>
          <a:xfrm>
            <a:off x="7754814" y="4302370"/>
            <a:ext cx="2927839" cy="1943100"/>
          </a:xfrm>
          <a:prstGeom prst="cloudCallout">
            <a:avLst/>
          </a:prstGeom>
          <a:solidFill>
            <a:srgbClr val="E240D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Formulário fácil </a:t>
            </a:r>
          </a:p>
        </p:txBody>
      </p:sp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198C9772-83EC-43DA-9443-02BD14B8B264}"/>
              </a:ext>
            </a:extLst>
          </p:cNvPr>
          <p:cNvSpPr/>
          <p:nvPr/>
        </p:nvSpPr>
        <p:spPr>
          <a:xfrm>
            <a:off x="1277815" y="1370137"/>
            <a:ext cx="3631223" cy="1943100"/>
          </a:xfrm>
          <a:prstGeom prst="wedgeEllipseCallout">
            <a:avLst/>
          </a:prstGeom>
          <a:solidFill>
            <a:srgbClr val="E240D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é locador e locatário?</a:t>
            </a:r>
          </a:p>
        </p:txBody>
      </p:sp>
      <p:sp>
        <p:nvSpPr>
          <p:cNvPr id="7" name="Balão de Pensamento: Nuvem 6">
            <a:extLst>
              <a:ext uri="{FF2B5EF4-FFF2-40B4-BE49-F238E27FC236}">
                <a16:creationId xmlns:a16="http://schemas.microsoft.com/office/drawing/2014/main" id="{15D49F02-EC4C-4EEB-BFDA-A5B0BB4738A2}"/>
              </a:ext>
            </a:extLst>
          </p:cNvPr>
          <p:cNvSpPr/>
          <p:nvPr/>
        </p:nvSpPr>
        <p:spPr>
          <a:xfrm>
            <a:off x="5468814" y="1896209"/>
            <a:ext cx="2927839" cy="1943100"/>
          </a:xfrm>
          <a:prstGeom prst="cloudCallout">
            <a:avLst/>
          </a:prstGeom>
          <a:solidFill>
            <a:srgbClr val="E240D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Será que é seguro?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E33E37-EA29-4A75-B423-29D911E48B87}"/>
              </a:ext>
            </a:extLst>
          </p:cNvPr>
          <p:cNvSpPr txBox="1"/>
          <p:nvPr/>
        </p:nvSpPr>
        <p:spPr>
          <a:xfrm>
            <a:off x="489441" y="259380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+mj-lt"/>
              </a:rPr>
              <a:t>Percepções levantadas - Entrevistas</a:t>
            </a:r>
          </a:p>
        </p:txBody>
      </p:sp>
    </p:spTree>
    <p:extLst>
      <p:ext uri="{BB962C8B-B14F-4D97-AF65-F5344CB8AC3E}">
        <p14:creationId xmlns:p14="http://schemas.microsoft.com/office/powerpoint/2010/main" val="17784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34EE0F8-A132-467F-83A8-76991DA10920}"/>
              </a:ext>
            </a:extLst>
          </p:cNvPr>
          <p:cNvSpPr txBox="1"/>
          <p:nvPr/>
        </p:nvSpPr>
        <p:spPr>
          <a:xfrm>
            <a:off x="777860" y="298937"/>
            <a:ext cx="4578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+mj-lt"/>
              </a:rPr>
              <a:t>Mapa de Empatia - Socioemocional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1D186C-4434-46C8-9043-85FB457C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60" y="760602"/>
            <a:ext cx="11094244" cy="58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74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296</Words>
  <Application>Microsoft Office PowerPoint</Application>
  <PresentationFormat>Widescreen</PresentationFormat>
  <Paragraphs>65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Barlow</vt:lpstr>
      <vt:lpstr>Calibri</vt:lpstr>
      <vt:lpstr>Simplon Mono</vt:lpstr>
      <vt:lpstr>Wingdings</vt:lpstr>
      <vt:lpstr>Tema do Office</vt:lpstr>
      <vt:lpstr>Engenharia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LUIZ HENRIQUE OLIVEIRA NARDI</cp:lastModifiedBy>
  <cp:revision>261</cp:revision>
  <dcterms:created xsi:type="dcterms:W3CDTF">2021-08-25T19:26:40Z</dcterms:created>
  <dcterms:modified xsi:type="dcterms:W3CDTF">2022-03-13T16:25:04Z</dcterms:modified>
</cp:coreProperties>
</file>