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80C86-456E-4EA0-86AC-19BA652CD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160BA4-DC3E-4C27-89BB-45F59E5A0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1AAFDD-FC90-433A-B18B-2F8AFDDB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D215-0A6D-4F45-A2C1-C158C933A8BD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30451B-C733-4844-B0CC-35960C36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EDD70F-93E6-42FC-A1AE-848DFFD0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C51A-123A-4D2A-8FD9-6B58F5045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0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A515F-D282-4FD7-8972-5B20420C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95F178-7364-4716-BFFC-5B6534B01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811705-329A-4084-9EF4-8087BEAA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D215-0A6D-4F45-A2C1-C158C933A8BD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4871F-F26E-4895-9379-62847817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C7713C-A9B9-4EF1-AEA3-B2E541C8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C51A-123A-4D2A-8FD9-6B58F5045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28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1D1705-FC49-478A-8C4E-019EDB498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6E2E60-FF0E-4A17-ADF8-E52470D4C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DDB9E7-E44D-466E-AE08-E8CFD35D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D215-0A6D-4F45-A2C1-C158C933A8BD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FF0175-1E0C-4D16-8B37-F5960769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9726D5-EDF9-4367-A0D8-76F873F7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C51A-123A-4D2A-8FD9-6B58F5045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72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D84D2-AF0F-4F45-A7F5-15037DCA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7A8E77-CA34-4FB5-B16D-07C91D67B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3346EB-2945-49EC-A598-3014CC5D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D215-0A6D-4F45-A2C1-C158C933A8BD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95B36A-8770-4E10-889A-EB5CEF24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6A16A7-9C45-4E3D-B370-C03FE5C2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C51A-123A-4D2A-8FD9-6B58F5045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41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E05A8-3453-4CAB-A9EB-AA69C265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3FDA53-D8C6-470E-9966-CEEAF334B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37AB85-6D3A-42DE-8287-3AE84174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D215-0A6D-4F45-A2C1-C158C933A8BD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AE2614-3297-4B75-9ED0-CCFF65F6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CFC2D9-AAA2-434A-B3E2-235B417C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C51A-123A-4D2A-8FD9-6B58F5045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65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32FFF-3DE5-4694-A233-53926046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C6193A-B8DF-43C7-8516-B0898AFBC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85CBBF-5D8C-40B1-8EE4-C57504F59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3D3B40-5121-4831-8953-E52D8E3C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D215-0A6D-4F45-A2C1-C158C933A8BD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CD7746-DD36-4F6C-86D4-52924261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19361D-9D4F-45D8-ACE6-60F65723A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C51A-123A-4D2A-8FD9-6B58F5045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98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C4FBE-89A0-40FF-8383-CBF6117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E49C39-6BAF-42D5-9161-D2BD245A1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76C2BF-B4F0-4FD6-A81F-957847CE3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F710D1-A2FF-432F-9E3F-031C671C8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F465247-2B3B-4992-8EE7-68D9D465F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97EA621-6AB4-4852-81ED-E1F35EA0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D215-0A6D-4F45-A2C1-C158C933A8BD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80E9B2F-81B6-4BE6-AED3-0A0A3679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B9A5432-8481-4B47-8EE1-0879978F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C51A-123A-4D2A-8FD9-6B58F5045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73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80E8A-0FEC-4259-833C-C25702AF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646A23-12AF-41A3-A590-4CA081E7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D215-0A6D-4F45-A2C1-C158C933A8BD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B68791-66B6-4593-83A9-60143E24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587446-FE49-426A-947B-7465A117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C51A-123A-4D2A-8FD9-6B58F5045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71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D1E162B-002B-4A8F-B312-EF61687F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D215-0A6D-4F45-A2C1-C158C933A8BD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F6240B-D775-4341-A2AA-1695F00A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B96AFE-5259-4BCB-A719-A534FF39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C51A-123A-4D2A-8FD9-6B58F5045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45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03782-6C20-433F-973A-7DE231598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28A64-12F1-46BF-B108-EB2C8AFB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B072AF-129C-4353-B224-450BACD1E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9D5344-034E-406D-9FE1-46B1F122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D215-0A6D-4F45-A2C1-C158C933A8BD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DC3F94-9D48-42A0-AF06-ADB7F67E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1C82DB-7680-4AB1-B28E-B30F41EC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C51A-123A-4D2A-8FD9-6B58F5045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57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15618-9849-491A-B8CF-97D6EB4F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ABF82A9-A647-4D7F-9449-95AAFAF97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9349D8-2071-4691-8AFB-6C4744F04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9415D7-F827-4C10-B19E-3B55214F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D215-0A6D-4F45-A2C1-C158C933A8BD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37CA5E-95BD-4DB2-9FFB-63ED9748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D79A37-C194-4CC1-A5D8-9316DB24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C51A-123A-4D2A-8FD9-6B58F5045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54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47CA44-7376-4C57-8D10-2C5717DE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2CA736-7E8C-435C-8EBD-D2F30A088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FB1231-4F0D-4D65-8A07-B052C8121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ED215-0A6D-4F45-A2C1-C158C933A8BD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D2F4AE-ADF5-4555-8F94-A34A24CC1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CE1E7C-7230-4368-8E2E-663D9C376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1C51A-123A-4D2A-8FD9-6B58F5045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59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237DDC30-0D7D-4263-9458-14F92B01D509}"/>
              </a:ext>
            </a:extLst>
          </p:cNvPr>
          <p:cNvGrpSpPr/>
          <p:nvPr/>
        </p:nvGrpSpPr>
        <p:grpSpPr>
          <a:xfrm>
            <a:off x="672352" y="917748"/>
            <a:ext cx="11347703" cy="5753493"/>
            <a:chOff x="672352" y="917748"/>
            <a:chExt cx="11347703" cy="5753493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58710E62-F35D-448F-9EB4-D23AC8C3067D}"/>
                </a:ext>
              </a:extLst>
            </p:cNvPr>
            <p:cNvCxnSpPr>
              <a:cxnSpLocks/>
            </p:cNvCxnSpPr>
            <p:nvPr/>
          </p:nvCxnSpPr>
          <p:spPr>
            <a:xfrm>
              <a:off x="672352" y="1763806"/>
              <a:ext cx="10554448" cy="0"/>
            </a:xfrm>
            <a:prstGeom prst="line">
              <a:avLst/>
            </a:prstGeom>
            <a:ln>
              <a:solidFill>
                <a:srgbClr val="32B9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0D044031-AFAB-4446-891C-75AD6A3C4CD4}"/>
                </a:ext>
              </a:extLst>
            </p:cNvPr>
            <p:cNvCxnSpPr>
              <a:cxnSpLocks/>
            </p:cNvCxnSpPr>
            <p:nvPr/>
          </p:nvCxnSpPr>
          <p:spPr>
            <a:xfrm>
              <a:off x="680374" y="2981021"/>
              <a:ext cx="10554448" cy="0"/>
            </a:xfrm>
            <a:prstGeom prst="line">
              <a:avLst/>
            </a:prstGeom>
            <a:ln>
              <a:solidFill>
                <a:srgbClr val="32B9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E441865-5EC9-48C3-9593-D187C85D8489}"/>
                </a:ext>
              </a:extLst>
            </p:cNvPr>
            <p:cNvSpPr/>
            <p:nvPr/>
          </p:nvSpPr>
          <p:spPr>
            <a:xfrm>
              <a:off x="672352" y="940464"/>
              <a:ext cx="218497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800" b="1" dirty="0">
                  <a:solidFill>
                    <a:srgbClr val="E6005A"/>
                  </a:solidFill>
                  <a:latin typeface="Exo 2" panose="00000500000000000000" pitchFamily="50" charset="0"/>
                </a:rPr>
                <a:t>Fases </a:t>
              </a:r>
              <a:r>
                <a:rPr lang="pt-BR" sz="1600" b="1" dirty="0">
                  <a:solidFill>
                    <a:srgbClr val="E6005A"/>
                  </a:solidFill>
                  <a:latin typeface="Exo 2" panose="00000500000000000000" pitchFamily="50" charset="0"/>
                </a:rPr>
                <a:t>(utilizador)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0E569980-5324-4B43-9BD5-F2637006AF5F}"/>
                </a:ext>
              </a:extLst>
            </p:cNvPr>
            <p:cNvSpPr/>
            <p:nvPr/>
          </p:nvSpPr>
          <p:spPr>
            <a:xfrm>
              <a:off x="672352" y="1821034"/>
              <a:ext cx="2184972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800" b="1" dirty="0">
                  <a:solidFill>
                    <a:srgbClr val="E6005A"/>
                  </a:solidFill>
                  <a:latin typeface="Exo 2" panose="00000500000000000000" pitchFamily="50" charset="0"/>
                </a:rPr>
                <a:t>Faz</a:t>
              </a:r>
            </a:p>
            <a:p>
              <a:r>
                <a:rPr lang="pt-BR" sz="1800" b="1" dirty="0">
                  <a:solidFill>
                    <a:srgbClr val="E6005A"/>
                  </a:solidFill>
                  <a:latin typeface="Exo 2" panose="00000500000000000000" pitchFamily="50" charset="0"/>
                </a:rPr>
                <a:t>(ações do usuário) 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5EF227E3-E478-446E-8CA6-16F1E61A6689}"/>
                </a:ext>
              </a:extLst>
            </p:cNvPr>
            <p:cNvSpPr/>
            <p:nvPr/>
          </p:nvSpPr>
          <p:spPr>
            <a:xfrm>
              <a:off x="672352" y="2952800"/>
              <a:ext cx="238224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800" b="1" dirty="0">
                  <a:solidFill>
                    <a:srgbClr val="E6005A"/>
                  </a:solidFill>
                  <a:latin typeface="Exo 2" panose="00000500000000000000" pitchFamily="50" charset="0"/>
                </a:rPr>
                <a:t>Sente</a:t>
              </a:r>
            </a:p>
            <a:p>
              <a:r>
                <a:rPr lang="pt-BR" sz="2000" b="1" dirty="0">
                  <a:solidFill>
                    <a:srgbClr val="E6005A"/>
                  </a:solidFill>
                  <a:latin typeface="Exo 2" panose="00000500000000000000" pitchFamily="50" charset="0"/>
                </a:rPr>
                <a:t>(dores do usuário) 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BF33BE6D-05CC-455D-B1E4-30E0881044D5}"/>
                </a:ext>
              </a:extLst>
            </p:cNvPr>
            <p:cNvCxnSpPr>
              <a:cxnSpLocks/>
            </p:cNvCxnSpPr>
            <p:nvPr/>
          </p:nvCxnSpPr>
          <p:spPr>
            <a:xfrm>
              <a:off x="672352" y="3977621"/>
              <a:ext cx="10554448" cy="0"/>
            </a:xfrm>
            <a:prstGeom prst="line">
              <a:avLst/>
            </a:prstGeom>
            <a:ln>
              <a:solidFill>
                <a:srgbClr val="32B9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BF5E125-986F-4B1D-9FC8-A7D732B27730}"/>
                </a:ext>
              </a:extLst>
            </p:cNvPr>
            <p:cNvSpPr/>
            <p:nvPr/>
          </p:nvSpPr>
          <p:spPr>
            <a:xfrm>
              <a:off x="2848662" y="4255143"/>
              <a:ext cx="242840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Exo 2" panose="00000500000000000000" pitchFamily="50" charset="0"/>
                </a:rPr>
                <a:t>Eu irei encontrar um imóvel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Exo 2" panose="00000500000000000000" pitchFamily="50" charset="0"/>
                </a:rPr>
                <a:t>Será que vou encontrar no lugar perfeito?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Exo 2" panose="00000500000000000000" pitchFamily="50" charset="0"/>
                </a:rPr>
                <a:t>Espero que os valores sejam bem acessíveis 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646FD8EC-1AB9-4F9B-AD1A-67EA1DE6C22C}"/>
                </a:ext>
              </a:extLst>
            </p:cNvPr>
            <p:cNvCxnSpPr>
              <a:cxnSpLocks/>
            </p:cNvCxnSpPr>
            <p:nvPr/>
          </p:nvCxnSpPr>
          <p:spPr>
            <a:xfrm>
              <a:off x="680374" y="5692079"/>
              <a:ext cx="10554448" cy="0"/>
            </a:xfrm>
            <a:prstGeom prst="line">
              <a:avLst/>
            </a:prstGeom>
            <a:ln>
              <a:solidFill>
                <a:srgbClr val="32B9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B68BB0F0-DF85-4F15-9049-C2E01AE34738}"/>
                </a:ext>
              </a:extLst>
            </p:cNvPr>
            <p:cNvSpPr/>
            <p:nvPr/>
          </p:nvSpPr>
          <p:spPr>
            <a:xfrm>
              <a:off x="672352" y="4267456"/>
              <a:ext cx="218497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800" b="1" dirty="0">
                  <a:solidFill>
                    <a:srgbClr val="E6005A"/>
                  </a:solidFill>
                  <a:latin typeface="Exo 2" panose="00000500000000000000" pitchFamily="50" charset="0"/>
                </a:rPr>
                <a:t>Pensa</a:t>
              </a:r>
            </a:p>
            <a:p>
              <a:r>
                <a:rPr lang="pt-BR" sz="2000" b="1" dirty="0">
                  <a:solidFill>
                    <a:srgbClr val="E6005A"/>
                  </a:solidFill>
                  <a:latin typeface="Exo 2" panose="00000500000000000000" pitchFamily="50" charset="0"/>
                </a:rPr>
                <a:t>(usuário) 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D818F008-54AA-46F4-8B02-626F96AD5F25}"/>
                </a:ext>
              </a:extLst>
            </p:cNvPr>
            <p:cNvSpPr/>
            <p:nvPr/>
          </p:nvSpPr>
          <p:spPr>
            <a:xfrm>
              <a:off x="680374" y="5871022"/>
              <a:ext cx="2184972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800" b="1" dirty="0">
                  <a:solidFill>
                    <a:srgbClr val="E6005A"/>
                  </a:solidFill>
                  <a:latin typeface="Exo 2" panose="00000500000000000000" pitchFamily="50" charset="0"/>
                </a:rPr>
                <a:t>Proposta</a:t>
              </a:r>
            </a:p>
            <a:p>
              <a:r>
                <a:rPr lang="pt-BR" sz="1800" b="1" dirty="0">
                  <a:solidFill>
                    <a:srgbClr val="E6005A"/>
                  </a:solidFill>
                  <a:latin typeface="Exo 2" panose="00000500000000000000" pitchFamily="50" charset="0"/>
                </a:rPr>
                <a:t>(mudanças) 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D6053812-FD81-4A9D-9901-3E99EE0E7F2C}"/>
                </a:ext>
              </a:extLst>
            </p:cNvPr>
            <p:cNvSpPr/>
            <p:nvPr/>
          </p:nvSpPr>
          <p:spPr>
            <a:xfrm>
              <a:off x="2823723" y="5741707"/>
              <a:ext cx="203735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800" dirty="0">
                  <a:latin typeface="Exo 2" panose="00000500000000000000" pitchFamily="50" charset="0"/>
                </a:rPr>
                <a:t>Utilizar logo e paleta de cores chamativas </a:t>
              </a:r>
            </a:p>
          </p:txBody>
        </p:sp>
        <p:sp>
          <p:nvSpPr>
            <p:cNvPr id="16" name="Seta: Pentágono 15">
              <a:extLst>
                <a:ext uri="{FF2B5EF4-FFF2-40B4-BE49-F238E27FC236}">
                  <a16:creationId xmlns:a16="http://schemas.microsoft.com/office/drawing/2014/main" id="{ECE41114-B763-49A9-A1E3-4CDA1C61E38C}"/>
                </a:ext>
              </a:extLst>
            </p:cNvPr>
            <p:cNvSpPr/>
            <p:nvPr/>
          </p:nvSpPr>
          <p:spPr>
            <a:xfrm>
              <a:off x="5350773" y="973689"/>
              <a:ext cx="2037351" cy="573368"/>
            </a:xfrm>
            <a:prstGeom prst="homePlate">
              <a:avLst/>
            </a:prstGeom>
            <a:solidFill>
              <a:srgbClr val="32B9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Procurar imóvel</a:t>
              </a:r>
            </a:p>
          </p:txBody>
        </p:sp>
        <p:sp>
          <p:nvSpPr>
            <p:cNvPr id="17" name="Seta: Pentágono 16">
              <a:extLst>
                <a:ext uri="{FF2B5EF4-FFF2-40B4-BE49-F238E27FC236}">
                  <a16:creationId xmlns:a16="http://schemas.microsoft.com/office/drawing/2014/main" id="{7672E51F-3A32-4599-8EDE-A99E89D1C247}"/>
                </a:ext>
              </a:extLst>
            </p:cNvPr>
            <p:cNvSpPr/>
            <p:nvPr/>
          </p:nvSpPr>
          <p:spPr>
            <a:xfrm>
              <a:off x="9617715" y="917748"/>
              <a:ext cx="2037351" cy="573368"/>
            </a:xfrm>
            <a:prstGeom prst="homePlate">
              <a:avLst/>
            </a:prstGeom>
            <a:solidFill>
              <a:srgbClr val="32B9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Entrar em contato com Locador</a:t>
              </a:r>
            </a:p>
          </p:txBody>
        </p:sp>
        <p:pic>
          <p:nvPicPr>
            <p:cNvPr id="18" name="Gráfico 17" descr="Rosto sorridente sem preenchimento ">
              <a:extLst>
                <a:ext uri="{FF2B5EF4-FFF2-40B4-BE49-F238E27FC236}">
                  <a16:creationId xmlns:a16="http://schemas.microsoft.com/office/drawing/2014/main" id="{C73E2CE1-D940-4DAC-831A-05380B39B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5665" y="3020594"/>
              <a:ext cx="914400" cy="914400"/>
            </a:xfrm>
            <a:prstGeom prst="rect">
              <a:avLst/>
            </a:prstGeom>
          </p:spPr>
        </p:pic>
        <p:pic>
          <p:nvPicPr>
            <p:cNvPr id="19" name="Gráfico 18" descr="Rosto sorrindo sem preenchimento ">
              <a:extLst>
                <a:ext uri="{FF2B5EF4-FFF2-40B4-BE49-F238E27FC236}">
                  <a16:creationId xmlns:a16="http://schemas.microsoft.com/office/drawing/2014/main" id="{5C721C1D-6C96-4F58-9B65-34FEAB36A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12248" y="3026085"/>
              <a:ext cx="914400" cy="914400"/>
            </a:xfrm>
            <a:prstGeom prst="rect">
              <a:avLst/>
            </a:prstGeom>
          </p:spPr>
        </p:pic>
        <p:pic>
          <p:nvPicPr>
            <p:cNvPr id="20" name="Gráfico 19" descr="Rosto sorridente sem preenchimento ">
              <a:extLst>
                <a:ext uri="{FF2B5EF4-FFF2-40B4-BE49-F238E27FC236}">
                  <a16:creationId xmlns:a16="http://schemas.microsoft.com/office/drawing/2014/main" id="{6654E3C6-0CAE-49AA-9167-79EB4794B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79190" y="3003549"/>
              <a:ext cx="914400" cy="914400"/>
            </a:xfrm>
            <a:prstGeom prst="rect">
              <a:avLst/>
            </a:prstGeom>
          </p:spPr>
        </p:pic>
        <p:sp>
          <p:nvSpPr>
            <p:cNvPr id="21" name="Seta: Pentágono 20">
              <a:extLst>
                <a:ext uri="{FF2B5EF4-FFF2-40B4-BE49-F238E27FC236}">
                  <a16:creationId xmlns:a16="http://schemas.microsoft.com/office/drawing/2014/main" id="{E13C9FBA-5202-4E45-B457-F650F0629A98}"/>
                </a:ext>
              </a:extLst>
            </p:cNvPr>
            <p:cNvSpPr/>
            <p:nvPr/>
          </p:nvSpPr>
          <p:spPr>
            <a:xfrm>
              <a:off x="3044190" y="977168"/>
              <a:ext cx="2037351" cy="573368"/>
            </a:xfrm>
            <a:prstGeom prst="homePlate">
              <a:avLst/>
            </a:prstGeom>
            <a:solidFill>
              <a:srgbClr val="32B9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Acessar site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1A963E9-E035-43B2-8A4A-3F49B72BD327}"/>
                </a:ext>
              </a:extLst>
            </p:cNvPr>
            <p:cNvSpPr/>
            <p:nvPr/>
          </p:nvSpPr>
          <p:spPr>
            <a:xfrm>
              <a:off x="5345871" y="4171446"/>
              <a:ext cx="224050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Exo 2" panose="00000500000000000000" pitchFamily="50" charset="0"/>
                </a:rPr>
                <a:t>Que casa linda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Exo 2" panose="00000500000000000000" pitchFamily="50" charset="0"/>
                </a:rPr>
                <a:t>Eu gostei dessa pois tem espaço para uma festinha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Exo 2" panose="00000500000000000000" pitchFamily="50" charset="0"/>
                </a:rPr>
                <a:t>Estou ansioso para a mudança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Exo 2" panose="00000500000000000000" pitchFamily="50" charset="0"/>
                </a:rPr>
                <a:t>Como entro em contato com o Proprietário?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C142FF1A-BF79-44D5-81FE-1FBA8673035D}"/>
                </a:ext>
              </a:extLst>
            </p:cNvPr>
            <p:cNvSpPr/>
            <p:nvPr/>
          </p:nvSpPr>
          <p:spPr>
            <a:xfrm>
              <a:off x="5345871" y="1907278"/>
              <a:ext cx="22405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Exo 2" panose="00000500000000000000" pitchFamily="50" charset="0"/>
                </a:rPr>
                <a:t>Busca casas do seu gosto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Exo 2" panose="00000500000000000000" pitchFamily="50" charset="0"/>
                </a:rPr>
                <a:t>Olha a descrição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Exo 2" panose="00000500000000000000" pitchFamily="50" charset="0"/>
                </a:rPr>
                <a:t>Verifica os valores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5418D08D-7AF7-45AD-8473-D7B9C9164209}"/>
                </a:ext>
              </a:extLst>
            </p:cNvPr>
            <p:cNvSpPr/>
            <p:nvPr/>
          </p:nvSpPr>
          <p:spPr>
            <a:xfrm>
              <a:off x="9529484" y="1836495"/>
              <a:ext cx="249057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Exo 2" panose="00000500000000000000" pitchFamily="50" charset="0"/>
                </a:rPr>
                <a:t>Visualizar dados para contato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Exo 2" panose="00000500000000000000" pitchFamily="50" charset="0"/>
                </a:rPr>
                <a:t>Conversa com o proprietário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Exo 2" panose="00000500000000000000" pitchFamily="50" charset="0"/>
                </a:rPr>
                <a:t>Decidem os próximos passos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F713D240-1B2A-4D36-88AE-AEC93F1AF731}"/>
                </a:ext>
              </a:extLst>
            </p:cNvPr>
            <p:cNvSpPr/>
            <p:nvPr/>
          </p:nvSpPr>
          <p:spPr>
            <a:xfrm>
              <a:off x="9754459" y="4132578"/>
              <a:ext cx="224050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Exo 2" panose="00000500000000000000" pitchFamily="50" charset="0"/>
                </a:rPr>
                <a:t>Que incrível a autonomia para as partes burocráticas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Exo 2" panose="00000500000000000000" pitchFamily="50" charset="0"/>
                </a:rPr>
                <a:t>Estou extremante satisfeito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Exo 2" panose="00000500000000000000" pitchFamily="50" charset="0"/>
                </a:rPr>
                <a:t>Vou indicar para os meus amigos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Exo 2" panose="00000500000000000000" pitchFamily="50" charset="0"/>
                </a:rPr>
                <a:t>Será que ele é confiável?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Exo 2" panose="00000500000000000000" pitchFamily="50" charset="0"/>
                </a:rPr>
                <a:t>Como são os vizinhos?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pt-BR" sz="1200" dirty="0">
                <a:latin typeface="Exo 2" panose="00000500000000000000" pitchFamily="50" charset="0"/>
              </a:endParaRP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0644E3D6-384B-4D9C-A1FF-9B03C017F7C9}"/>
                </a:ext>
              </a:extLst>
            </p:cNvPr>
            <p:cNvSpPr/>
            <p:nvPr/>
          </p:nvSpPr>
          <p:spPr>
            <a:xfrm>
              <a:off x="3054600" y="1821034"/>
              <a:ext cx="22405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400" dirty="0">
                  <a:latin typeface="Exo 2" panose="00000500000000000000" pitchFamily="50" charset="0"/>
                </a:rPr>
                <a:t>Abre o navegador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400" dirty="0">
                  <a:latin typeface="Exo 2" panose="00000500000000000000" pitchFamily="50" charset="0"/>
                </a:rPr>
                <a:t>Pesquisa a </a:t>
              </a:r>
              <a:r>
                <a:rPr lang="pt-BR" sz="1400" dirty="0" err="1">
                  <a:latin typeface="Exo 2" panose="00000500000000000000" pitchFamily="50" charset="0"/>
                </a:rPr>
                <a:t>url</a:t>
              </a:r>
              <a:r>
                <a:rPr lang="pt-BR" sz="1400" dirty="0">
                  <a:latin typeface="Exo 2" panose="00000500000000000000" pitchFamily="50" charset="0"/>
                </a:rPr>
                <a:t> do site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400" dirty="0">
                  <a:latin typeface="Exo 2" panose="00000500000000000000" pitchFamily="50" charset="0"/>
                </a:rPr>
                <a:t>Começa a navegar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8EE908D7-3B2E-480F-B538-812226D0D694}"/>
                </a:ext>
              </a:extLst>
            </p:cNvPr>
            <p:cNvSpPr/>
            <p:nvPr/>
          </p:nvSpPr>
          <p:spPr>
            <a:xfrm>
              <a:off x="5332244" y="5741707"/>
              <a:ext cx="20373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800" dirty="0">
                  <a:latin typeface="Exo 2" panose="00000500000000000000" pitchFamily="50" charset="0"/>
                </a:rPr>
                <a:t>Simplificar a busca de imóvel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6D0A73A4-9629-4092-9C20-F51E825A4A1A}"/>
                </a:ext>
              </a:extLst>
            </p:cNvPr>
            <p:cNvSpPr/>
            <p:nvPr/>
          </p:nvSpPr>
          <p:spPr>
            <a:xfrm>
              <a:off x="7417819" y="1907270"/>
              <a:ext cx="22405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Exo 2" panose="00000500000000000000" pitchFamily="50" charset="0"/>
                </a:rPr>
                <a:t>Inserção dos dados</a:t>
              </a:r>
            </a:p>
          </p:txBody>
        </p:sp>
        <p:sp>
          <p:nvSpPr>
            <p:cNvPr id="29" name="Seta: Pentágono 28">
              <a:extLst>
                <a:ext uri="{FF2B5EF4-FFF2-40B4-BE49-F238E27FC236}">
                  <a16:creationId xmlns:a16="http://schemas.microsoft.com/office/drawing/2014/main" id="{43CD47D7-DF7A-4D92-85BD-FF88C7E1001E}"/>
                </a:ext>
              </a:extLst>
            </p:cNvPr>
            <p:cNvSpPr/>
            <p:nvPr/>
          </p:nvSpPr>
          <p:spPr>
            <a:xfrm>
              <a:off x="7438395" y="946589"/>
              <a:ext cx="2037351" cy="573368"/>
            </a:xfrm>
            <a:prstGeom prst="homePlate">
              <a:avLst/>
            </a:prstGeom>
            <a:solidFill>
              <a:srgbClr val="32B9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Cadastrar-se</a:t>
              </a:r>
            </a:p>
          </p:txBody>
        </p:sp>
        <p:pic>
          <p:nvPicPr>
            <p:cNvPr id="30" name="Gráfico 29" descr="Rosto neutro sem preenchimento ">
              <a:extLst>
                <a:ext uri="{FF2B5EF4-FFF2-40B4-BE49-F238E27FC236}">
                  <a16:creationId xmlns:a16="http://schemas.microsoft.com/office/drawing/2014/main" id="{8E051EB3-E2AA-4524-A496-5A261BE3F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97012" y="3033540"/>
              <a:ext cx="914400" cy="914400"/>
            </a:xfrm>
            <a:prstGeom prst="rect">
              <a:avLst/>
            </a:prstGeom>
          </p:spPr>
        </p:pic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AEB1EF1D-685D-43A9-9951-0AD64B8DDA6C}"/>
                </a:ext>
              </a:extLst>
            </p:cNvPr>
            <p:cNvSpPr/>
            <p:nvPr/>
          </p:nvSpPr>
          <p:spPr>
            <a:xfrm>
              <a:off x="7291847" y="4230809"/>
              <a:ext cx="2240500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Exo 2" panose="00000500000000000000" pitchFamily="50" charset="0"/>
                </a:rPr>
                <a:t>Esse cadastro é bem intuitivo e rápido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Exo 2" panose="00000500000000000000" pitchFamily="50" charset="0"/>
                </a:rPr>
                <a:t>Como será o processo de contato?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Exo 2" panose="00000500000000000000" pitchFamily="50" charset="0"/>
                </a:rPr>
                <a:t>Estou ansioso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pt-BR" sz="1200" dirty="0">
                <a:latin typeface="Exo 2" panose="00000500000000000000" pitchFamily="50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pt-BR" sz="1200" dirty="0">
                <a:latin typeface="Exo 2" panose="00000500000000000000" pitchFamily="50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pt-BR" sz="1200" dirty="0">
                <a:latin typeface="Exo 2" panose="00000500000000000000" pitchFamily="50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pt-BR" sz="1400" dirty="0">
                <a:latin typeface="Exo 2" panose="00000500000000000000" pitchFamily="50" charset="0"/>
              </a:endParaRP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739E8082-7C40-4679-BFF1-69D241893FC9}"/>
                </a:ext>
              </a:extLst>
            </p:cNvPr>
            <p:cNvSpPr/>
            <p:nvPr/>
          </p:nvSpPr>
          <p:spPr>
            <a:xfrm>
              <a:off x="7335537" y="5711264"/>
              <a:ext cx="203735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800" dirty="0">
                  <a:latin typeface="Exo 2" panose="00000500000000000000" pitchFamily="50" charset="0"/>
                </a:rPr>
                <a:t>Cadastro único para as ambas personas</a:t>
              </a:r>
            </a:p>
          </p:txBody>
        </p:sp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D90BE48-2748-4172-A494-8926F99BBF78}"/>
              </a:ext>
            </a:extLst>
          </p:cNvPr>
          <p:cNvSpPr txBox="1"/>
          <p:nvPr/>
        </p:nvSpPr>
        <p:spPr>
          <a:xfrm>
            <a:off x="2170545" y="277091"/>
            <a:ext cx="774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Jornada de usuário </a:t>
            </a:r>
          </a:p>
        </p:txBody>
      </p:sp>
    </p:spTree>
    <p:extLst>
      <p:ext uri="{BB962C8B-B14F-4D97-AF65-F5344CB8AC3E}">
        <p14:creationId xmlns:p14="http://schemas.microsoft.com/office/powerpoint/2010/main" val="4123832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Exo 2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 Cauã Primo Silva</dc:creator>
  <cp:lastModifiedBy>Henri Cauã Primo Silva</cp:lastModifiedBy>
  <cp:revision>1</cp:revision>
  <dcterms:created xsi:type="dcterms:W3CDTF">2022-03-04T21:44:25Z</dcterms:created>
  <dcterms:modified xsi:type="dcterms:W3CDTF">2022-03-04T21:45:22Z</dcterms:modified>
</cp:coreProperties>
</file>