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960" r:id="rId7"/>
    <p:sldId id="961" r:id="rId8"/>
    <p:sldId id="962" r:id="rId9"/>
    <p:sldId id="963" r:id="rId10"/>
    <p:sldId id="964" r:id="rId11"/>
    <p:sldId id="965" r:id="rId12"/>
    <p:sldId id="974" r:id="rId13"/>
    <p:sldId id="966" r:id="rId14"/>
    <p:sldId id="967" r:id="rId15"/>
    <p:sldId id="968" r:id="rId16"/>
    <p:sldId id="969" r:id="rId17"/>
    <p:sldId id="970" r:id="rId18"/>
    <p:sldId id="976" r:id="rId19"/>
    <p:sldId id="972" r:id="rId20"/>
    <p:sldId id="973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0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ovi.com.br/pesquisas-e-indices/pesquisa-mensal-do-mercado-imobiliario#:~:text=A%20Pesquisa%20do%20Mercado%20Imobili%C3%A1rio,das%20de%20novembro%20de%20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xame.com/mercado-imobiliario/google-busca-por-casas-para-aluga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Tá, mas como eu crio uma?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Anote os principais pontos identificados nos usuários pesquisados, para cada um dos quadrantes (</a:t>
            </a:r>
            <a:r>
              <a:rPr lang="pt-BR" sz="2400" dirty="0" err="1">
                <a:latin typeface="+mj-lt"/>
              </a:rPr>
              <a:t>Infos</a:t>
            </a:r>
            <a:r>
              <a:rPr lang="pt-BR" sz="2400" dirty="0">
                <a:latin typeface="+mj-lt"/>
              </a:rPr>
              <a:t>/Comportamentos, Dores/Necessidades);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Agrupe por similaridade;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Complemente com os detalhes que faltam (nome, frase, biografia,...);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Escreva tudo nos quadrantes;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Pronto! Você terá suas </a:t>
            </a:r>
            <a:r>
              <a:rPr lang="pt-BR" sz="2400" dirty="0" err="1">
                <a:latin typeface="+mj-lt"/>
              </a:rPr>
              <a:t>proto-personas</a:t>
            </a:r>
            <a:r>
              <a:rPr lang="pt-BR" sz="2400" dirty="0">
                <a:latin typeface="+mj-lt"/>
              </a:rPr>
              <a:t>.</a:t>
            </a:r>
            <a:r>
              <a:rPr lang="pt-BR" sz="2400" dirty="0">
                <a:latin typeface="+mj-lt"/>
                <a:sym typeface="Wingdings" pitchFamily="2" charset="2"/>
              </a:rPr>
              <a:t>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2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Explique quais foram as análises realizadas para a definição da persona (</a:t>
            </a:r>
            <a:r>
              <a:rPr lang="pt-BR" sz="2400" dirty="0" err="1">
                <a:latin typeface="+mj-lt"/>
              </a:rPr>
              <a:t>Máx</a:t>
            </a:r>
            <a:r>
              <a:rPr lang="pt-BR" sz="2400" dirty="0">
                <a:latin typeface="+mj-lt"/>
              </a:rPr>
              <a:t> de 10 linhas).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Através de um formulário do google, foi elaborada algumas questões para identificar os dois tipos de personas – Locador e Locatário, além de analisar a carência e defasagem do mercado imobiliário.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Com base nas respostas, foram identificadas as dores, lamentações e personalidades de cada persona.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pt-BR" sz="1800" dirty="0"/>
              <a:t>Entrevistar as personas potenciais (Preferencialmente não ser aluno da BandTec)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Identificar quem deve ser entrevistado;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Decidir como será a entrevista (áudio, questionário...);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A entrevista deve ser não estruturada. Uma conversa pedindo que a pessoa explique o desejado, mas com perguntas para aprofundar - </a:t>
            </a:r>
            <a:r>
              <a:rPr lang="pt-BR" sz="1800" dirty="0">
                <a:solidFill>
                  <a:srgbClr val="ED145B"/>
                </a:solidFill>
                <a:latin typeface="+mj-lt"/>
              </a:rPr>
              <a:t>Qualitativa</a:t>
            </a:r>
            <a:r>
              <a:rPr lang="pt-BR" sz="1800" dirty="0">
                <a:latin typeface="+mj-lt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Você deverá criar um slide com as percepções levantadas (Mostrar um exemplo de como pode ser o slide).</a:t>
            </a:r>
          </a:p>
        </p:txBody>
      </p:sp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Script de Entrevistar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800" dirty="0"/>
              <a:t>Boas vindas a pessoa (4 min)</a:t>
            </a:r>
          </a:p>
          <a:p>
            <a:r>
              <a:rPr lang="pt-BR" sz="1800" dirty="0"/>
              <a:t>Perguntas pessoais para relaxar o participante (evite temas polêmicos). (2 min)</a:t>
            </a:r>
          </a:p>
          <a:p>
            <a:r>
              <a:rPr lang="pt-BR" sz="1800" dirty="0"/>
              <a:t>Perguntas fáceis para o aquecimento</a:t>
            </a:r>
          </a:p>
          <a:p>
            <a:r>
              <a:rPr lang="pt-BR" sz="1800" dirty="0"/>
              <a:t>Questionário ou deixar a pessoa Falar/Explicar.</a:t>
            </a:r>
          </a:p>
          <a:p>
            <a:r>
              <a:rPr lang="pt-BR" sz="1800" dirty="0"/>
              <a:t>Depois de realizar o questionários, você deve sondar o participante sobre o que ele achou e se tem algo mais que gostaria de falar. (5 min)</a:t>
            </a:r>
          </a:p>
          <a:p>
            <a:r>
              <a:rPr lang="pt-BR" sz="1800" dirty="0"/>
              <a:t>Fim de papo (5 min). Você agradece pela participação, paga um café </a:t>
            </a:r>
            <a:r>
              <a:rPr lang="pt-BR" sz="1800" dirty="0">
                <a:sym typeface="Wingdings" panose="05000000000000000000" pitchFamily="2" charset="2"/>
              </a:rPr>
              <a:t> e se despede</a:t>
            </a:r>
            <a:r>
              <a:rPr lang="pt-BR" sz="1800" dirty="0"/>
              <a:t>. (5 min)</a:t>
            </a:r>
          </a:p>
          <a:p>
            <a:pPr marL="0" indent="0">
              <a:buNone/>
            </a:pPr>
            <a:r>
              <a:rPr lang="pt-BR" sz="1800" i="1" dirty="0"/>
              <a:t>* Se for gravar, peça permissão (muita gente não gosta) e envie uma cópia do áudio para a pessoa.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Exemplo de como mostrar uma entrevista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2092959" y="402811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7966075" y="967297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672352" y="112002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QUE FORMULÁRIO CHATO </a:t>
            </a:r>
            <a:r>
              <a:rPr lang="pt-BR" sz="3200" dirty="0">
                <a:solidFill>
                  <a:srgbClr val="ED145B"/>
                </a:solidFill>
              </a:rPr>
              <a:t>10x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5649595" y="270223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7207885" y="3875379"/>
            <a:ext cx="3832860" cy="1723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CONSEGUI FAZER </a:t>
            </a:r>
            <a:r>
              <a:rPr lang="pt-BR" sz="3200" dirty="0">
                <a:solidFill>
                  <a:srgbClr val="ED145B"/>
                </a:solidFill>
              </a:rPr>
              <a:t>8x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9964" y="919734"/>
            <a:ext cx="7999223" cy="56553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AFE5E4-CFFC-4C99-AB6D-3FC1FD6649AE}"/>
              </a:ext>
            </a:extLst>
          </p:cNvPr>
          <p:cNvSpPr txBox="1"/>
          <p:nvPr/>
        </p:nvSpPr>
        <p:spPr>
          <a:xfrm>
            <a:off x="2957805" y="99837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Jorge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37C1F7-7853-4192-AE27-C2AF8F3A6C93}"/>
              </a:ext>
            </a:extLst>
          </p:cNvPr>
          <p:cNvSpPr txBox="1"/>
          <p:nvPr/>
        </p:nvSpPr>
        <p:spPr>
          <a:xfrm>
            <a:off x="4907902" y="99837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F80386-F2C8-457F-8B0D-C74475929565}"/>
              </a:ext>
            </a:extLst>
          </p:cNvPr>
          <p:cNvSpPr txBox="1"/>
          <p:nvPr/>
        </p:nvSpPr>
        <p:spPr>
          <a:xfrm>
            <a:off x="3254467" y="166389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49F1D1-C0A7-45CC-B90F-EE504DD6A0F8}"/>
              </a:ext>
            </a:extLst>
          </p:cNvPr>
          <p:cNvSpPr txBox="1"/>
          <p:nvPr/>
        </p:nvSpPr>
        <p:spPr>
          <a:xfrm>
            <a:off x="3531670" y="180566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Independência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45D446-EE16-4E78-9E0A-5A28443A0AFA}"/>
              </a:ext>
            </a:extLst>
          </p:cNvPr>
          <p:cNvSpPr txBox="1"/>
          <p:nvPr/>
        </p:nvSpPr>
        <p:spPr>
          <a:xfrm>
            <a:off x="7361463" y="143633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A298C4-2463-431E-B80B-96FF408ADAB4}"/>
              </a:ext>
            </a:extLst>
          </p:cNvPr>
          <p:cNvSpPr txBox="1"/>
          <p:nvPr/>
        </p:nvSpPr>
        <p:spPr>
          <a:xfrm>
            <a:off x="2484968" y="1341707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Ter autonomia e responsabilidade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17961F-AA6D-418C-BFDE-8A6CCA4E272E}"/>
              </a:ext>
            </a:extLst>
          </p:cNvPr>
          <p:cNvSpPr txBox="1"/>
          <p:nvPr/>
        </p:nvSpPr>
        <p:spPr>
          <a:xfrm>
            <a:off x="7069716" y="157553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Espírito aventureiro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845A9D-7CED-44A6-BECC-DC657B183ADC}"/>
              </a:ext>
            </a:extLst>
          </p:cNvPr>
          <p:cNvSpPr txBox="1"/>
          <p:nvPr/>
        </p:nvSpPr>
        <p:spPr>
          <a:xfrm>
            <a:off x="6468590" y="1820045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Não gosta de rotinas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1345A5-33CF-42D0-83F2-3C836744945B}"/>
              </a:ext>
            </a:extLst>
          </p:cNvPr>
          <p:cNvSpPr txBox="1"/>
          <p:nvPr/>
        </p:nvSpPr>
        <p:spPr>
          <a:xfrm>
            <a:off x="6554452" y="1330118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Feliz, animado e comprometido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1472DD-64A2-4099-944D-999BE81AF5F1}"/>
              </a:ext>
            </a:extLst>
          </p:cNvPr>
          <p:cNvSpPr txBox="1"/>
          <p:nvPr/>
        </p:nvSpPr>
        <p:spPr>
          <a:xfrm>
            <a:off x="4096373" y="2095703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Esportes, empreendedorismo e Mindset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F3C6EF-5497-46C5-AE05-F466507DE61B}"/>
              </a:ext>
            </a:extLst>
          </p:cNvPr>
          <p:cNvSpPr txBox="1"/>
          <p:nvPr/>
        </p:nvSpPr>
        <p:spPr>
          <a:xfrm>
            <a:off x="2116164" y="3493755"/>
            <a:ext cx="203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Conselhos sobre relacionamentos, e família</a:t>
            </a:r>
            <a:endParaRPr lang="pt-BR" sz="1200" dirty="0">
              <a:latin typeface="Barlow (Corpo)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C61443-A515-489E-AD68-719FC3EF02D9}"/>
              </a:ext>
            </a:extLst>
          </p:cNvPr>
          <p:cNvSpPr txBox="1"/>
          <p:nvPr/>
        </p:nvSpPr>
        <p:spPr>
          <a:xfrm>
            <a:off x="2111605" y="292358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Sugestões do que fazer</a:t>
            </a:r>
            <a:endParaRPr lang="pt-BR" sz="1200" dirty="0">
              <a:latin typeface="Barlow (Corpo)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ACCEF8-97D1-479F-B7A5-20CFFE96B900}"/>
              </a:ext>
            </a:extLst>
          </p:cNvPr>
          <p:cNvSpPr txBox="1"/>
          <p:nvPr/>
        </p:nvSpPr>
        <p:spPr>
          <a:xfrm>
            <a:off x="2076801" y="1860743"/>
            <a:ext cx="1594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Qualquer tipo de música, dependendo do momento emocional </a:t>
            </a:r>
            <a:endParaRPr lang="pt-BR" sz="1200" dirty="0">
              <a:latin typeface="Barlow (Corpo)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839974-1BED-4690-BD3D-765BBB5BB33E}"/>
              </a:ext>
            </a:extLst>
          </p:cNvPr>
          <p:cNvSpPr txBox="1"/>
          <p:nvPr/>
        </p:nvSpPr>
        <p:spPr>
          <a:xfrm>
            <a:off x="2111605" y="3124408"/>
            <a:ext cx="215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Podcasts derivados, sobre o mundo, mídia, entre outros</a:t>
            </a:r>
            <a:endParaRPr lang="pt-BR" sz="1200" dirty="0">
              <a:latin typeface="Barlow (Corpo)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741A8A-94B8-4410-9782-3EE5720191B8}"/>
              </a:ext>
            </a:extLst>
          </p:cNvPr>
          <p:cNvSpPr txBox="1"/>
          <p:nvPr/>
        </p:nvSpPr>
        <p:spPr>
          <a:xfrm>
            <a:off x="3008912" y="1575539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Desenvolvimento pessoal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6D598B-D7BB-40D0-8AC8-A5CBE09C301A}"/>
              </a:ext>
            </a:extLst>
          </p:cNvPr>
          <p:cNvSpPr txBox="1"/>
          <p:nvPr/>
        </p:nvSpPr>
        <p:spPr>
          <a:xfrm>
            <a:off x="2076801" y="2542922"/>
            <a:ext cx="258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Cantores, Atores, e Influenciadores digitais </a:t>
            </a:r>
            <a:endParaRPr lang="pt-BR" sz="1200" dirty="0">
              <a:latin typeface="Barlow (Corpo)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833384-EB36-4C55-BD6A-CA534C9DCA98}"/>
              </a:ext>
            </a:extLst>
          </p:cNvPr>
          <p:cNvSpPr txBox="1"/>
          <p:nvPr/>
        </p:nvSpPr>
        <p:spPr>
          <a:xfrm>
            <a:off x="3062885" y="275077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Barlow (Corpo)"/>
              </a:rPr>
              <a:t>Conselhos, criticas, apoio</a:t>
            </a:r>
            <a:endParaRPr lang="pt-BR" sz="1200" dirty="0">
              <a:latin typeface="Barlow (Corpo)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2EE3388-21C2-40F6-B200-ABA2D959F670}"/>
              </a:ext>
            </a:extLst>
          </p:cNvPr>
          <p:cNvSpPr txBox="1"/>
          <p:nvPr/>
        </p:nvSpPr>
        <p:spPr>
          <a:xfrm>
            <a:off x="2113941" y="3880249"/>
            <a:ext cx="137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Elogios, que é esforçado, prestativo, porém, muito preocupado com as coisas 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F2B8C2-D3C4-42CD-91D9-2A7942F8C0EC}"/>
              </a:ext>
            </a:extLst>
          </p:cNvPr>
          <p:cNvSpPr txBox="1"/>
          <p:nvPr/>
        </p:nvSpPr>
        <p:spPr>
          <a:xfrm>
            <a:off x="6416538" y="4284167"/>
            <a:ext cx="188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Planos que planeja, metas, desabafos </a:t>
            </a:r>
          </a:p>
          <a:p>
            <a:pPr algn="l" rtl="0" fontAlgn="base"/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705BF1-02A7-401E-9ADD-780EC97894E9}"/>
              </a:ext>
            </a:extLst>
          </p:cNvPr>
          <p:cNvSpPr txBox="1"/>
          <p:nvPr/>
        </p:nvSpPr>
        <p:spPr>
          <a:xfrm>
            <a:off x="3206685" y="4893473"/>
            <a:ext cx="374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Comprometimento com os seus sonhos</a:t>
            </a:r>
            <a:endParaRPr lang="pt-BR" sz="1400" dirty="0">
              <a:latin typeface="Barlow (Corpo)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BB8F85-5C95-47F7-AF77-2A5AC538E592}"/>
              </a:ext>
            </a:extLst>
          </p:cNvPr>
          <p:cNvSpPr txBox="1"/>
          <p:nvPr/>
        </p:nvSpPr>
        <p:spPr>
          <a:xfrm>
            <a:off x="3513384" y="4524126"/>
            <a:ext cx="297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Barlow (Corpo)"/>
              </a:rPr>
              <a:t>Séries, festas, músicas, e jogos</a:t>
            </a:r>
            <a:endParaRPr lang="pt-BR" sz="1600" dirty="0">
              <a:latin typeface="Barlow (Corpo)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E0EB3B7-F7C7-4AB6-8285-D11C45C97763}"/>
              </a:ext>
            </a:extLst>
          </p:cNvPr>
          <p:cNvSpPr txBox="1"/>
          <p:nvPr/>
        </p:nvSpPr>
        <p:spPr>
          <a:xfrm>
            <a:off x="7779376" y="482277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Barlow (Corpo)"/>
              </a:rPr>
              <a:t>Marketing</a:t>
            </a:r>
            <a:endParaRPr lang="pt-BR" sz="1600" dirty="0">
              <a:latin typeface="Barlow (Corpo)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B62BDE-0EFB-4EDD-A8FB-9CC8BA941073}"/>
              </a:ext>
            </a:extLst>
          </p:cNvPr>
          <p:cNvSpPr txBox="1"/>
          <p:nvPr/>
        </p:nvSpPr>
        <p:spPr>
          <a:xfrm>
            <a:off x="7801018" y="400090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i="0" dirty="0">
                <a:effectLst/>
                <a:latin typeface="Barlow (Corpo)"/>
              </a:rPr>
              <a:t>Jovens da mesma idade </a:t>
            </a:r>
            <a:br>
              <a:rPr lang="pt-BR" sz="1400" dirty="0">
                <a:latin typeface="Barlow (Corpo)"/>
              </a:rPr>
            </a:br>
            <a:endParaRPr lang="pt-BR" sz="1400" dirty="0">
              <a:latin typeface="Barlow (Corpo)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18BCDA-B976-490F-A452-B262BB3E9700}"/>
              </a:ext>
            </a:extLst>
          </p:cNvPr>
          <p:cNvSpPr txBox="1"/>
          <p:nvPr/>
        </p:nvSpPr>
        <p:spPr>
          <a:xfrm>
            <a:off x="7210684" y="2989870"/>
            <a:ext cx="278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effectLst/>
                <a:latin typeface="Barlow (Corpo)"/>
              </a:rPr>
              <a:t>Estuda, trabalha e </a:t>
            </a:r>
            <a:r>
              <a:rPr lang="pt-BR" sz="1400" dirty="0">
                <a:latin typeface="Barlow (Corpo)"/>
              </a:rPr>
              <a:t>c</a:t>
            </a:r>
            <a:r>
              <a:rPr lang="pt-BR" sz="1400" b="0" i="0" dirty="0">
                <a:effectLst/>
                <a:latin typeface="Barlow (Corpo)"/>
              </a:rPr>
              <a:t>urte nos fins de semana</a:t>
            </a:r>
            <a:endParaRPr lang="pt-BR" sz="1400" dirty="0">
              <a:latin typeface="Barlow (Corpo)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0E6435-E32B-4486-951F-2036521BBC2E}"/>
              </a:ext>
            </a:extLst>
          </p:cNvPr>
          <p:cNvSpPr txBox="1"/>
          <p:nvPr/>
        </p:nvSpPr>
        <p:spPr>
          <a:xfrm>
            <a:off x="7967092" y="2309972"/>
            <a:ext cx="2016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Usa bastante as redes sociais e gosta de mostrar seu dia a dia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0C07337-71D2-47D6-A479-F25921C43409}"/>
              </a:ext>
            </a:extLst>
          </p:cNvPr>
          <p:cNvSpPr txBox="1"/>
          <p:nvPr/>
        </p:nvSpPr>
        <p:spPr>
          <a:xfrm>
            <a:off x="6917985" y="3553197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Ambiente de trabalho descontraído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A1C542-E307-4400-B0CD-4640FD197978}"/>
              </a:ext>
            </a:extLst>
          </p:cNvPr>
          <p:cNvSpPr txBox="1"/>
          <p:nvPr/>
        </p:nvSpPr>
        <p:spPr>
          <a:xfrm>
            <a:off x="5905176" y="5447529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rescer profissionalmente</a:t>
            </a:r>
            <a:endParaRPr lang="pt-BR" sz="1400" dirty="0">
              <a:latin typeface="Barlow (Corpo)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5FC32DE-7265-4245-89EE-38FFF1EEE0FB}"/>
              </a:ext>
            </a:extLst>
          </p:cNvPr>
          <p:cNvSpPr txBox="1"/>
          <p:nvPr/>
        </p:nvSpPr>
        <p:spPr>
          <a:xfrm>
            <a:off x="8229123" y="5518671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er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independente</a:t>
            </a:r>
            <a:endParaRPr lang="pt-BR" sz="1400" dirty="0">
              <a:latin typeface="Barlow (Corpo)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C3BD9BA-F10C-46C9-AAB0-F335B08E5AAD}"/>
              </a:ext>
            </a:extLst>
          </p:cNvPr>
          <p:cNvSpPr txBox="1"/>
          <p:nvPr/>
        </p:nvSpPr>
        <p:spPr>
          <a:xfrm>
            <a:off x="5912656" y="566917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er mais tempo livre</a:t>
            </a:r>
            <a:endParaRPr lang="pt-BR" sz="1400" dirty="0">
              <a:latin typeface="Barlow (Corpo)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FEAAF19-31A6-499F-96AE-9C6109BA531F}"/>
              </a:ext>
            </a:extLst>
          </p:cNvPr>
          <p:cNvSpPr txBox="1"/>
          <p:nvPr/>
        </p:nvSpPr>
        <p:spPr>
          <a:xfrm>
            <a:off x="7540847" y="5708971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P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oder viajar </a:t>
            </a:r>
          </a:p>
          <a:p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F6862A-754C-430E-B141-B32CA159A3CD}"/>
              </a:ext>
            </a:extLst>
          </p:cNvPr>
          <p:cNvSpPr txBox="1"/>
          <p:nvPr/>
        </p:nvSpPr>
        <p:spPr>
          <a:xfrm>
            <a:off x="5912656" y="6120622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er uma vida financeira confortável</a:t>
            </a:r>
            <a:endParaRPr lang="pt-BR" sz="1400" dirty="0">
              <a:latin typeface="Barlow (Corpo)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4744CB-B650-40B9-9524-6AC181B61078}"/>
              </a:ext>
            </a:extLst>
          </p:cNvPr>
          <p:cNvSpPr txBox="1"/>
          <p:nvPr/>
        </p:nvSpPr>
        <p:spPr>
          <a:xfrm>
            <a:off x="5912656" y="5877931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V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iajar pelo mundo</a:t>
            </a:r>
            <a:endParaRPr lang="pt-BR" sz="1400" dirty="0">
              <a:latin typeface="Barlow (Corpo)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2255B3F-CE7C-42CF-9118-AE5EAD42A182}"/>
              </a:ext>
            </a:extLst>
          </p:cNvPr>
          <p:cNvSpPr txBox="1"/>
          <p:nvPr/>
        </p:nvSpPr>
        <p:spPr>
          <a:xfrm>
            <a:off x="7546686" y="589805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er promovido</a:t>
            </a:r>
            <a:endParaRPr lang="pt-BR" sz="1400" dirty="0">
              <a:latin typeface="Barlow (Corpo)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B9184DD-3EFF-4EF8-8D7A-DD0898A3466A}"/>
              </a:ext>
            </a:extLst>
          </p:cNvPr>
          <p:cNvSpPr txBox="1"/>
          <p:nvPr/>
        </p:nvSpPr>
        <p:spPr>
          <a:xfrm>
            <a:off x="9014289" y="6117988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V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iajar</a:t>
            </a:r>
            <a:endParaRPr lang="pt-BR" sz="1400" dirty="0">
              <a:latin typeface="Barlow (Corpo)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0B6CFF0-8D0D-417A-AB01-3A18D9795B38}"/>
              </a:ext>
            </a:extLst>
          </p:cNvPr>
          <p:cNvSpPr txBox="1"/>
          <p:nvPr/>
        </p:nvSpPr>
        <p:spPr>
          <a:xfrm>
            <a:off x="8696119" y="5688709"/>
            <a:ext cx="142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Barlow (Corpo)"/>
              </a:rPr>
              <a:t>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Barlow (Corpo)"/>
              </a:rPr>
              <a:t>star com a família</a:t>
            </a:r>
            <a:endParaRPr lang="pt-BR" sz="1400" dirty="0">
              <a:latin typeface="Barlow (Corpo)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F4012D-FA8E-48D5-9EB8-760FD3AF75C3}"/>
              </a:ext>
            </a:extLst>
          </p:cNvPr>
          <p:cNvSpPr txBox="1"/>
          <p:nvPr/>
        </p:nvSpPr>
        <p:spPr>
          <a:xfrm>
            <a:off x="4073538" y="5250109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Altos valores de aluguel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AC39E8-B1FC-4522-9221-B3C534F5F7BE}"/>
              </a:ext>
            </a:extLst>
          </p:cNvPr>
          <p:cNvSpPr txBox="1"/>
          <p:nvPr/>
        </p:nvSpPr>
        <p:spPr>
          <a:xfrm>
            <a:off x="2111605" y="549295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Falta de divulgação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E9B8E5A-6EA6-49E8-9AF1-A8D75F6D8C09}"/>
              </a:ext>
            </a:extLst>
          </p:cNvPr>
          <p:cNvSpPr txBox="1"/>
          <p:nvPr/>
        </p:nvSpPr>
        <p:spPr>
          <a:xfrm>
            <a:off x="2112484" y="5928545"/>
            <a:ext cx="319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Encontrar moradia com preços acessíveis em uma boa localização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E7E1B00-F6DD-4F9A-A129-935985D37E39}"/>
              </a:ext>
            </a:extLst>
          </p:cNvPr>
          <p:cNvSpPr txBox="1"/>
          <p:nvPr/>
        </p:nvSpPr>
        <p:spPr>
          <a:xfrm>
            <a:off x="3835508" y="5435879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Condições da moradia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A07D5F6-840B-4A09-A43A-DE3548054F20}"/>
              </a:ext>
            </a:extLst>
          </p:cNvPr>
          <p:cNvSpPr txBox="1"/>
          <p:nvPr/>
        </p:nvSpPr>
        <p:spPr>
          <a:xfrm>
            <a:off x="2130176" y="5737512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Dificuldade em encontrar anúncios de casas</a:t>
            </a:r>
          </a:p>
        </p:txBody>
      </p:sp>
    </p:spTree>
    <p:extLst>
      <p:ext uri="{BB962C8B-B14F-4D97-AF65-F5344CB8AC3E}">
        <p14:creationId xmlns:p14="http://schemas.microsoft.com/office/powerpoint/2010/main" val="181848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-82848"/>
            <a:ext cx="10554448" cy="660473"/>
          </a:xfrm>
        </p:spPr>
        <p:txBody>
          <a:bodyPr/>
          <a:lstStyle/>
          <a:p>
            <a:r>
              <a:rPr lang="pt-BR" dirty="0"/>
              <a:t>Jornada - Simplificada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80374" y="29810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48662" y="4255143"/>
            <a:ext cx="2428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Eu irei encontrar um imóvel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Será que vou encontrar no lugar perfeito?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Espero que os valores sejam bem acessíveis 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692079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871022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2823723" y="5741707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Utilizar logo e paleta de cores chamativas 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5350773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Procurar imóvel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617715" y="917748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Entrar em contato com Locador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665" y="3020594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12248" y="3026085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79190" y="3003549"/>
            <a:ext cx="914400" cy="914400"/>
          </a:xfrm>
          <a:prstGeom prst="rect">
            <a:avLst/>
          </a:prstGeom>
        </p:spPr>
      </p:pic>
      <p:sp>
        <p:nvSpPr>
          <p:cNvPr id="30" name="Seta: Pentágono 29">
            <a:extLst>
              <a:ext uri="{FF2B5EF4-FFF2-40B4-BE49-F238E27FC236}">
                <a16:creationId xmlns:a16="http://schemas.microsoft.com/office/drawing/2014/main" id="{8E15A7CA-034D-46BB-B8A2-37AEDEDF9881}"/>
              </a:ext>
            </a:extLst>
          </p:cNvPr>
          <p:cNvSpPr/>
          <p:nvPr/>
        </p:nvSpPr>
        <p:spPr>
          <a:xfrm>
            <a:off x="3044190" y="977168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site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C46B7A-8035-4D91-872F-E975B72E9550}"/>
              </a:ext>
            </a:extLst>
          </p:cNvPr>
          <p:cNvSpPr/>
          <p:nvPr/>
        </p:nvSpPr>
        <p:spPr>
          <a:xfrm>
            <a:off x="5345871" y="4171446"/>
            <a:ext cx="2240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Que casa linda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Eu gostei dessa pois tem espaço para uma festinha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Estou ansioso para a mudança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Como entro em contato com o Proprietário?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C814DE-DEB0-4C72-8132-8EF4994BC018}"/>
              </a:ext>
            </a:extLst>
          </p:cNvPr>
          <p:cNvSpPr/>
          <p:nvPr/>
        </p:nvSpPr>
        <p:spPr>
          <a:xfrm>
            <a:off x="5345871" y="1907278"/>
            <a:ext cx="224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Busca casas do seu gosto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Olha a descrição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Verifica os valores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2239FE3-F8A4-4B69-8D20-8BC4F8BA83A5}"/>
              </a:ext>
            </a:extLst>
          </p:cNvPr>
          <p:cNvSpPr/>
          <p:nvPr/>
        </p:nvSpPr>
        <p:spPr>
          <a:xfrm>
            <a:off x="9529484" y="1836495"/>
            <a:ext cx="2490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Visualizar dados para contato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Conversa com o proprietário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Decidem os próximos passos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295F1B-099E-42BA-A6DC-A9E354621489}"/>
              </a:ext>
            </a:extLst>
          </p:cNvPr>
          <p:cNvSpPr/>
          <p:nvPr/>
        </p:nvSpPr>
        <p:spPr>
          <a:xfrm>
            <a:off x="9754459" y="4132578"/>
            <a:ext cx="2240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Que incrível a autonomia para as partes burocráticas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Estou extremante satisfeito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Vou indicar para os meus amigos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Será que ele é confiável?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Como são os vizinhos?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5C5487B-A5F7-4992-87AA-879FA451A3B2}"/>
              </a:ext>
            </a:extLst>
          </p:cNvPr>
          <p:cNvSpPr/>
          <p:nvPr/>
        </p:nvSpPr>
        <p:spPr>
          <a:xfrm>
            <a:off x="3054600" y="1821034"/>
            <a:ext cx="2240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Abre o navegador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Pesquisa a </a:t>
            </a:r>
            <a:r>
              <a:rPr lang="pt-BR" sz="1400" dirty="0" err="1">
                <a:latin typeface="Exo 2" panose="00000500000000000000" pitchFamily="50" charset="0"/>
              </a:rPr>
              <a:t>url</a:t>
            </a:r>
            <a:r>
              <a:rPr lang="pt-BR" sz="1400" dirty="0">
                <a:latin typeface="Exo 2" panose="00000500000000000000" pitchFamily="50" charset="0"/>
              </a:rPr>
              <a:t> do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Começa a navegar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B20E1C-BF49-4650-A5C1-ED05023EDF57}"/>
              </a:ext>
            </a:extLst>
          </p:cNvPr>
          <p:cNvSpPr/>
          <p:nvPr/>
        </p:nvSpPr>
        <p:spPr>
          <a:xfrm>
            <a:off x="5332244" y="574170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Simplificar a busca de imóvel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192C37C-E8D2-4DE3-A058-969D3529AFCE}"/>
              </a:ext>
            </a:extLst>
          </p:cNvPr>
          <p:cNvSpPr/>
          <p:nvPr/>
        </p:nvSpPr>
        <p:spPr>
          <a:xfrm>
            <a:off x="7417819" y="1907270"/>
            <a:ext cx="224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Inserção dos dados</a:t>
            </a:r>
          </a:p>
        </p:txBody>
      </p:sp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BF363363-8314-4187-AA40-5B0376C6BB2F}"/>
              </a:ext>
            </a:extLst>
          </p:cNvPr>
          <p:cNvSpPr/>
          <p:nvPr/>
        </p:nvSpPr>
        <p:spPr>
          <a:xfrm>
            <a:off x="7438395" y="9465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Cadastrar-se</a:t>
            </a:r>
          </a:p>
        </p:txBody>
      </p:sp>
      <p:pic>
        <p:nvPicPr>
          <p:cNvPr id="66" name="Gráfico 65" descr="Rosto neutro sem preenchimento ">
            <a:extLst>
              <a:ext uri="{FF2B5EF4-FFF2-40B4-BE49-F238E27FC236}">
                <a16:creationId xmlns:a16="http://schemas.microsoft.com/office/drawing/2014/main" id="{31B5C1A7-F872-4AE7-8398-F1D719E853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97012" y="3033540"/>
            <a:ext cx="914400" cy="914400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24D71125-12B2-45AE-B8E0-BB7D85CBFED2}"/>
              </a:ext>
            </a:extLst>
          </p:cNvPr>
          <p:cNvSpPr/>
          <p:nvPr/>
        </p:nvSpPr>
        <p:spPr>
          <a:xfrm>
            <a:off x="7291847" y="4230809"/>
            <a:ext cx="22405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Esse cadastro é bem intuitivo e rápido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Como será o processo de contato?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Estou 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B7F5A54-F56F-494E-8A1C-06E75A2E8682}"/>
              </a:ext>
            </a:extLst>
          </p:cNvPr>
          <p:cNvSpPr/>
          <p:nvPr/>
        </p:nvSpPr>
        <p:spPr>
          <a:xfrm>
            <a:off x="7335537" y="571126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Cadastro único para as ambas personas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3FBD744-C9F6-4598-B4AA-3C3E69DF6E1C}"/>
              </a:ext>
            </a:extLst>
          </p:cNvPr>
          <p:cNvSpPr/>
          <p:nvPr/>
        </p:nvSpPr>
        <p:spPr>
          <a:xfrm>
            <a:off x="9710661" y="5741707"/>
            <a:ext cx="194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Permitir acesso ao feedback do proprietário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Template de contrato</a:t>
            </a: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1"/>
            <a:ext cx="10273806" cy="3692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+mj-lt"/>
              </a:rPr>
              <a:t> Dream </a:t>
            </a:r>
            <a:r>
              <a:rPr lang="pt-BR" dirty="0" err="1">
                <a:latin typeface="+mj-lt"/>
              </a:rPr>
              <a:t>House</a:t>
            </a:r>
            <a:r>
              <a:rPr lang="pt-BR" dirty="0">
                <a:latin typeface="+mj-lt"/>
              </a:rPr>
              <a:t> – Grupo 09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Anderson Souza de Oliveira – 01211003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Felipe Amorim Reis – 01211036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Henri Cauã – 01211056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Luiz Henrique O. Nardi – 01211089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Kennedy Martins – 01211079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negócio (área) do projeto?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Mercado Imobiliário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  Quinto andar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https://exame.com/mercado-imobiliario/google-busca-por-casas-para-alugar/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https://www.imovelweb.com.br/noticias/mercado-imobiliario/entenda-os-indices-que-apontam-o-valor-de-imoveis/</a:t>
            </a: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O que são?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484935A6-1B65-44AD-B0AA-82C8C0B53A4D}"/>
              </a:ext>
            </a:extLst>
          </p:cNvPr>
          <p:cNvSpPr txBox="1">
            <a:spLocks/>
          </p:cNvSpPr>
          <p:nvPr/>
        </p:nvSpPr>
        <p:spPr>
          <a:xfrm>
            <a:off x="7168155" y="5177427"/>
            <a:ext cx="3778003" cy="956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>
                <a:latin typeface="+mj-lt"/>
              </a:rPr>
              <a:t>Alan Cooper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800" dirty="0">
                <a:solidFill>
                  <a:srgbClr val="253746"/>
                </a:solidFill>
                <a:latin typeface="+mj-lt"/>
              </a:rPr>
              <a:t>O pai do Visual Basic</a:t>
            </a:r>
            <a:endParaRPr lang="pt-BR" sz="16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endParaRPr lang="pt-BR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>
                <a:latin typeface="+mj-lt"/>
              </a:rPr>
              <a:t>NÃO SÃO INVENTADAS</a:t>
            </a:r>
            <a:r>
              <a:rPr lang="pt-BR" sz="2400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Tem um nome, mas representa um grupo de pessoas, e não um usuário específico.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Traz características gerais do público pesquisado.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Pode-se usar a </a:t>
            </a:r>
            <a:r>
              <a:rPr lang="pt-BR" sz="2400" dirty="0" err="1">
                <a:latin typeface="+mj-lt"/>
              </a:rPr>
              <a:t>Netnografia</a:t>
            </a:r>
            <a:r>
              <a:rPr lang="pt-BR" sz="2400" dirty="0">
                <a:latin typeface="+mj-lt"/>
              </a:rPr>
              <a:t> (pesquisa em redes sociais).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Identifique os usuários utilizadores, e defina uma persona para cada um (</a:t>
            </a:r>
            <a:r>
              <a:rPr lang="pt-BR" sz="2400" dirty="0" err="1">
                <a:latin typeface="+mj-lt"/>
              </a:rPr>
              <a:t>ex</a:t>
            </a:r>
            <a:r>
              <a:rPr lang="pt-BR" sz="2400" dirty="0">
                <a:latin typeface="+mj-lt"/>
              </a:rPr>
              <a:t>: Uber).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Proprietário (Locador)/Necessidades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000" b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Alessandra –  42 anos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“Preciso alugar minha propriedade por uma temporada para poder viajar 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6300" y="2063519"/>
            <a:ext cx="5227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Matura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Renda estável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Solteira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Independente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Busca renda variável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Organizada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Rígida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Experiente no âmbito profissional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7306" y="4606697"/>
            <a:ext cx="10752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uma renda variável para poder aumentar o seu patrimônio.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Ausência de tempo livre.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Aumentar a relação com as pessoas.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Viagens para descanso, sair da rotina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Cansaço.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Sobrecarregada.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+mj-lt"/>
              </a:rPr>
              <a:t>Usuário que busca imóvel para alugar por temporada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Jorge - 25 Anos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“Sou estudante e preciso de uma casa mais próxima da faculdade e do estágio.”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2197894"/>
            <a:ext cx="5227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Estudante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Agitado aos fins de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Sem habitação fixa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Apressado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Aventureiro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Solteiro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Freelancer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85289" y="4713843"/>
            <a:ext cx="107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um local movimentado para poder sair aos fins de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Gestão de tempo para conciliar trabalho 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consegue manter um relacionamento estável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autonomia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possuí renda fixa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1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1367</Words>
  <Application>Microsoft Office PowerPoint</Application>
  <PresentationFormat>Widescreen</PresentationFormat>
  <Paragraphs>258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Barlow</vt:lpstr>
      <vt:lpstr>Barlow (Corpo)</vt:lpstr>
      <vt:lpstr>Calibri</vt:lpstr>
      <vt:lpstr>Exo 2</vt:lpstr>
      <vt:lpstr>Segoe UI</vt:lpstr>
      <vt:lpstr>Simplon Mono</vt:lpstr>
      <vt:lpstr>Wingdings</vt:lpstr>
      <vt:lpstr>Tema do Office</vt:lpstr>
      <vt:lpstr>Apresentação do PowerPoint</vt:lpstr>
      <vt:lpstr>Engenharia de Software</vt:lpstr>
      <vt:lpstr>Dados do Grupo</vt:lpstr>
      <vt:lpstr>Negócio</vt:lpstr>
      <vt:lpstr>Negócio</vt:lpstr>
      <vt:lpstr>Proto-Personas – O que são?</vt:lpstr>
      <vt:lpstr>Proto-Personas</vt:lpstr>
      <vt:lpstr>Proto-Personas – Proprietário (Locador)/Necessidades</vt:lpstr>
      <vt:lpstr>Proto-Personas – Usuário/Necessidades</vt:lpstr>
      <vt:lpstr>Proto-Personas – Tá, mas como eu crio uma?</vt:lpstr>
      <vt:lpstr>Proto-Personas – Justificativa</vt:lpstr>
      <vt:lpstr>Entrevistar as possíveis Personas</vt:lpstr>
      <vt:lpstr>Script de Entrevistar</vt:lpstr>
      <vt:lpstr>Exemplo de como mostrar uma entrevista</vt:lpstr>
      <vt:lpstr>Mapa de Empatia – Em Socioemocional</vt:lpstr>
      <vt:lpstr>Jornada - Simplificada</vt:lpstr>
      <vt:lpstr>Resumo do que precisa ser entregue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LUIZ HENRIQUE OLIVEIRA NARDI</cp:lastModifiedBy>
  <cp:revision>261</cp:revision>
  <dcterms:created xsi:type="dcterms:W3CDTF">2021-08-25T19:26:40Z</dcterms:created>
  <dcterms:modified xsi:type="dcterms:W3CDTF">2022-03-02T03:05:47Z</dcterms:modified>
</cp:coreProperties>
</file>