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27"/>
  </p:notesMasterIdLst>
  <p:handoutMasterIdLst>
    <p:handoutMasterId r:id="rId28"/>
  </p:handoutMasterIdLst>
  <p:sldIdLst>
    <p:sldId id="259" r:id="rId3"/>
    <p:sldId id="294" r:id="rId4"/>
    <p:sldId id="295" r:id="rId5"/>
    <p:sldId id="283" r:id="rId6"/>
    <p:sldId id="262" r:id="rId7"/>
    <p:sldId id="263" r:id="rId8"/>
    <p:sldId id="264" r:id="rId9"/>
    <p:sldId id="265" r:id="rId10"/>
    <p:sldId id="284" r:id="rId11"/>
    <p:sldId id="266" r:id="rId12"/>
    <p:sldId id="267" r:id="rId13"/>
    <p:sldId id="268" r:id="rId14"/>
    <p:sldId id="285" r:id="rId15"/>
    <p:sldId id="269" r:id="rId16"/>
    <p:sldId id="270" r:id="rId17"/>
    <p:sldId id="271" r:id="rId18"/>
    <p:sldId id="272" r:id="rId19"/>
    <p:sldId id="293" r:id="rId20"/>
    <p:sldId id="280" r:id="rId21"/>
    <p:sldId id="281" r:id="rId22"/>
    <p:sldId id="282" r:id="rId23"/>
    <p:sldId id="289" r:id="rId24"/>
    <p:sldId id="288" r:id="rId25"/>
    <p:sldId id="29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1223"/>
    <a:srgbClr val="91000E"/>
    <a:srgbClr val="B12318"/>
    <a:srgbClr val="C20316"/>
    <a:srgbClr val="C7020C"/>
    <a:srgbClr val="FAEED8"/>
    <a:srgbClr val="FFF9D2"/>
    <a:srgbClr val="E90000"/>
    <a:srgbClr val="9E211B"/>
    <a:srgbClr val="FF94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99" autoAdjust="0"/>
    <p:restoredTop sz="96314" autoAdjust="0"/>
  </p:normalViewPr>
  <p:slideViewPr>
    <p:cSldViewPr snapToGrid="0">
      <p:cViewPr varScale="1">
        <p:scale>
          <a:sx n="86" d="100"/>
          <a:sy n="86" d="100"/>
        </p:scale>
        <p:origin x="366"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3003927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091340-B18B-4B06-B46D-FD6F8EE18CF0}" type="datetimeFigureOut">
              <a:rPr lang="zh-CN" altLang="en-US" smtClean="0"/>
              <a:t>2023/12/4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ABDD9-F1C9-493D-A328-485C2ABB542A}" type="slidenum">
              <a:rPr lang="zh-CN" altLang="en-US" smtClean="0"/>
              <a:t>‹#›</a:t>
            </a:fld>
            <a:endParaRPr lang="zh-CN" altLang="en-US"/>
          </a:p>
        </p:txBody>
      </p:sp>
    </p:spTree>
    <p:extLst>
      <p:ext uri="{BB962C8B-B14F-4D97-AF65-F5344CB8AC3E}">
        <p14:creationId xmlns:p14="http://schemas.microsoft.com/office/powerpoint/2010/main" val="323853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1</a:t>
            </a:fld>
            <a:endParaRPr lang="zh-CN" altLang="en-US"/>
          </a:p>
        </p:txBody>
      </p:sp>
    </p:spTree>
    <p:extLst>
      <p:ext uri="{BB962C8B-B14F-4D97-AF65-F5344CB8AC3E}">
        <p14:creationId xmlns:p14="http://schemas.microsoft.com/office/powerpoint/2010/main" val="1747298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10</a:t>
            </a:fld>
            <a:endParaRPr lang="zh-CN" altLang="en-US"/>
          </a:p>
        </p:txBody>
      </p:sp>
    </p:spTree>
    <p:extLst>
      <p:ext uri="{BB962C8B-B14F-4D97-AF65-F5344CB8AC3E}">
        <p14:creationId xmlns:p14="http://schemas.microsoft.com/office/powerpoint/2010/main" val="491026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11</a:t>
            </a:fld>
            <a:endParaRPr lang="zh-CN" altLang="en-US"/>
          </a:p>
        </p:txBody>
      </p:sp>
    </p:spTree>
    <p:extLst>
      <p:ext uri="{BB962C8B-B14F-4D97-AF65-F5344CB8AC3E}">
        <p14:creationId xmlns:p14="http://schemas.microsoft.com/office/powerpoint/2010/main" val="1383412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12</a:t>
            </a:fld>
            <a:endParaRPr lang="zh-CN" altLang="en-US"/>
          </a:p>
        </p:txBody>
      </p:sp>
    </p:spTree>
    <p:extLst>
      <p:ext uri="{BB962C8B-B14F-4D97-AF65-F5344CB8AC3E}">
        <p14:creationId xmlns:p14="http://schemas.microsoft.com/office/powerpoint/2010/main" val="2834370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13</a:t>
            </a:fld>
            <a:endParaRPr lang="zh-CN" altLang="en-US"/>
          </a:p>
        </p:txBody>
      </p:sp>
    </p:spTree>
    <p:extLst>
      <p:ext uri="{BB962C8B-B14F-4D97-AF65-F5344CB8AC3E}">
        <p14:creationId xmlns:p14="http://schemas.microsoft.com/office/powerpoint/2010/main" val="20846261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14</a:t>
            </a:fld>
            <a:endParaRPr lang="zh-CN" altLang="en-US"/>
          </a:p>
        </p:txBody>
      </p:sp>
    </p:spTree>
    <p:extLst>
      <p:ext uri="{BB962C8B-B14F-4D97-AF65-F5344CB8AC3E}">
        <p14:creationId xmlns:p14="http://schemas.microsoft.com/office/powerpoint/2010/main" val="270679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15</a:t>
            </a:fld>
            <a:endParaRPr lang="zh-CN" altLang="en-US"/>
          </a:p>
        </p:txBody>
      </p:sp>
    </p:spTree>
    <p:extLst>
      <p:ext uri="{BB962C8B-B14F-4D97-AF65-F5344CB8AC3E}">
        <p14:creationId xmlns:p14="http://schemas.microsoft.com/office/powerpoint/2010/main" val="14386801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16</a:t>
            </a:fld>
            <a:endParaRPr lang="zh-CN" altLang="en-US"/>
          </a:p>
        </p:txBody>
      </p:sp>
    </p:spTree>
    <p:extLst>
      <p:ext uri="{BB962C8B-B14F-4D97-AF65-F5344CB8AC3E}">
        <p14:creationId xmlns:p14="http://schemas.microsoft.com/office/powerpoint/2010/main" val="468475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17</a:t>
            </a:fld>
            <a:endParaRPr lang="zh-CN" altLang="en-US"/>
          </a:p>
        </p:txBody>
      </p:sp>
    </p:spTree>
    <p:extLst>
      <p:ext uri="{BB962C8B-B14F-4D97-AF65-F5344CB8AC3E}">
        <p14:creationId xmlns:p14="http://schemas.microsoft.com/office/powerpoint/2010/main" val="354218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18</a:t>
            </a:fld>
            <a:endParaRPr lang="zh-CN" altLang="en-US"/>
          </a:p>
        </p:txBody>
      </p:sp>
    </p:spTree>
    <p:extLst>
      <p:ext uri="{BB962C8B-B14F-4D97-AF65-F5344CB8AC3E}">
        <p14:creationId xmlns:p14="http://schemas.microsoft.com/office/powerpoint/2010/main" val="24587403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19</a:t>
            </a:fld>
            <a:endParaRPr lang="zh-CN" altLang="en-US"/>
          </a:p>
        </p:txBody>
      </p:sp>
    </p:spTree>
    <p:extLst>
      <p:ext uri="{BB962C8B-B14F-4D97-AF65-F5344CB8AC3E}">
        <p14:creationId xmlns:p14="http://schemas.microsoft.com/office/powerpoint/2010/main" val="201803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2</a:t>
            </a:fld>
            <a:endParaRPr lang="zh-CN" altLang="en-US"/>
          </a:p>
        </p:txBody>
      </p:sp>
    </p:spTree>
    <p:extLst>
      <p:ext uri="{BB962C8B-B14F-4D97-AF65-F5344CB8AC3E}">
        <p14:creationId xmlns:p14="http://schemas.microsoft.com/office/powerpoint/2010/main" val="28845390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20</a:t>
            </a:fld>
            <a:endParaRPr lang="zh-CN" altLang="en-US"/>
          </a:p>
        </p:txBody>
      </p:sp>
    </p:spTree>
    <p:extLst>
      <p:ext uri="{BB962C8B-B14F-4D97-AF65-F5344CB8AC3E}">
        <p14:creationId xmlns:p14="http://schemas.microsoft.com/office/powerpoint/2010/main" val="1889643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21</a:t>
            </a:fld>
            <a:endParaRPr lang="zh-CN" altLang="en-US"/>
          </a:p>
        </p:txBody>
      </p:sp>
    </p:spTree>
    <p:extLst>
      <p:ext uri="{BB962C8B-B14F-4D97-AF65-F5344CB8AC3E}">
        <p14:creationId xmlns:p14="http://schemas.microsoft.com/office/powerpoint/2010/main" val="2466832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22</a:t>
            </a:fld>
            <a:endParaRPr lang="zh-CN" altLang="en-US"/>
          </a:p>
        </p:txBody>
      </p:sp>
    </p:spTree>
    <p:extLst>
      <p:ext uri="{BB962C8B-B14F-4D97-AF65-F5344CB8AC3E}">
        <p14:creationId xmlns:p14="http://schemas.microsoft.com/office/powerpoint/2010/main" val="3216929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23</a:t>
            </a:fld>
            <a:endParaRPr lang="zh-CN" altLang="en-US"/>
          </a:p>
        </p:txBody>
      </p:sp>
    </p:spTree>
    <p:extLst>
      <p:ext uri="{BB962C8B-B14F-4D97-AF65-F5344CB8AC3E}">
        <p14:creationId xmlns:p14="http://schemas.microsoft.com/office/powerpoint/2010/main" val="39510760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24</a:t>
            </a:fld>
            <a:endParaRPr lang="zh-CN" altLang="en-US"/>
          </a:p>
        </p:txBody>
      </p:sp>
    </p:spTree>
    <p:extLst>
      <p:ext uri="{BB962C8B-B14F-4D97-AF65-F5344CB8AC3E}">
        <p14:creationId xmlns:p14="http://schemas.microsoft.com/office/powerpoint/2010/main" val="292538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3</a:t>
            </a:fld>
            <a:endParaRPr lang="zh-CN" altLang="en-US"/>
          </a:p>
        </p:txBody>
      </p:sp>
    </p:spTree>
    <p:extLst>
      <p:ext uri="{BB962C8B-B14F-4D97-AF65-F5344CB8AC3E}">
        <p14:creationId xmlns:p14="http://schemas.microsoft.com/office/powerpoint/2010/main" val="218645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4</a:t>
            </a:fld>
            <a:endParaRPr lang="zh-CN" altLang="en-US"/>
          </a:p>
        </p:txBody>
      </p:sp>
    </p:spTree>
    <p:extLst>
      <p:ext uri="{BB962C8B-B14F-4D97-AF65-F5344CB8AC3E}">
        <p14:creationId xmlns:p14="http://schemas.microsoft.com/office/powerpoint/2010/main" val="98614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5</a:t>
            </a:fld>
            <a:endParaRPr lang="zh-CN" altLang="en-US"/>
          </a:p>
        </p:txBody>
      </p:sp>
    </p:spTree>
    <p:extLst>
      <p:ext uri="{BB962C8B-B14F-4D97-AF65-F5344CB8AC3E}">
        <p14:creationId xmlns:p14="http://schemas.microsoft.com/office/powerpoint/2010/main" val="3565529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6</a:t>
            </a:fld>
            <a:endParaRPr lang="zh-CN" altLang="en-US"/>
          </a:p>
        </p:txBody>
      </p:sp>
    </p:spTree>
    <p:extLst>
      <p:ext uri="{BB962C8B-B14F-4D97-AF65-F5344CB8AC3E}">
        <p14:creationId xmlns:p14="http://schemas.microsoft.com/office/powerpoint/2010/main" val="2620736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7</a:t>
            </a:fld>
            <a:endParaRPr lang="zh-CN" altLang="en-US"/>
          </a:p>
        </p:txBody>
      </p:sp>
    </p:spTree>
    <p:extLst>
      <p:ext uri="{BB962C8B-B14F-4D97-AF65-F5344CB8AC3E}">
        <p14:creationId xmlns:p14="http://schemas.microsoft.com/office/powerpoint/2010/main" val="2632674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8</a:t>
            </a:fld>
            <a:endParaRPr lang="zh-CN" altLang="en-US"/>
          </a:p>
        </p:txBody>
      </p:sp>
    </p:spTree>
    <p:extLst>
      <p:ext uri="{BB962C8B-B14F-4D97-AF65-F5344CB8AC3E}">
        <p14:creationId xmlns:p14="http://schemas.microsoft.com/office/powerpoint/2010/main" val="1460412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D9ABDD9-F1C9-493D-A328-485C2ABB542A}" type="slidenum">
              <a:rPr lang="zh-CN" altLang="en-US" smtClean="0"/>
              <a:t>9</a:t>
            </a:fld>
            <a:endParaRPr lang="zh-CN" altLang="en-US"/>
          </a:p>
        </p:txBody>
      </p:sp>
    </p:spTree>
    <p:extLst>
      <p:ext uri="{BB962C8B-B14F-4D97-AF65-F5344CB8AC3E}">
        <p14:creationId xmlns:p14="http://schemas.microsoft.com/office/powerpoint/2010/main" val="3766290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396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advTm="0">
        <p:random/>
      </p:transition>
    </mc:Choice>
    <mc:Fallback xmlns="">
      <p:transition spd="slow"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2023/12/4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329230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861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extLst>
              <a:ext uri="{28A0092B-C50C-407E-A947-70E740481C1C}">
                <a14:useLocalDpi xmlns:a14="http://schemas.microsoft.com/office/drawing/2010/main" val="0"/>
              </a:ext>
            </a:extLst>
          </a:blip>
          <a:srcRect l="4137" b="4137"/>
          <a:stretch>
            <a:fillRect/>
          </a:stretch>
        </p:blipFill>
        <p:spPr>
          <a:xfrm>
            <a:off x="0" y="4031"/>
            <a:ext cx="12192000" cy="6853969"/>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3_标题幻灯片">
    <p:bg>
      <p:bgRef idx="1001">
        <a:schemeClr val="bg1"/>
      </p:bgRef>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标题幻灯片">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3968"/>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750" advTm="0">
        <p:random/>
      </p:transition>
    </mc:Choice>
    <mc:Fallback xmlns="">
      <p:transition spd="slow"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2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750" advTm="0">
        <p:random/>
      </p:transition>
    </mc:Choice>
    <mc:Fallback xmlns="">
      <p:transition spd="slow"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89941815"/>
      </p:ext>
    </p:extLst>
  </p:cSld>
  <p:clrMapOvr>
    <a:masterClrMapping/>
  </p:clrMapOvr>
  <mc:AlternateContent xmlns:mc="http://schemas.openxmlformats.org/markup-compatibility/2006" xmlns:p14="http://schemas.microsoft.com/office/powerpoint/2010/main">
    <mc:Choice Requires="p14">
      <p:transition spd="slow" p14:dur="1750" advTm="0">
        <p:random/>
      </p:transition>
    </mc:Choice>
    <mc:Fallback xmlns="">
      <p:transition spd="slow"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1907704" y="5938423"/>
            <a:ext cx="1224136" cy="118430"/>
          </a:xfrm>
          <a:prstGeom prst="rect">
            <a:avLst/>
          </a:prstGeom>
          <a:noFill/>
        </p:spPr>
        <p:txBody>
          <a:bodyPr wrap="square" rtlCol="0">
            <a:spAutoFit/>
          </a:bodyPr>
          <a:lstStyle/>
          <a:p>
            <a:pPr defTabSz="914400">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下载</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http://www.1ppt.com/xiazai/</a:t>
            </a:r>
          </a:p>
        </p:txBody>
      </p:sp>
    </p:spTree>
    <p:extLst>
      <p:ext uri="{BB962C8B-B14F-4D97-AF65-F5344CB8AC3E}">
        <p14:creationId xmlns:p14="http://schemas.microsoft.com/office/powerpoint/2010/main" val="3711328272"/>
      </p:ext>
    </p:extLst>
  </p:cSld>
  <p:clrMapOvr>
    <a:masterClrMapping/>
  </p:clrMapOvr>
  <mc:AlternateContent xmlns:mc="http://schemas.openxmlformats.org/markup-compatibility/2006" xmlns:p14="http://schemas.microsoft.com/office/powerpoint/2010/main">
    <mc:Choice Requires="p14">
      <p:transition spd="slow" p14:dur="1750" advTm="0">
        <p:random/>
      </p:transition>
    </mc:Choice>
    <mc:Fallback xmlns="">
      <p:transition spd="slow"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38094275"/>
      </p:ext>
    </p:extLst>
  </p:cSld>
  <p:clrMapOvr>
    <a:masterClrMapping/>
  </p:clrMapOvr>
  <mc:AlternateContent xmlns:mc="http://schemas.openxmlformats.org/markup-compatibility/2006" xmlns:p14="http://schemas.microsoft.com/office/powerpoint/2010/main">
    <mc:Choice Requires="p14">
      <p:transition spd="slow" p14:dur="1750" advTm="0">
        <p:random/>
      </p:transition>
    </mc:Choice>
    <mc:Fallback xmlns="">
      <p:transition spd="slow"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pPr defTabSz="914400"/>
            <a:fld id="{2E3AAC11-D570-4EA9-AFC0-30FB72BA45EB}" type="datetimeFigureOut">
              <a:rPr lang="zh-CN" altLang="en-US" smtClean="0">
                <a:solidFill>
                  <a:prstClr val="black"/>
                </a:solidFill>
              </a:rPr>
              <a:pPr defTabSz="914400"/>
              <a:t>2023/12/4</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pPr defTabSz="914400"/>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pPr defTabSz="914400"/>
            <a:fld id="{55ECCFAA-F4FB-487C-9F1E-C8836D0C3DC9}" type="slidenum">
              <a:rPr lang="zh-CN" altLang="en-US" smtClean="0">
                <a:solidFill>
                  <a:prstClr val="black"/>
                </a:solidFill>
              </a:rPr>
              <a:pPr defTabSz="914400"/>
              <a:t>‹#›</a:t>
            </a:fld>
            <a:endParaRPr lang="zh-CN" altLang="en-US">
              <a:solidFill>
                <a:prstClr val="black"/>
              </a:solidFill>
            </a:endParaRPr>
          </a:p>
        </p:txBody>
      </p:sp>
    </p:spTree>
    <p:extLst>
      <p:ext uri="{BB962C8B-B14F-4D97-AF65-F5344CB8AC3E}">
        <p14:creationId xmlns:p14="http://schemas.microsoft.com/office/powerpoint/2010/main" val="437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spd="slow" p14:dur="1750" advTm="0">
        <p:random/>
      </p:transition>
    </mc:Choice>
    <mc:Fallback xmlns="">
      <p:transition spd="slow" advTm="0">
        <p:random/>
      </p:transition>
    </mc:Fallback>
  </mc:AlternateConten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39518"/>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10.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 8"/>
          <p:cNvGrpSpPr/>
          <p:nvPr/>
        </p:nvGrpSpPr>
        <p:grpSpPr>
          <a:xfrm>
            <a:off x="3604787" y="3708134"/>
            <a:ext cx="4982426" cy="496146"/>
            <a:chOff x="3785056" y="4924038"/>
            <a:chExt cx="4982426" cy="496146"/>
          </a:xfrm>
        </p:grpSpPr>
        <p:sp>
          <p:nvSpPr>
            <p:cNvPr id="10" name="圆角矩形 9"/>
            <p:cNvSpPr/>
            <p:nvPr/>
          </p:nvSpPr>
          <p:spPr>
            <a:xfrm>
              <a:off x="3785056" y="4924038"/>
              <a:ext cx="4982426" cy="496146"/>
            </a:xfrm>
            <a:prstGeom prst="roundRect">
              <a:avLst>
                <a:gd name="adj" fmla="val 50000"/>
              </a:avLst>
            </a:prstGeom>
            <a:solidFill>
              <a:srgbClr val="DE1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1" name="文本框 10"/>
            <p:cNvSpPr txBox="1"/>
            <p:nvPr/>
          </p:nvSpPr>
          <p:spPr>
            <a:xfrm>
              <a:off x="3785056" y="4963032"/>
              <a:ext cx="4982426" cy="400110"/>
            </a:xfrm>
            <a:prstGeom prst="rect">
              <a:avLst/>
            </a:prstGeom>
            <a:noFill/>
          </p:spPr>
          <p:txBody>
            <a:bodyPr wrap="square" rtlCol="0">
              <a:spAutoFit/>
            </a:bodyPr>
            <a:lstStyle/>
            <a:p>
              <a:pPr algn="ctr"/>
              <a:r>
                <a:rPr kumimoji="1" lang="zh-CN" altLang="en-US" sz="2000" b="1" dirty="0">
                  <a:ln w="25400">
                    <a:noFill/>
                  </a:ln>
                  <a:solidFill>
                    <a:schemeClr val="bg1"/>
                  </a:solidFill>
                  <a:latin typeface="FZQingKeBenYueSongS-R-GB" charset="-122"/>
                  <a:ea typeface="FZQingKeBenYueSongS-R-GB" charset="-122"/>
                  <a:cs typeface="FZQingKeBenYueSongS-R-GB" charset="-122"/>
                </a:rPr>
                <a:t>弘扬宪法精神</a:t>
              </a:r>
              <a:r>
                <a:rPr kumimoji="1" lang="en-US" altLang="zh-CN" sz="2000" b="1" dirty="0">
                  <a:ln w="25400">
                    <a:noFill/>
                  </a:ln>
                  <a:solidFill>
                    <a:schemeClr val="bg1"/>
                  </a:solidFill>
                  <a:latin typeface="FZQingKeBenYueSongS-R-GB" charset="-122"/>
                  <a:ea typeface="FZQingKeBenYueSongS-R-GB" charset="-122"/>
                  <a:cs typeface="FZQingKeBenYueSongS-R-GB" charset="-122"/>
                </a:rPr>
                <a:t>·</a:t>
              </a:r>
              <a:r>
                <a:rPr kumimoji="1" lang="zh-CN" altLang="en-US" sz="2000" b="1" dirty="0">
                  <a:ln w="25400">
                    <a:noFill/>
                  </a:ln>
                  <a:solidFill>
                    <a:schemeClr val="bg1"/>
                  </a:solidFill>
                  <a:latin typeface="FZQingKeBenYueSongS-R-GB" charset="-122"/>
                  <a:ea typeface="FZQingKeBenYueSongS-R-GB" charset="-122"/>
                  <a:cs typeface="FZQingKeBenYueSongS-R-GB" charset="-122"/>
                </a:rPr>
                <a:t> 建设法治中国</a:t>
              </a:r>
            </a:p>
          </p:txBody>
        </p:sp>
      </p:grpSp>
      <p:sp>
        <p:nvSpPr>
          <p:cNvPr id="12" name="文本框 11"/>
          <p:cNvSpPr txBox="1"/>
          <p:nvPr/>
        </p:nvSpPr>
        <p:spPr>
          <a:xfrm>
            <a:off x="2647012" y="4439211"/>
            <a:ext cx="7063212" cy="923330"/>
          </a:xfrm>
          <a:prstGeom prst="rect">
            <a:avLst/>
          </a:prstGeom>
          <a:noFill/>
        </p:spPr>
        <p:txBody>
          <a:bodyPr wrap="square" rtlCol="0">
            <a:spAutoFit/>
          </a:bodyPr>
          <a:lstStyle/>
          <a:p>
            <a:pPr algn="ctr">
              <a:lnSpc>
                <a:spcPct val="150000"/>
              </a:lnSpc>
            </a:pPr>
            <a:r>
              <a:rPr kumimoji="1" lang="en-US" altLang="zh-CN" sz="1200" dirty="0">
                <a:ln w="25400">
                  <a:noFill/>
                </a:ln>
                <a:solidFill>
                  <a:srgbClr val="C00000"/>
                </a:solidFill>
                <a:latin typeface="微软雅黑" panose="020B0503020204020204" charset="-122"/>
                <a:ea typeface="微软雅黑" panose="020B0503020204020204" charset="-122"/>
                <a:cs typeface="微软雅黑" panose="020B0503020204020204" charset="-122"/>
              </a:rPr>
              <a:t>12</a:t>
            </a:r>
            <a:r>
              <a:rPr kumimoji="1" lang="zh-CN" altLang="en-US" sz="1200" dirty="0">
                <a:ln w="25400">
                  <a:noFill/>
                </a:ln>
                <a:solidFill>
                  <a:srgbClr val="C00000"/>
                </a:solidFill>
                <a:latin typeface="微软雅黑" panose="020B0503020204020204" charset="-122"/>
                <a:ea typeface="微软雅黑" panose="020B0503020204020204" charset="-122"/>
                <a:cs typeface="微软雅黑" panose="020B0503020204020204" charset="-122"/>
              </a:rPr>
              <a:t>月</a:t>
            </a:r>
            <a:r>
              <a:rPr kumimoji="1" lang="en-US" altLang="zh-CN" sz="1200" dirty="0">
                <a:ln w="25400">
                  <a:noFill/>
                </a:ln>
                <a:solidFill>
                  <a:srgbClr val="C00000"/>
                </a:solidFill>
                <a:latin typeface="微软雅黑" panose="020B0503020204020204" charset="-122"/>
                <a:ea typeface="微软雅黑" panose="020B0503020204020204" charset="-122"/>
                <a:cs typeface="微软雅黑" panose="020B0503020204020204" charset="-122"/>
              </a:rPr>
              <a:t>4</a:t>
            </a:r>
            <a:r>
              <a:rPr kumimoji="1" lang="zh-CN" altLang="en-US" sz="1200" dirty="0">
                <a:ln w="25400">
                  <a:noFill/>
                </a:ln>
                <a:solidFill>
                  <a:srgbClr val="C00000"/>
                </a:solidFill>
                <a:latin typeface="微软雅黑" panose="020B0503020204020204" charset="-122"/>
                <a:ea typeface="微软雅黑" panose="020B0503020204020204" charset="-122"/>
                <a:cs typeface="微软雅黑" panose="020B0503020204020204" charset="-122"/>
              </a:rPr>
              <a:t>日，是中国的“宪法日”。之所以确定这一天为“宪法日”，是因为中国现行的宪法，在</a:t>
            </a:r>
            <a:r>
              <a:rPr kumimoji="1" lang="en-US" altLang="zh-CN" sz="1200" dirty="0">
                <a:ln w="25400">
                  <a:noFill/>
                </a:ln>
                <a:solidFill>
                  <a:srgbClr val="C00000"/>
                </a:solidFill>
                <a:latin typeface="微软雅黑" panose="020B0503020204020204" charset="-122"/>
                <a:ea typeface="微软雅黑" panose="020B0503020204020204" charset="-122"/>
                <a:cs typeface="微软雅黑" panose="020B0503020204020204" charset="-122"/>
              </a:rPr>
              <a:t>1982</a:t>
            </a:r>
            <a:r>
              <a:rPr kumimoji="1" lang="zh-CN" altLang="en-US" sz="1200" dirty="0">
                <a:ln w="25400">
                  <a:noFill/>
                </a:ln>
                <a:solidFill>
                  <a:srgbClr val="C00000"/>
                </a:solidFill>
                <a:latin typeface="微软雅黑" panose="020B0503020204020204" charset="-122"/>
                <a:ea typeface="微软雅黑" panose="020B0503020204020204" charset="-122"/>
                <a:cs typeface="微软雅黑" panose="020B0503020204020204" charset="-122"/>
              </a:rPr>
              <a:t>年</a:t>
            </a:r>
            <a:r>
              <a:rPr kumimoji="1" lang="en-US" altLang="zh-CN" sz="1200" dirty="0">
                <a:ln w="25400">
                  <a:noFill/>
                </a:ln>
                <a:solidFill>
                  <a:srgbClr val="C00000"/>
                </a:solidFill>
                <a:latin typeface="微软雅黑" panose="020B0503020204020204" charset="-122"/>
                <a:ea typeface="微软雅黑" panose="020B0503020204020204" charset="-122"/>
                <a:cs typeface="微软雅黑" panose="020B0503020204020204" charset="-122"/>
              </a:rPr>
              <a:t>12</a:t>
            </a:r>
            <a:r>
              <a:rPr kumimoji="1" lang="zh-CN" altLang="en-US" sz="1200" dirty="0">
                <a:ln w="25400">
                  <a:noFill/>
                </a:ln>
                <a:solidFill>
                  <a:srgbClr val="C00000"/>
                </a:solidFill>
                <a:latin typeface="微软雅黑" panose="020B0503020204020204" charset="-122"/>
                <a:ea typeface="微软雅黑" panose="020B0503020204020204" charset="-122"/>
                <a:cs typeface="微软雅黑" panose="020B0503020204020204" charset="-122"/>
              </a:rPr>
              <a:t>月</a:t>
            </a:r>
            <a:r>
              <a:rPr kumimoji="1" lang="en-US" altLang="zh-CN" sz="1200" dirty="0">
                <a:ln w="25400">
                  <a:noFill/>
                </a:ln>
                <a:solidFill>
                  <a:srgbClr val="C00000"/>
                </a:solidFill>
                <a:latin typeface="微软雅黑" panose="020B0503020204020204" charset="-122"/>
                <a:ea typeface="微软雅黑" panose="020B0503020204020204" charset="-122"/>
                <a:cs typeface="微软雅黑" panose="020B0503020204020204" charset="-122"/>
              </a:rPr>
              <a:t>4</a:t>
            </a:r>
            <a:r>
              <a:rPr kumimoji="1" lang="zh-CN" altLang="en-US" sz="1200" dirty="0">
                <a:ln w="25400">
                  <a:noFill/>
                </a:ln>
                <a:solidFill>
                  <a:srgbClr val="C00000"/>
                </a:solidFill>
                <a:latin typeface="微软雅黑" panose="020B0503020204020204" charset="-122"/>
                <a:ea typeface="微软雅黑" panose="020B0503020204020204" charset="-122"/>
                <a:cs typeface="微软雅黑" panose="020B0503020204020204" charset="-122"/>
              </a:rPr>
              <a:t>日正式实施。宪法是国家的根本大法，是治国安邦的总章程，所以将宪法实施日定为“宪法日”，意义十分重大。弘扬宪法精神，推动创新、协调、绿色、开放、共享发展。</a:t>
            </a:r>
          </a:p>
        </p:txBody>
      </p:sp>
      <p:pic>
        <p:nvPicPr>
          <p:cNvPr id="5" name="图片 4">
            <a:extLst>
              <a:ext uri="{FF2B5EF4-FFF2-40B4-BE49-F238E27FC236}">
                <a16:creationId xmlns:a16="http://schemas.microsoft.com/office/drawing/2014/main" id="{6C34D61C-5481-4D21-A1BA-61A3B6CA5567}"/>
              </a:ext>
            </a:extLst>
          </p:cNvPr>
          <p:cNvPicPr>
            <a:picLocks noChangeAspect="1"/>
          </p:cNvPicPr>
          <p:nvPr/>
        </p:nvPicPr>
        <p:blipFill rotWithShape="1">
          <a:blip r:embed="rId3">
            <a:extLst>
              <a:ext uri="{28A0092B-C50C-407E-A947-70E740481C1C}">
                <a14:useLocalDpi xmlns:a14="http://schemas.microsoft.com/office/drawing/2010/main" val="0"/>
              </a:ext>
            </a:extLst>
          </a:blip>
          <a:srcRect l="10874" t="28241" r="10486" b="32187"/>
          <a:stretch/>
        </p:blipFill>
        <p:spPr>
          <a:xfrm>
            <a:off x="2158069" y="1571179"/>
            <a:ext cx="7552155" cy="190202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ppt_x"/>
                                          </p:val>
                                        </p:tav>
                                        <p:tav tm="100000">
                                          <p:val>
                                            <p:strVal val="#ppt_x"/>
                                          </p:val>
                                        </p:tav>
                                      </p:tavLst>
                                    </p:anim>
                                    <p:anim calcmode="lin" valueType="num">
                                      <p:cBhvr additive="base">
                                        <p:cTn id="11" dur="500" fill="hold"/>
                                        <p:tgtEl>
                                          <p:spTgt spid="9"/>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41" presetClass="entr" presetSubtype="0" fill="hold" grpId="1" nodeType="afterEffect">
                                  <p:stCondLst>
                                    <p:cond delay="0"/>
                                  </p:stCondLst>
                                  <p:iterate type="lt">
                                    <p:tmPct val="10000"/>
                                  </p:iterate>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2"/>
                                        </p:tgtEl>
                                        <p:attrNameLst>
                                          <p:attrName>ppt_y</p:attrName>
                                        </p:attrNameLst>
                                      </p:cBhvr>
                                      <p:tavLst>
                                        <p:tav tm="0">
                                          <p:val>
                                            <p:strVal val="#ppt_y"/>
                                          </p:val>
                                        </p:tav>
                                        <p:tav tm="100000">
                                          <p:val>
                                            <p:strVal val="#ppt_y"/>
                                          </p:val>
                                        </p:tav>
                                      </p:tavLst>
                                    </p:anim>
                                    <p:anim calcmode="lin" valueType="num">
                                      <p:cBhvr>
                                        <p:cTn id="17"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stretch>
            <a:fillRect/>
          </a:stretch>
        </p:blipFill>
        <p:spPr>
          <a:xfrm>
            <a:off x="900790" y="1881355"/>
            <a:ext cx="3187116" cy="2399937"/>
          </a:xfrm>
          <a:prstGeom prst="rect">
            <a:avLst/>
          </a:prstGeom>
        </p:spPr>
      </p:pic>
      <p:grpSp>
        <p:nvGrpSpPr>
          <p:cNvPr id="12" name="组 11"/>
          <p:cNvGrpSpPr/>
          <p:nvPr/>
        </p:nvGrpSpPr>
        <p:grpSpPr>
          <a:xfrm>
            <a:off x="900790" y="4281292"/>
            <a:ext cx="3187116" cy="921862"/>
            <a:chOff x="3785056" y="4924038"/>
            <a:chExt cx="2723320" cy="1105912"/>
          </a:xfrm>
          <a:solidFill>
            <a:srgbClr val="B12318"/>
          </a:solidFill>
        </p:grpSpPr>
        <p:sp>
          <p:nvSpPr>
            <p:cNvPr id="13" name="圆角矩形 12"/>
            <p:cNvSpPr/>
            <p:nvPr/>
          </p:nvSpPr>
          <p:spPr>
            <a:xfrm>
              <a:off x="3785056" y="4924038"/>
              <a:ext cx="2723320" cy="1105912"/>
            </a:xfrm>
            <a:prstGeom prst="roundRect">
              <a:avLst>
                <a:gd name="adj"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4" name="文本框 13"/>
            <p:cNvSpPr txBox="1"/>
            <p:nvPr/>
          </p:nvSpPr>
          <p:spPr>
            <a:xfrm>
              <a:off x="3785056" y="5061495"/>
              <a:ext cx="2723320" cy="627681"/>
            </a:xfrm>
            <a:prstGeom prst="rect">
              <a:avLst/>
            </a:prstGeom>
            <a:grpFill/>
          </p:spPr>
          <p:txBody>
            <a:bodyPr wrap="square" rtlCol="0">
              <a:spAutoFit/>
            </a:bodyPr>
            <a:lstStyle/>
            <a:p>
              <a:pPr algn="ctr"/>
              <a:r>
                <a:rPr kumimoji="1" lang="en-US" altLang="zh-CN" sz="2800" b="1" dirty="0">
                  <a:ln w="25400">
                    <a:noFill/>
                  </a:ln>
                  <a:solidFill>
                    <a:schemeClr val="bg1"/>
                  </a:solidFill>
                  <a:latin typeface="微软雅黑" panose="020B0503020204020204" charset="-122"/>
                  <a:ea typeface="微软雅黑" panose="020B0503020204020204" charset="-122"/>
                  <a:cs typeface="微软雅黑" panose="020B0503020204020204" charset="-122"/>
                </a:rPr>
                <a:t>12</a:t>
              </a:r>
              <a:r>
                <a:rPr kumimoji="1" lang="zh-CN" altLang="en-US" sz="2800" b="1" dirty="0">
                  <a:ln w="25400">
                    <a:noFill/>
                  </a:ln>
                  <a:solidFill>
                    <a:schemeClr val="bg1"/>
                  </a:solidFill>
                  <a:latin typeface="微软雅黑" panose="020B0503020204020204" charset="-122"/>
                  <a:ea typeface="微软雅黑" panose="020B0503020204020204" charset="-122"/>
                  <a:cs typeface="微软雅黑" panose="020B0503020204020204" charset="-122"/>
                </a:rPr>
                <a:t>月</a:t>
              </a:r>
              <a:r>
                <a:rPr kumimoji="1" lang="en-US" altLang="zh-CN" sz="2800" b="1" dirty="0">
                  <a:ln w="25400">
                    <a:noFill/>
                  </a:ln>
                  <a:solidFill>
                    <a:schemeClr val="bg1"/>
                  </a:solidFill>
                  <a:latin typeface="微软雅黑" panose="020B0503020204020204" charset="-122"/>
                  <a:ea typeface="微软雅黑" panose="020B0503020204020204" charset="-122"/>
                  <a:cs typeface="微软雅黑" panose="020B0503020204020204" charset="-122"/>
                </a:rPr>
                <a:t>4</a:t>
              </a:r>
              <a:r>
                <a:rPr kumimoji="1" lang="zh-CN" altLang="en-US" sz="2800" b="1" dirty="0">
                  <a:ln w="25400">
                    <a:noFill/>
                  </a:ln>
                  <a:solidFill>
                    <a:schemeClr val="bg1"/>
                  </a:solidFill>
                  <a:latin typeface="微软雅黑" panose="020B0503020204020204" charset="-122"/>
                  <a:ea typeface="微软雅黑" panose="020B0503020204020204" charset="-122"/>
                  <a:cs typeface="微软雅黑" panose="020B0503020204020204" charset="-122"/>
                </a:rPr>
                <a:t>日</a:t>
              </a:r>
            </a:p>
          </p:txBody>
        </p:sp>
      </p:grpSp>
      <p:sp>
        <p:nvSpPr>
          <p:cNvPr id="18" name="文本框 17"/>
          <p:cNvSpPr txBox="1"/>
          <p:nvPr/>
        </p:nvSpPr>
        <p:spPr>
          <a:xfrm>
            <a:off x="4662622" y="2993838"/>
            <a:ext cx="6686696" cy="2243050"/>
          </a:xfrm>
          <a:prstGeom prst="rect">
            <a:avLst/>
          </a:prstGeom>
          <a:noFill/>
        </p:spPr>
        <p:txBody>
          <a:bodyPr wrap="square" rtlCol="0">
            <a:spAutoFit/>
          </a:bodyPr>
          <a:lstStyle/>
          <a:p>
            <a:pPr algn="just">
              <a:lnSpc>
                <a:spcPct val="150000"/>
              </a:lnSpc>
            </a:pPr>
            <a:r>
              <a:rPr kumimoji="1" lang="en-US" altLang="zh-CN"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2014</a:t>
            </a:r>
            <a:r>
              <a:rPr kumimoji="1" lang="zh-CN" altLang="en-US"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a:t>
            </a:r>
            <a:r>
              <a:rPr kumimoji="1" lang="en-US" altLang="zh-CN"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11</a:t>
            </a:r>
            <a:r>
              <a:rPr kumimoji="1" lang="zh-CN" altLang="en-US"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月</a:t>
            </a:r>
            <a:r>
              <a:rPr kumimoji="1" lang="en-US" altLang="zh-CN"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a:t>
            </a:r>
            <a:r>
              <a:rPr kumimoji="1" lang="zh-CN" altLang="en-US"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日第十二届全国人民代表大会常务委员会第十一次会议通过设立国家宪法日。具体时间是每年的</a:t>
            </a:r>
            <a:r>
              <a:rPr kumimoji="1" lang="en-US" altLang="zh-CN"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12</a:t>
            </a:r>
            <a:r>
              <a:rPr kumimoji="1" lang="zh-CN" altLang="en-US"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月</a:t>
            </a:r>
            <a:r>
              <a:rPr kumimoji="1" lang="en-US" altLang="zh-CN"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4</a:t>
            </a:r>
            <a:r>
              <a:rPr kumimoji="1" lang="zh-CN" altLang="en-US"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日。从此</a:t>
            </a:r>
            <a:r>
              <a:rPr kumimoji="1" lang="en-US" altLang="zh-CN"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12</a:t>
            </a:r>
            <a:r>
              <a:rPr kumimoji="1" lang="zh-CN" altLang="en-US"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月</a:t>
            </a:r>
            <a:r>
              <a:rPr kumimoji="1" lang="en-US" altLang="zh-CN"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4</a:t>
            </a:r>
            <a:r>
              <a:rPr kumimoji="1" lang="zh-CN" altLang="en-US"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日将重点开展宪法宣传活动</a:t>
            </a:r>
            <a:r>
              <a:rPr kumimoji="1" lang="en-US" altLang="zh-CN"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因此</a:t>
            </a:r>
            <a:r>
              <a:rPr kumimoji="1" lang="en-US" altLang="zh-CN"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也称为</a:t>
            </a:r>
            <a:r>
              <a:rPr kumimoji="1" lang="en-US" altLang="zh-CN"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宪法宣传日</a:t>
            </a:r>
            <a:r>
              <a:rPr kumimoji="1" lang="en-US" altLang="zh-CN"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endParaRPr kumimoji="1" lang="zh-CN" altLang="en-US" sz="2400"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pic>
        <p:nvPicPr>
          <p:cNvPr id="19" name="图片 18">
            <a:extLst>
              <a:ext uri="{FF2B5EF4-FFF2-40B4-BE49-F238E27FC236}">
                <a16:creationId xmlns:a16="http://schemas.microsoft.com/office/drawing/2014/main" id="{70C1FB7C-BF14-49E8-A4C3-71019F373F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20" name="文本框 19">
            <a:extLst>
              <a:ext uri="{FF2B5EF4-FFF2-40B4-BE49-F238E27FC236}">
                <a16:creationId xmlns:a16="http://schemas.microsoft.com/office/drawing/2014/main" id="{1D4A897E-0AD8-4BEF-8017-C3341F1419D1}"/>
              </a:ext>
            </a:extLst>
          </p:cNvPr>
          <p:cNvSpPr txBox="1"/>
          <p:nvPr/>
        </p:nvSpPr>
        <p:spPr>
          <a:xfrm>
            <a:off x="533611" y="193129"/>
            <a:ext cx="4704214" cy="461665"/>
          </a:xfrm>
          <a:prstGeom prst="rect">
            <a:avLst/>
          </a:prstGeom>
          <a:noFill/>
        </p:spPr>
        <p:txBody>
          <a:bodyPr wrap="square" rtlCol="0">
            <a:spAutoFit/>
          </a:bodyPr>
          <a:lstStyle/>
          <a:p>
            <a:pPr algn="ctr"/>
            <a:r>
              <a:rPr kumimoji="1" lang="zh-CN" altLang="en-US" sz="2400" b="1" dirty="0">
                <a:ln w="25400">
                  <a:noFill/>
                </a:ln>
                <a:solidFill>
                  <a:srgbClr val="DE1223"/>
                </a:solidFill>
                <a:latin typeface="FZQingKeBenYueSongS-R-GB" charset="-122"/>
                <a:ea typeface="FZQingKeBenYueSongS-R-GB" charset="-122"/>
                <a:cs typeface="FZQingKeBenYueSongS-R-GB" charset="-122"/>
              </a:rPr>
              <a:t>国家爱宪法日暨全国法制宣传日</a:t>
            </a:r>
          </a:p>
        </p:txBody>
      </p:sp>
      <p:sp>
        <p:nvSpPr>
          <p:cNvPr id="2" name="矩形 1">
            <a:extLst>
              <a:ext uri="{FF2B5EF4-FFF2-40B4-BE49-F238E27FC236}">
                <a16:creationId xmlns:a16="http://schemas.microsoft.com/office/drawing/2014/main" id="{6E0AD688-6A9B-4EB4-8248-3941DCFCFCA0}"/>
              </a:ext>
            </a:extLst>
          </p:cNvPr>
          <p:cNvSpPr/>
          <p:nvPr/>
        </p:nvSpPr>
        <p:spPr>
          <a:xfrm>
            <a:off x="4538672" y="1881355"/>
            <a:ext cx="6647974" cy="646331"/>
          </a:xfrm>
          <a:prstGeom prst="rect">
            <a:avLst/>
          </a:prstGeom>
          <a:solidFill>
            <a:srgbClr val="C00000"/>
          </a:solidFill>
        </p:spPr>
        <p:txBody>
          <a:bodyPr wrap="none">
            <a:spAutoFit/>
          </a:bodyPr>
          <a:lstStyle/>
          <a:p>
            <a:pPr algn="ctr"/>
            <a:r>
              <a:rPr kumimoji="1" lang="zh-CN" altLang="en-US" sz="3600" b="1" dirty="0">
                <a:ln w="25400">
                  <a:noFill/>
                </a:ln>
                <a:solidFill>
                  <a:schemeClr val="bg1"/>
                </a:solidFill>
                <a:latin typeface="FZQingKeBenYueSongS-R-GB" charset="-122"/>
                <a:ea typeface="FZQingKeBenYueSongS-R-GB" charset="-122"/>
                <a:cs typeface="FZQingKeBenYueSongS-R-GB" charset="-122"/>
              </a:rPr>
              <a:t>国家爱宪法日暨全国法制宣传日</a:t>
            </a:r>
          </a:p>
        </p:txBody>
      </p:sp>
      <p:pic>
        <p:nvPicPr>
          <p:cNvPr id="11" name="图片 10">
            <a:extLst>
              <a:ext uri="{FF2B5EF4-FFF2-40B4-BE49-F238E27FC236}">
                <a16:creationId xmlns:a16="http://schemas.microsoft.com/office/drawing/2014/main" id="{78B6F7A6-2956-4BD0-AD5B-4B69B25A1AA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2" presetClass="entr" presetSubtype="4"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additive="base">
                                        <p:cTn id="10" dur="500" fill="hold"/>
                                        <p:tgtEl>
                                          <p:spTgt spid="12"/>
                                        </p:tgtEl>
                                        <p:attrNameLst>
                                          <p:attrName>ppt_x</p:attrName>
                                        </p:attrNameLst>
                                      </p:cBhvr>
                                      <p:tavLst>
                                        <p:tav tm="0">
                                          <p:val>
                                            <p:strVal val="#ppt_x"/>
                                          </p:val>
                                        </p:tav>
                                        <p:tav tm="100000">
                                          <p:val>
                                            <p:strVal val="#ppt_x"/>
                                          </p:val>
                                        </p:tav>
                                      </p:tavLst>
                                    </p:anim>
                                    <p:anim calcmode="lin" valueType="num">
                                      <p:cBhvr additive="base">
                                        <p:cTn id="11" dur="500" fill="hold"/>
                                        <p:tgtEl>
                                          <p:spTgt spid="12"/>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2" presetClass="entr" presetSubtype="4"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1000"/>
                            </p:stCondLst>
                            <p:childTnLst>
                              <p:par>
                                <p:cTn id="17" presetID="41" presetClass="entr" presetSubtype="0" fill="hold" grpId="1" nodeType="afterEffect">
                                  <p:stCondLst>
                                    <p:cond delay="0"/>
                                  </p:stCondLst>
                                  <p:iterate type="lt">
                                    <p:tmPct val="10000"/>
                                  </p:iterate>
                                  <p:childTnLst>
                                    <p:set>
                                      <p:cBhvr>
                                        <p:cTn id="18" dur="1" fill="hold">
                                          <p:stCondLst>
                                            <p:cond delay="0"/>
                                          </p:stCondLst>
                                        </p:cTn>
                                        <p:tgtEl>
                                          <p:spTgt spid="18"/>
                                        </p:tgtEl>
                                        <p:attrNameLst>
                                          <p:attrName>style.visibility</p:attrName>
                                        </p:attrNameLst>
                                      </p:cBhvr>
                                      <p:to>
                                        <p:strVal val="visible"/>
                                      </p:to>
                                    </p:set>
                                    <p:anim calcmode="lin" valueType="num">
                                      <p:cBhvr>
                                        <p:cTn id="19" dur="500" fill="hold"/>
                                        <p:tgtEl>
                                          <p:spTgt spid="18"/>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8"/>
                                        </p:tgtEl>
                                        <p:attrNameLst>
                                          <p:attrName>ppt_y</p:attrName>
                                        </p:attrNameLst>
                                      </p:cBhvr>
                                      <p:tavLst>
                                        <p:tav tm="0">
                                          <p:val>
                                            <p:strVal val="#ppt_y"/>
                                          </p:val>
                                        </p:tav>
                                        <p:tav tm="100000">
                                          <p:val>
                                            <p:strVal val="#ppt_y"/>
                                          </p:val>
                                        </p:tav>
                                      </p:tavLst>
                                    </p:anim>
                                    <p:anim calcmode="lin" valueType="num">
                                      <p:cBhvr>
                                        <p:cTn id="21" dur="500" fill="hold"/>
                                        <p:tgtEl>
                                          <p:spTgt spid="18"/>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1"/>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 10"/>
          <p:cNvGrpSpPr/>
          <p:nvPr/>
        </p:nvGrpSpPr>
        <p:grpSpPr>
          <a:xfrm>
            <a:off x="4380234" y="2175029"/>
            <a:ext cx="4982426" cy="496146"/>
            <a:chOff x="3785056" y="4924038"/>
            <a:chExt cx="4982426" cy="496146"/>
          </a:xfrm>
          <a:solidFill>
            <a:srgbClr val="C00000"/>
          </a:solidFill>
        </p:grpSpPr>
        <p:sp>
          <p:nvSpPr>
            <p:cNvPr id="12" name="圆角矩形 11"/>
            <p:cNvSpPr/>
            <p:nvPr/>
          </p:nvSpPr>
          <p:spPr>
            <a:xfrm>
              <a:off x="3785056" y="4924038"/>
              <a:ext cx="4982426" cy="49614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3" name="文本框 12"/>
            <p:cNvSpPr txBox="1"/>
            <p:nvPr/>
          </p:nvSpPr>
          <p:spPr>
            <a:xfrm>
              <a:off x="4057504" y="4963032"/>
              <a:ext cx="4709978" cy="400110"/>
            </a:xfrm>
            <a:prstGeom prst="rect">
              <a:avLst/>
            </a:prstGeom>
            <a:grpFill/>
          </p:spPr>
          <p:txBody>
            <a:bodyPr wrap="square" rtlCol="0">
              <a:spAutoFit/>
            </a:bodyPr>
            <a:lstStyle/>
            <a:p>
              <a:pPr marL="342900" indent="-342900">
                <a:buFont typeface="Wingdings" panose="05000000000000000000" pitchFamily="2" charset="2"/>
                <a:buChar char="n"/>
              </a:pPr>
              <a:r>
                <a:rPr kumimoji="1" lang="zh-CN" altLang="en-US" sz="2000" b="1" dirty="0">
                  <a:ln w="25400">
                    <a:noFill/>
                  </a:ln>
                  <a:solidFill>
                    <a:schemeClr val="bg1"/>
                  </a:solidFill>
                  <a:latin typeface="微软雅黑" panose="020B0503020204020204" charset="-122"/>
                  <a:ea typeface="微软雅黑" panose="020B0503020204020204" charset="-122"/>
                  <a:cs typeface="微软雅黑" panose="020B0503020204020204" charset="-122"/>
                </a:rPr>
                <a:t>全国法制宣传日</a:t>
              </a:r>
            </a:p>
          </p:txBody>
        </p:sp>
      </p:grpSp>
      <p:sp>
        <p:nvSpPr>
          <p:cNvPr id="14" name="文本框 13"/>
          <p:cNvSpPr txBox="1"/>
          <p:nvPr/>
        </p:nvSpPr>
        <p:spPr>
          <a:xfrm>
            <a:off x="4380234" y="3409791"/>
            <a:ext cx="7345602" cy="2169825"/>
          </a:xfrm>
          <a:prstGeom prst="rect">
            <a:avLst/>
          </a:prstGeom>
          <a:noFill/>
        </p:spPr>
        <p:txBody>
          <a:bodyPr wrap="square" rtlCol="0">
            <a:spAutoFit/>
          </a:bodyPr>
          <a:lstStyle/>
          <a:p>
            <a:pPr algn="just">
              <a:lnSpc>
                <a:spcPct val="150000"/>
              </a:lnSpc>
            </a:pP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2001</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中共中央、国务院决定将我国现行宪法实施日</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12</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月</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4</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日</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作为每年的全国法制宣传日。在这一天中，部分民众可进法院参观。从</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1986</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年至</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2000</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年，全国实施了三个五年普法规划，</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六五”普法在全国普遍展开。</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2001</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12</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月</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4</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日是我国历史上第一一个法制宣传日</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将宪法实施日定为法制宣传日</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无疑具有重要的意义。</a:t>
            </a:r>
          </a:p>
        </p:txBody>
      </p:sp>
      <p:pic>
        <p:nvPicPr>
          <p:cNvPr id="15" name="图片 14">
            <a:extLst>
              <a:ext uri="{FF2B5EF4-FFF2-40B4-BE49-F238E27FC236}">
                <a16:creationId xmlns:a16="http://schemas.microsoft.com/office/drawing/2014/main" id="{9AAE2673-232E-4FFC-B770-EC3C665C817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048" t="4141" r="4483" b="5502"/>
          <a:stretch/>
        </p:blipFill>
        <p:spPr>
          <a:xfrm>
            <a:off x="697569" y="2175029"/>
            <a:ext cx="3048807" cy="3404587"/>
          </a:xfrm>
          <a:prstGeom prst="rect">
            <a:avLst/>
          </a:prstGeom>
        </p:spPr>
      </p:pic>
      <p:pic>
        <p:nvPicPr>
          <p:cNvPr id="16" name="图片 15">
            <a:extLst>
              <a:ext uri="{FF2B5EF4-FFF2-40B4-BE49-F238E27FC236}">
                <a16:creationId xmlns:a16="http://schemas.microsoft.com/office/drawing/2014/main" id="{5EEF460C-9D9F-4781-8E80-EEE392863C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17" name="文本框 16">
            <a:extLst>
              <a:ext uri="{FF2B5EF4-FFF2-40B4-BE49-F238E27FC236}">
                <a16:creationId xmlns:a16="http://schemas.microsoft.com/office/drawing/2014/main" id="{C6440EC6-6C8E-4C6A-AF10-2A395EDAAE3F}"/>
              </a:ext>
            </a:extLst>
          </p:cNvPr>
          <p:cNvSpPr txBox="1"/>
          <p:nvPr/>
        </p:nvSpPr>
        <p:spPr>
          <a:xfrm>
            <a:off x="533611" y="193129"/>
            <a:ext cx="4704214" cy="461665"/>
          </a:xfrm>
          <a:prstGeom prst="rect">
            <a:avLst/>
          </a:prstGeom>
          <a:noFill/>
        </p:spPr>
        <p:txBody>
          <a:bodyPr wrap="square" rtlCol="0">
            <a:spAutoFit/>
          </a:bodyPr>
          <a:lstStyle/>
          <a:p>
            <a:pPr algn="ctr"/>
            <a:r>
              <a:rPr kumimoji="1" lang="zh-CN" altLang="en-US" sz="2400" b="1" dirty="0">
                <a:ln w="25400">
                  <a:noFill/>
                </a:ln>
                <a:solidFill>
                  <a:srgbClr val="DE1223"/>
                </a:solidFill>
                <a:latin typeface="FZQingKeBenYueSongS-R-GB" charset="-122"/>
                <a:ea typeface="FZQingKeBenYueSongS-R-GB" charset="-122"/>
                <a:cs typeface="FZQingKeBenYueSongS-R-GB" charset="-122"/>
              </a:rPr>
              <a:t>国家爱宪法日暨全国法制宣传日</a:t>
            </a:r>
          </a:p>
        </p:txBody>
      </p:sp>
      <p:pic>
        <p:nvPicPr>
          <p:cNvPr id="9" name="图片 8">
            <a:extLst>
              <a:ext uri="{FF2B5EF4-FFF2-40B4-BE49-F238E27FC236}">
                <a16:creationId xmlns:a16="http://schemas.microsoft.com/office/drawing/2014/main" id="{17DFDF81-F7AE-4263-A065-32860C00D4C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par>
                                <p:cTn id="8" presetID="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additive="base">
                                        <p:cTn id="10" dur="500" fill="hold"/>
                                        <p:tgtEl>
                                          <p:spTgt spid="11"/>
                                        </p:tgtEl>
                                        <p:attrNameLst>
                                          <p:attrName>ppt_x</p:attrName>
                                        </p:attrNameLst>
                                      </p:cBhvr>
                                      <p:tavLst>
                                        <p:tav tm="0">
                                          <p:val>
                                            <p:strVal val="#ppt_x"/>
                                          </p:val>
                                        </p:tav>
                                        <p:tav tm="100000">
                                          <p:val>
                                            <p:strVal val="#ppt_x"/>
                                          </p:val>
                                        </p:tav>
                                      </p:tavLst>
                                    </p:anim>
                                    <p:anim calcmode="lin" valueType="num">
                                      <p:cBhvr additive="base">
                                        <p:cTn id="11" dur="50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55" presetClass="entr" presetSubtype="0" fill="hold" grpId="1"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p:cTn id="20" dur="1000" fill="hold"/>
                                        <p:tgtEl>
                                          <p:spTgt spid="14"/>
                                        </p:tgtEl>
                                        <p:attrNameLst>
                                          <p:attrName>ppt_w</p:attrName>
                                        </p:attrNameLst>
                                      </p:cBhvr>
                                      <p:tavLst>
                                        <p:tav tm="0">
                                          <p:val>
                                            <p:strVal val="#ppt_w*0.70"/>
                                          </p:val>
                                        </p:tav>
                                        <p:tav tm="100000">
                                          <p:val>
                                            <p:strVal val="#ppt_w"/>
                                          </p:val>
                                        </p:tav>
                                      </p:tavLst>
                                    </p:anim>
                                    <p:anim calcmode="lin" valueType="num">
                                      <p:cBhvr>
                                        <p:cTn id="21" dur="1000" fill="hold"/>
                                        <p:tgtEl>
                                          <p:spTgt spid="14"/>
                                        </p:tgtEl>
                                        <p:attrNameLst>
                                          <p:attrName>ppt_h</p:attrName>
                                        </p:attrNameLst>
                                      </p:cBhvr>
                                      <p:tavLst>
                                        <p:tav tm="0">
                                          <p:val>
                                            <p:strVal val="#ppt_h"/>
                                          </p:val>
                                        </p:tav>
                                        <p:tav tm="100000">
                                          <p:val>
                                            <p:strVal val="#ppt_h"/>
                                          </p:val>
                                        </p:tav>
                                      </p:tavLst>
                                    </p:anim>
                                    <p:animEffect transition="in" filter="fade">
                                      <p:cBhvr>
                                        <p:cTn id="2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 9"/>
          <p:cNvGrpSpPr/>
          <p:nvPr/>
        </p:nvGrpSpPr>
        <p:grpSpPr>
          <a:xfrm>
            <a:off x="443590" y="2330868"/>
            <a:ext cx="4982426" cy="496146"/>
            <a:chOff x="3785056" y="4924038"/>
            <a:chExt cx="4982426" cy="496146"/>
          </a:xfrm>
          <a:solidFill>
            <a:srgbClr val="C00000"/>
          </a:solidFill>
        </p:grpSpPr>
        <p:sp>
          <p:nvSpPr>
            <p:cNvPr id="11" name="圆角矩形 10"/>
            <p:cNvSpPr/>
            <p:nvPr/>
          </p:nvSpPr>
          <p:spPr>
            <a:xfrm>
              <a:off x="3785056" y="4924038"/>
              <a:ext cx="4982426" cy="49614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2" name="文本框 11"/>
            <p:cNvSpPr txBox="1"/>
            <p:nvPr/>
          </p:nvSpPr>
          <p:spPr>
            <a:xfrm>
              <a:off x="4057504" y="4963032"/>
              <a:ext cx="4709978" cy="400110"/>
            </a:xfrm>
            <a:prstGeom prst="rect">
              <a:avLst/>
            </a:prstGeom>
            <a:grpFill/>
          </p:spPr>
          <p:txBody>
            <a:bodyPr wrap="square" rtlCol="0">
              <a:spAutoFit/>
            </a:bodyPr>
            <a:lstStyle/>
            <a:p>
              <a:pPr marL="342900" indent="-342900">
                <a:buFont typeface="Wingdings" panose="05000000000000000000" pitchFamily="2" charset="2"/>
                <a:buChar char="n"/>
              </a:pPr>
              <a:r>
                <a:rPr kumimoji="1" lang="zh-CN" altLang="en-US" sz="2000" b="1" dirty="0">
                  <a:ln w="25400">
                    <a:noFill/>
                  </a:ln>
                  <a:solidFill>
                    <a:schemeClr val="bg1"/>
                  </a:solidFill>
                  <a:latin typeface="微软雅黑" panose="020B0503020204020204" charset="-122"/>
                  <a:ea typeface="微软雅黑" panose="020B0503020204020204" charset="-122"/>
                  <a:cs typeface="微软雅黑" panose="020B0503020204020204" charset="-122"/>
                </a:rPr>
                <a:t>标准意义</a:t>
              </a:r>
            </a:p>
          </p:txBody>
        </p:sp>
      </p:grpSp>
      <p:sp>
        <p:nvSpPr>
          <p:cNvPr id="13" name="文本框 12"/>
          <p:cNvSpPr txBox="1"/>
          <p:nvPr/>
        </p:nvSpPr>
        <p:spPr>
          <a:xfrm>
            <a:off x="443590" y="3022488"/>
            <a:ext cx="6804375" cy="2585323"/>
          </a:xfrm>
          <a:prstGeom prst="rect">
            <a:avLst/>
          </a:prstGeom>
          <a:noFill/>
        </p:spPr>
        <p:txBody>
          <a:bodyPr wrap="square" rtlCol="0">
            <a:spAutoFit/>
          </a:bodyPr>
          <a:lstStyle/>
          <a:p>
            <a:pPr algn="just">
              <a:lnSpc>
                <a:spcPct val="150000"/>
              </a:lnSpc>
            </a:pP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该作品底色为红色，由“法”字演绎而来。</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法”字的</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水</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部放射出三条弧形光带</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穿越整个圆形</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具有动感、传播、放射、扩大之效应，寓意法律知识和法制观念像光芒一样在全社会传播，同时又如一只用于宣讲法律知识的喇叭。</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法” 的</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去”部，造型如一把金钥匙</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插在三条光带中</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象征通过法制宣传教育开启法律知识之门</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启迪公民的法律意识和法制观念。</a:t>
            </a:r>
          </a:p>
        </p:txBody>
      </p:sp>
      <p:pic>
        <p:nvPicPr>
          <p:cNvPr id="14" name="图片 13"/>
          <p:cNvPicPr>
            <a:picLocks noChangeAspect="1"/>
          </p:cNvPicPr>
          <p:nvPr/>
        </p:nvPicPr>
        <p:blipFill rotWithShape="1">
          <a:blip r:embed="rId3">
            <a:extLst>
              <a:ext uri="{28A0092B-C50C-407E-A947-70E740481C1C}">
                <a14:useLocalDpi xmlns:a14="http://schemas.microsoft.com/office/drawing/2010/main" val="0"/>
              </a:ext>
            </a:extLst>
          </a:blip>
          <a:srcRect b="6075"/>
          <a:stretch/>
        </p:blipFill>
        <p:spPr>
          <a:xfrm>
            <a:off x="7332955" y="2369862"/>
            <a:ext cx="4252404" cy="3027761"/>
          </a:xfrm>
          <a:prstGeom prst="rect">
            <a:avLst/>
          </a:prstGeom>
        </p:spPr>
      </p:pic>
      <p:pic>
        <p:nvPicPr>
          <p:cNvPr id="15" name="图片 14">
            <a:extLst>
              <a:ext uri="{FF2B5EF4-FFF2-40B4-BE49-F238E27FC236}">
                <a16:creationId xmlns:a16="http://schemas.microsoft.com/office/drawing/2014/main" id="{E78575A4-5BDD-4179-99D5-FAEEFB3626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16" name="文本框 15">
            <a:extLst>
              <a:ext uri="{FF2B5EF4-FFF2-40B4-BE49-F238E27FC236}">
                <a16:creationId xmlns:a16="http://schemas.microsoft.com/office/drawing/2014/main" id="{9B46AEC5-7ADA-42CC-98F5-2DB4838F926E}"/>
              </a:ext>
            </a:extLst>
          </p:cNvPr>
          <p:cNvSpPr txBox="1"/>
          <p:nvPr/>
        </p:nvSpPr>
        <p:spPr>
          <a:xfrm>
            <a:off x="533611" y="193129"/>
            <a:ext cx="4704214" cy="461665"/>
          </a:xfrm>
          <a:prstGeom prst="rect">
            <a:avLst/>
          </a:prstGeom>
          <a:noFill/>
        </p:spPr>
        <p:txBody>
          <a:bodyPr wrap="square" rtlCol="0">
            <a:spAutoFit/>
          </a:bodyPr>
          <a:lstStyle/>
          <a:p>
            <a:pPr algn="ctr"/>
            <a:r>
              <a:rPr kumimoji="1" lang="zh-CN" altLang="en-US" sz="2400" b="1" dirty="0">
                <a:ln w="25400">
                  <a:noFill/>
                </a:ln>
                <a:solidFill>
                  <a:srgbClr val="DE1223"/>
                </a:solidFill>
                <a:latin typeface="FZQingKeBenYueSongS-R-GB" charset="-122"/>
                <a:ea typeface="FZQingKeBenYueSongS-R-GB" charset="-122"/>
                <a:cs typeface="FZQingKeBenYueSongS-R-GB" charset="-122"/>
              </a:rPr>
              <a:t>国家爱宪法日暨全国法制宣传日</a:t>
            </a:r>
          </a:p>
        </p:txBody>
      </p:sp>
      <p:pic>
        <p:nvPicPr>
          <p:cNvPr id="9" name="图片 8">
            <a:extLst>
              <a:ext uri="{FF2B5EF4-FFF2-40B4-BE49-F238E27FC236}">
                <a16:creationId xmlns:a16="http://schemas.microsoft.com/office/drawing/2014/main" id="{F146CF87-151E-484F-9929-A3403B3223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par>
                          <p:cTn id="13" fill="hold">
                            <p:stCondLst>
                              <p:cond delay="1000"/>
                            </p:stCondLst>
                            <p:childTnLst>
                              <p:par>
                                <p:cTn id="14" presetID="10" presetClass="entr" presetSubtype="0" fill="hold" grpId="1"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2"/>
          <p:cNvGrpSpPr/>
          <p:nvPr/>
        </p:nvGrpSpPr>
        <p:grpSpPr>
          <a:xfrm>
            <a:off x="1817692" y="3192362"/>
            <a:ext cx="8294496" cy="1105912"/>
            <a:chOff x="3785056" y="4924038"/>
            <a:chExt cx="2723320" cy="1105912"/>
          </a:xfrm>
        </p:grpSpPr>
        <p:sp>
          <p:nvSpPr>
            <p:cNvPr id="4" name="圆角矩形 3"/>
            <p:cNvSpPr/>
            <p:nvPr/>
          </p:nvSpPr>
          <p:spPr>
            <a:xfrm>
              <a:off x="3785056" y="4924038"/>
              <a:ext cx="2723320" cy="1105912"/>
            </a:xfrm>
            <a:prstGeom prst="roundRect">
              <a:avLst>
                <a:gd name="adj" fmla="val 1595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5" name="文本框 4"/>
            <p:cNvSpPr txBox="1"/>
            <p:nvPr/>
          </p:nvSpPr>
          <p:spPr>
            <a:xfrm>
              <a:off x="3785056" y="5061495"/>
              <a:ext cx="2723320" cy="923330"/>
            </a:xfrm>
            <a:prstGeom prst="rect">
              <a:avLst/>
            </a:prstGeom>
            <a:noFill/>
          </p:spPr>
          <p:txBody>
            <a:bodyPr wrap="square" rtlCol="0">
              <a:spAutoFit/>
            </a:bodyPr>
            <a:lstStyle/>
            <a:p>
              <a:pPr algn="ctr"/>
              <a:r>
                <a:rPr kumimoji="1" lang="zh-CN" altLang="en-US" sz="5400" b="1" dirty="0">
                  <a:ln w="25400">
                    <a:noFill/>
                  </a:ln>
                  <a:solidFill>
                    <a:schemeClr val="bg1"/>
                  </a:solidFill>
                  <a:latin typeface="FZQingKeBenYueSongS-R-GB" charset="-122"/>
                  <a:ea typeface="FZQingKeBenYueSongS-R-GB" charset="-122"/>
                  <a:cs typeface="FZQingKeBenYueSongS-R-GB" charset="-122"/>
                </a:rPr>
                <a:t>国家宪法日设立意义</a:t>
              </a:r>
            </a:p>
          </p:txBody>
        </p:sp>
      </p:grpSp>
      <p:sp>
        <p:nvSpPr>
          <p:cNvPr id="6" name="文本框 5"/>
          <p:cNvSpPr txBox="1"/>
          <p:nvPr/>
        </p:nvSpPr>
        <p:spPr>
          <a:xfrm>
            <a:off x="2687353" y="1745958"/>
            <a:ext cx="7063212" cy="1338828"/>
          </a:xfrm>
          <a:prstGeom prst="rect">
            <a:avLst/>
          </a:prstGeom>
          <a:noFill/>
        </p:spPr>
        <p:txBody>
          <a:bodyPr wrap="square" rtlCol="0">
            <a:spAutoFit/>
          </a:bodyPr>
          <a:lstStyle/>
          <a:p>
            <a:pPr algn="ctr">
              <a:lnSpc>
                <a:spcPct val="150000"/>
              </a:lnSpc>
            </a:pPr>
            <a:r>
              <a:rPr kumimoji="1" lang="zh-CN" altLang="en-US" sz="5400" b="1" dirty="0">
                <a:ln w="25400">
                  <a:noFill/>
                </a:ln>
                <a:solidFill>
                  <a:srgbClr val="91000E"/>
                </a:solidFill>
                <a:latin typeface="微软雅黑" panose="020B0503020204020204" charset="-122"/>
                <a:ea typeface="微软雅黑" panose="020B0503020204020204" charset="-122"/>
                <a:cs typeface="微软雅黑" panose="020B0503020204020204" charset="-122"/>
              </a:rPr>
              <a:t>第三章</a:t>
            </a:r>
          </a:p>
        </p:txBody>
      </p:sp>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682258" y="1533860"/>
            <a:ext cx="4933743" cy="707886"/>
          </a:xfrm>
          <a:prstGeom prst="rect">
            <a:avLst/>
          </a:prstGeom>
          <a:noFill/>
        </p:spPr>
        <p:txBody>
          <a:bodyPr wrap="square" rtlCol="0">
            <a:spAutoFit/>
          </a:bodyPr>
          <a:lstStyle/>
          <a:p>
            <a:pPr algn="ctr"/>
            <a:r>
              <a:rPr kumimoji="1" lang="zh-CN" altLang="en-US" sz="4000" b="1" dirty="0">
                <a:ln w="25400">
                  <a:noFill/>
                </a:ln>
                <a:solidFill>
                  <a:srgbClr val="DE1223"/>
                </a:solidFill>
                <a:latin typeface="微软雅黑" panose="020B0503020204020204" charset="-122"/>
                <a:ea typeface="微软雅黑" panose="020B0503020204020204" charset="-122"/>
                <a:cs typeface="微软雅黑" panose="020B0503020204020204" charset="-122"/>
              </a:rPr>
              <a:t>意义一落实依宪治国</a:t>
            </a:r>
          </a:p>
        </p:txBody>
      </p:sp>
      <p:sp>
        <p:nvSpPr>
          <p:cNvPr id="13" name="文本框 12"/>
          <p:cNvSpPr txBox="1"/>
          <p:nvPr/>
        </p:nvSpPr>
        <p:spPr>
          <a:xfrm>
            <a:off x="1103789" y="2603798"/>
            <a:ext cx="9963706" cy="2674194"/>
          </a:xfrm>
          <a:prstGeom prst="rect">
            <a:avLst/>
          </a:prstGeom>
          <a:noFill/>
        </p:spPr>
        <p:txBody>
          <a:bodyPr wrap="square" rtlCol="0">
            <a:spAutoFit/>
          </a:bodyPr>
          <a:lstStyle/>
          <a:p>
            <a:pPr algn="just">
              <a:lnSpc>
                <a:spcPct val="200000"/>
              </a:lnSpc>
            </a:pP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设立国家宪法日有助于落实依宪治国</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发挥宪法作用</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维护宪法权威。</a:t>
            </a:r>
            <a:endPar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a:p>
            <a:pPr algn="just">
              <a:lnSpc>
                <a:spcPct val="200000"/>
              </a:lnSpc>
            </a:pP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2012</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12</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月</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4</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日</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习近平总书记在首都各界纪念现行宪法公布施行</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30</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周年大会</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上指出</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全面贯彻实施宪法</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是建设社会主义法治国家的首要任务和基础性工作。”今年</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9</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月</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5</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日</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习近平总书记在庆祝全国人大成立</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60</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周年大会</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上指出</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宪法是国家的根本法</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坚持依法台国首先要坚持依宪治国</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坚持依法执政首先要坚持依宪执政。”党的十八届四中全会重申了这一点，并强调全国各族人民、一切国家机关和武装力量、各政党和各社会团体、各企事业组织</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都必须以宪法为根本的活动准则</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并且负有维护宪法尊严、保证宪法实施的职责。要落实这一系列精神</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需要提高宪法宣传的实效性</a:t>
            </a:r>
            <a:r>
              <a:rPr kumimoji="1" lang="en-US" altLang="zh-CN"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4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积极探索宪法宣传的生动形式。</a:t>
            </a: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0204" y="1142096"/>
            <a:ext cx="1262054" cy="1244333"/>
          </a:xfrm>
          <a:prstGeom prst="rect">
            <a:avLst/>
          </a:prstGeom>
        </p:spPr>
      </p:pic>
      <p:sp>
        <p:nvSpPr>
          <p:cNvPr id="15" name="矩形 14"/>
          <p:cNvSpPr/>
          <p:nvPr/>
        </p:nvSpPr>
        <p:spPr>
          <a:xfrm>
            <a:off x="870012" y="2459115"/>
            <a:ext cx="10431261" cy="3613192"/>
          </a:xfrm>
          <a:prstGeom prst="rect">
            <a:avLst/>
          </a:prstGeom>
          <a:noFill/>
          <a:ln>
            <a:solidFill>
              <a:srgbClr val="91000E"/>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600246FE-D6EA-47CA-8AFE-A0315CBD5E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17" name="文本框 16">
            <a:extLst>
              <a:ext uri="{FF2B5EF4-FFF2-40B4-BE49-F238E27FC236}">
                <a16:creationId xmlns:a16="http://schemas.microsoft.com/office/drawing/2014/main" id="{742E3737-9F14-4F3D-8FC1-103275520D43}"/>
              </a:ext>
            </a:extLst>
          </p:cNvPr>
          <p:cNvSpPr txBox="1"/>
          <p:nvPr/>
        </p:nvSpPr>
        <p:spPr>
          <a:xfrm>
            <a:off x="533611" y="193129"/>
            <a:ext cx="4704214" cy="461665"/>
          </a:xfrm>
          <a:prstGeom prst="rect">
            <a:avLst/>
          </a:prstGeom>
          <a:noFill/>
        </p:spPr>
        <p:txBody>
          <a:bodyPr wrap="square" rtlCol="0">
            <a:spAutoFit/>
          </a:bodyPr>
          <a:lstStyle/>
          <a:p>
            <a:r>
              <a:rPr kumimoji="1" lang="zh-CN" altLang="en-US" sz="2400" b="1" dirty="0">
                <a:ln w="25400">
                  <a:noFill/>
                </a:ln>
                <a:solidFill>
                  <a:srgbClr val="DE1223"/>
                </a:solidFill>
                <a:latin typeface="FZQingKeBenYueSongS-R-GB" charset="-122"/>
                <a:ea typeface="FZQingKeBenYueSongS-R-GB" charset="-122"/>
                <a:cs typeface="FZQingKeBenYueSongS-R-GB" charset="-122"/>
              </a:rPr>
              <a:t>国家宪法日设立意义</a:t>
            </a:r>
          </a:p>
        </p:txBody>
      </p:sp>
      <p:pic>
        <p:nvPicPr>
          <p:cNvPr id="8" name="图片 7">
            <a:extLst>
              <a:ext uri="{FF2B5EF4-FFF2-40B4-BE49-F238E27FC236}">
                <a16:creationId xmlns:a16="http://schemas.microsoft.com/office/drawing/2014/main" id="{7B8A5DDA-8043-4B0E-9FC1-F300B49B760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ppt_x"/>
                                          </p:val>
                                        </p:tav>
                                        <p:tav tm="100000">
                                          <p:val>
                                            <p:strVal val="#ppt_x"/>
                                          </p:val>
                                        </p:tav>
                                      </p:tavLst>
                                    </p:anim>
                                    <p:anim calcmode="lin" valueType="num">
                                      <p:cBhvr additive="base">
                                        <p:cTn id="17"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677490" y="1285593"/>
            <a:ext cx="3623123" cy="523221"/>
          </a:xfrm>
          <a:prstGeom prst="rect">
            <a:avLst/>
          </a:prstGeom>
          <a:noFill/>
        </p:spPr>
        <p:txBody>
          <a:bodyPr wrap="square" rtlCol="0">
            <a:spAutoFit/>
          </a:bodyPr>
          <a:lstStyle/>
          <a:p>
            <a:pPr algn="ctr"/>
            <a:r>
              <a:rPr kumimoji="1" lang="zh-CN" altLang="en-US" sz="2800" b="1" dirty="0">
                <a:ln w="25400">
                  <a:noFill/>
                </a:ln>
                <a:solidFill>
                  <a:srgbClr val="DE1223"/>
                </a:solidFill>
                <a:latin typeface="微软雅黑" panose="020B0503020204020204" charset="-122"/>
                <a:ea typeface="微软雅黑" panose="020B0503020204020204" charset="-122"/>
                <a:cs typeface="微软雅黑" panose="020B0503020204020204" charset="-122"/>
              </a:rPr>
              <a:t>意义二普及宪法知识</a:t>
            </a:r>
          </a:p>
        </p:txBody>
      </p:sp>
      <p:sp>
        <p:nvSpPr>
          <p:cNvPr id="13" name="文本框 12"/>
          <p:cNvSpPr txBox="1"/>
          <p:nvPr/>
        </p:nvSpPr>
        <p:spPr>
          <a:xfrm>
            <a:off x="1038687" y="2118853"/>
            <a:ext cx="10030955" cy="3077253"/>
          </a:xfrm>
          <a:prstGeom prst="rect">
            <a:avLst/>
          </a:prstGeom>
          <a:noFill/>
        </p:spPr>
        <p:txBody>
          <a:bodyPr wrap="square" rtlCol="0">
            <a:spAutoFit/>
          </a:bodyPr>
          <a:lstStyle/>
          <a:p>
            <a:pPr algn="just">
              <a:lnSpc>
                <a:spcPct val="200000"/>
              </a:lnSpc>
            </a:pP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设立国家宪法日有助于普及宪法知识</a:t>
            </a:r>
            <a:r>
              <a:rPr kumimoji="1" lang="en-US" altLang="zh-CN"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有助于公民通过各种宪法宣传活动感受宪法的价值</a:t>
            </a:r>
            <a:r>
              <a:rPr kumimoji="1" lang="en-US" altLang="zh-CN"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扩大宪法实施的群众基础。</a:t>
            </a:r>
            <a:endParaRPr kumimoji="1" lang="en-US" altLang="zh-CN" sz="20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a:p>
            <a:pPr algn="just">
              <a:lnSpc>
                <a:spcPct val="200000"/>
              </a:lnSpc>
            </a:pPr>
            <a:r>
              <a:rPr kumimoji="1" lang="zh-CN" altLang="en-US"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尊重宪法、实施宪法、维护宪法</a:t>
            </a:r>
            <a:r>
              <a:rPr kumimoji="1" lang="en-US" altLang="zh-CN"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实质上就是尊重民主、维护民主、实施民主。开展国家宪法日活动</a:t>
            </a:r>
            <a:r>
              <a:rPr kumimoji="1" lang="en-US" altLang="zh-CN"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能够培养广大人民群众的公民意识和国家公职人员的法治意识</a:t>
            </a:r>
            <a:r>
              <a:rPr kumimoji="1" lang="en-US" altLang="zh-CN"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有利于不断巩固执政党的执政地位</a:t>
            </a:r>
            <a:r>
              <a:rPr kumimoji="1" lang="en-US" altLang="zh-CN"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营造建设政治文明的良好氛围。</a:t>
            </a:r>
          </a:p>
        </p:txBody>
      </p:sp>
      <p:sp>
        <p:nvSpPr>
          <p:cNvPr id="15" name="矩形 14"/>
          <p:cNvSpPr/>
          <p:nvPr/>
        </p:nvSpPr>
        <p:spPr>
          <a:xfrm>
            <a:off x="949911" y="2118853"/>
            <a:ext cx="10280341" cy="3429692"/>
          </a:xfrm>
          <a:prstGeom prst="rect">
            <a:avLst/>
          </a:prstGeom>
          <a:noFill/>
          <a:ln>
            <a:solidFill>
              <a:srgbClr val="91000E"/>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113B9BDE-42E5-47DC-BF35-97AF5DA0B0C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17" name="文本框 16">
            <a:extLst>
              <a:ext uri="{FF2B5EF4-FFF2-40B4-BE49-F238E27FC236}">
                <a16:creationId xmlns:a16="http://schemas.microsoft.com/office/drawing/2014/main" id="{7C767CBB-F326-4599-8B4F-522FE850DBDD}"/>
              </a:ext>
            </a:extLst>
          </p:cNvPr>
          <p:cNvSpPr txBox="1"/>
          <p:nvPr/>
        </p:nvSpPr>
        <p:spPr>
          <a:xfrm>
            <a:off x="533611" y="193129"/>
            <a:ext cx="4704214" cy="461665"/>
          </a:xfrm>
          <a:prstGeom prst="rect">
            <a:avLst/>
          </a:prstGeom>
          <a:noFill/>
        </p:spPr>
        <p:txBody>
          <a:bodyPr wrap="square" rtlCol="0">
            <a:spAutoFit/>
          </a:bodyPr>
          <a:lstStyle/>
          <a:p>
            <a:r>
              <a:rPr kumimoji="1" lang="zh-CN" altLang="en-US" sz="2400" b="1" dirty="0">
                <a:ln w="25400">
                  <a:noFill/>
                </a:ln>
                <a:solidFill>
                  <a:srgbClr val="DE1223"/>
                </a:solidFill>
                <a:latin typeface="FZQingKeBenYueSongS-R-GB" charset="-122"/>
                <a:ea typeface="FZQingKeBenYueSongS-R-GB" charset="-122"/>
                <a:cs typeface="FZQingKeBenYueSongS-R-GB" charset="-122"/>
              </a:rPr>
              <a:t>国家宪法日设立意义</a:t>
            </a:r>
          </a:p>
        </p:txBody>
      </p:sp>
      <p:pic>
        <p:nvPicPr>
          <p:cNvPr id="18" name="图片 17">
            <a:extLst>
              <a:ext uri="{FF2B5EF4-FFF2-40B4-BE49-F238E27FC236}">
                <a16:creationId xmlns:a16="http://schemas.microsoft.com/office/drawing/2014/main" id="{77067D42-B2AF-4C9D-80FD-20E5BEB235F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17859" y="719500"/>
            <a:ext cx="1262054" cy="1244333"/>
          </a:xfrm>
          <a:prstGeom prst="rect">
            <a:avLst/>
          </a:prstGeom>
        </p:spPr>
      </p:pic>
      <p:pic>
        <p:nvPicPr>
          <p:cNvPr id="8" name="图片 7">
            <a:extLst>
              <a:ext uri="{FF2B5EF4-FFF2-40B4-BE49-F238E27FC236}">
                <a16:creationId xmlns:a16="http://schemas.microsoft.com/office/drawing/2014/main" id="{C13F0E2F-1E87-496E-8B62-D2C6DD8D71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ppt_x"/>
                                          </p:val>
                                        </p:tav>
                                        <p:tav tm="100000">
                                          <p:val>
                                            <p:strVal val="#ppt_x"/>
                                          </p:val>
                                        </p:tav>
                                      </p:tavLst>
                                    </p:anim>
                                    <p:anim calcmode="lin" valueType="num">
                                      <p:cBhvr additive="base">
                                        <p:cTn id="17"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353943" y="2272329"/>
            <a:ext cx="3236422" cy="523221"/>
          </a:xfrm>
          <a:prstGeom prst="rect">
            <a:avLst/>
          </a:prstGeom>
          <a:noFill/>
        </p:spPr>
        <p:txBody>
          <a:bodyPr wrap="square" rtlCol="0">
            <a:spAutoFit/>
          </a:bodyPr>
          <a:lstStyle/>
          <a:p>
            <a:pPr algn="ctr"/>
            <a:endParaRPr kumimoji="1" lang="zh-CN" altLang="en-US" sz="2800" b="1" dirty="0">
              <a:ln w="25400">
                <a:noFill/>
              </a:ln>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1103790" y="2822304"/>
            <a:ext cx="9984420" cy="2480294"/>
          </a:xfrm>
          <a:prstGeom prst="rect">
            <a:avLst/>
          </a:prstGeom>
          <a:noFill/>
        </p:spPr>
        <p:txBody>
          <a:bodyPr wrap="square" rtlCol="0">
            <a:spAutoFit/>
          </a:bodyPr>
          <a:lstStyle/>
          <a:p>
            <a:pPr algn="just">
              <a:lnSpc>
                <a:spcPct val="200000"/>
              </a:lnSpc>
            </a:pPr>
            <a:r>
              <a:rPr kumimoji="1" lang="zh-CN" altLang="en-US" sz="1600" b="1" dirty="0">
                <a:ln w="25400">
                  <a:noFill/>
                </a:ln>
                <a:solidFill>
                  <a:srgbClr val="91000E"/>
                </a:solidFill>
                <a:latin typeface="微软雅黑" panose="020B0503020204020204" charset="-122"/>
                <a:ea typeface="微软雅黑" panose="020B0503020204020204" charset="-122"/>
                <a:cs typeface="微软雅黑" panose="020B0503020204020204" charset="-122"/>
              </a:rPr>
              <a:t>设立国家宪法日有助于落实</a:t>
            </a:r>
            <a:r>
              <a:rPr kumimoji="1" lang="en-US" altLang="zh-CN" sz="1600" b="1" dirty="0">
                <a:ln w="25400">
                  <a:noFill/>
                </a:ln>
                <a:solidFill>
                  <a:srgbClr val="91000E"/>
                </a:solidFill>
                <a:latin typeface="微软雅黑" panose="020B0503020204020204" charset="-122"/>
                <a:ea typeface="微软雅黑" panose="020B0503020204020204" charset="-122"/>
                <a:cs typeface="微软雅黑" panose="020B0503020204020204" charset="-122"/>
              </a:rPr>
              <a:t>2011</a:t>
            </a:r>
            <a:r>
              <a:rPr kumimoji="1" lang="zh-CN" altLang="en-US" sz="1600" b="1" dirty="0">
                <a:ln w="25400">
                  <a:noFill/>
                </a:ln>
                <a:solidFill>
                  <a:srgbClr val="91000E"/>
                </a:solidFill>
                <a:latin typeface="微软雅黑" panose="020B0503020204020204" charset="-122"/>
                <a:ea typeface="微软雅黑" panose="020B0503020204020204" charset="-122"/>
                <a:cs typeface="微软雅黑" panose="020B0503020204020204" charset="-122"/>
              </a:rPr>
              <a:t>年</a:t>
            </a:r>
            <a:r>
              <a:rPr kumimoji="1" lang="en-US" altLang="zh-CN" sz="1600" b="1" dirty="0">
                <a:ln w="25400">
                  <a:noFill/>
                </a:ln>
                <a:solidFill>
                  <a:srgbClr val="91000E"/>
                </a:solidFill>
                <a:latin typeface="微软雅黑" panose="020B0503020204020204" charset="-122"/>
                <a:ea typeface="微软雅黑" panose="020B0503020204020204" charset="-122"/>
                <a:cs typeface="微软雅黑" panose="020B0503020204020204" charset="-122"/>
              </a:rPr>
              <a:t>4</a:t>
            </a:r>
            <a:r>
              <a:rPr kumimoji="1" lang="zh-CN" altLang="en-US" sz="1600" b="1" dirty="0">
                <a:ln w="25400">
                  <a:noFill/>
                </a:ln>
                <a:solidFill>
                  <a:srgbClr val="91000E"/>
                </a:solidFill>
                <a:latin typeface="微软雅黑" panose="020B0503020204020204" charset="-122"/>
                <a:ea typeface="微软雅黑" panose="020B0503020204020204" charset="-122"/>
                <a:cs typeface="微软雅黑" panose="020B0503020204020204" charset="-122"/>
              </a:rPr>
              <a:t>月全国人大常委会作出的</a:t>
            </a:r>
            <a:r>
              <a:rPr kumimoji="1" lang="en-US" altLang="zh-CN" sz="1600" b="1" dirty="0">
                <a:ln w="25400">
                  <a:noFill/>
                </a:ln>
                <a:solidFill>
                  <a:srgbClr val="91000E"/>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91000E"/>
                </a:solidFill>
                <a:latin typeface="微软雅黑" panose="020B0503020204020204" charset="-122"/>
                <a:ea typeface="微软雅黑" panose="020B0503020204020204" charset="-122"/>
                <a:cs typeface="微软雅黑" panose="020B0503020204020204" charset="-122"/>
              </a:rPr>
              <a:t>关于进</a:t>
            </a:r>
            <a:r>
              <a:rPr kumimoji="1" lang="en-US" altLang="zh-CN" sz="1600" b="1" dirty="0">
                <a:ln w="25400">
                  <a:noFill/>
                </a:ln>
                <a:solidFill>
                  <a:srgbClr val="91000E"/>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91000E"/>
                </a:solidFill>
                <a:latin typeface="微软雅黑" panose="020B0503020204020204" charset="-122"/>
                <a:ea typeface="微软雅黑" panose="020B0503020204020204" charset="-122"/>
                <a:cs typeface="微软雅黑" panose="020B0503020204020204" charset="-122"/>
              </a:rPr>
              <a:t>步加强法制宣传教育的决议</a:t>
            </a:r>
            <a:r>
              <a:rPr kumimoji="1" lang="en-US" altLang="zh-CN" sz="1600" b="1" dirty="0">
                <a:ln w="25400">
                  <a:noFill/>
                </a:ln>
                <a:solidFill>
                  <a:srgbClr val="91000E"/>
                </a:solidFill>
                <a:latin typeface="微软雅黑" panose="020B0503020204020204" charset="-122"/>
                <a:ea typeface="微软雅黑" panose="020B0503020204020204" charset="-122"/>
                <a:cs typeface="微软雅黑" panose="020B0503020204020204" charset="-122"/>
              </a:rPr>
              <a:t>》</a:t>
            </a:r>
          </a:p>
          <a:p>
            <a:pPr algn="just">
              <a:lnSpc>
                <a:spcPct val="200000"/>
              </a:lnSpc>
            </a:pPr>
            <a:r>
              <a:rPr kumimoji="1" lang="en-US" altLang="zh-CN"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决议</a:t>
            </a:r>
            <a:r>
              <a:rPr kumimoji="1" lang="en-US" altLang="zh-CN"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第一部分明确提出</a:t>
            </a:r>
            <a:r>
              <a:rPr kumimoji="1" lang="en-US" altLang="zh-CN"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要突出抓好宪法的学习宣传，深入学习宣传宪法确立的我国的国体政体、根本制度、根本任务、公民的权利和义务等主要内容和精神</a:t>
            </a:r>
            <a:r>
              <a:rPr kumimoji="1" lang="en-US" altLang="zh-CN"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进步增强公民的宪法意识和社会主义民主法治观念</a:t>
            </a:r>
            <a:r>
              <a:rPr kumimoji="1" lang="en-US" altLang="zh-CN"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形成崇尚宪法、遵守宪法、维护宪法权威的良好氛围。设立国家宪法日不仅有利于落实</a:t>
            </a:r>
            <a:r>
              <a:rPr kumimoji="1" lang="en-US" altLang="zh-CN"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决议</a:t>
            </a:r>
            <a:r>
              <a:rPr kumimoji="1" lang="en-US" altLang="zh-CN"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精神</a:t>
            </a:r>
            <a:r>
              <a:rPr kumimoji="1" lang="en-US" altLang="zh-CN"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而且也有利于深化法制宣传教育的内涵</a:t>
            </a:r>
            <a:r>
              <a:rPr kumimoji="1" lang="en-US" altLang="zh-CN"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16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发挥法制宣传在培育社会主义核心价值观方面的积极作用。</a:t>
            </a:r>
          </a:p>
        </p:txBody>
      </p:sp>
      <p:sp>
        <p:nvSpPr>
          <p:cNvPr id="16" name="矩形 15"/>
          <p:cNvSpPr/>
          <p:nvPr/>
        </p:nvSpPr>
        <p:spPr>
          <a:xfrm>
            <a:off x="946952" y="2610035"/>
            <a:ext cx="10298096" cy="3325470"/>
          </a:xfrm>
          <a:prstGeom prst="rect">
            <a:avLst/>
          </a:prstGeom>
          <a:noFill/>
          <a:ln>
            <a:solidFill>
              <a:srgbClr val="91000E"/>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7" name="图片 16">
            <a:extLst>
              <a:ext uri="{FF2B5EF4-FFF2-40B4-BE49-F238E27FC236}">
                <a16:creationId xmlns:a16="http://schemas.microsoft.com/office/drawing/2014/main" id="{5215D2B6-6CE2-4806-9BFB-563DBA31ED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18" name="文本框 17">
            <a:extLst>
              <a:ext uri="{FF2B5EF4-FFF2-40B4-BE49-F238E27FC236}">
                <a16:creationId xmlns:a16="http://schemas.microsoft.com/office/drawing/2014/main" id="{E4B7233C-E4E1-4DCA-9B4B-84011F94CD74}"/>
              </a:ext>
            </a:extLst>
          </p:cNvPr>
          <p:cNvSpPr txBox="1"/>
          <p:nvPr/>
        </p:nvSpPr>
        <p:spPr>
          <a:xfrm>
            <a:off x="533611" y="193129"/>
            <a:ext cx="4704214" cy="461665"/>
          </a:xfrm>
          <a:prstGeom prst="rect">
            <a:avLst/>
          </a:prstGeom>
          <a:noFill/>
        </p:spPr>
        <p:txBody>
          <a:bodyPr wrap="square" rtlCol="0">
            <a:spAutoFit/>
          </a:bodyPr>
          <a:lstStyle/>
          <a:p>
            <a:r>
              <a:rPr kumimoji="1" lang="zh-CN" altLang="en-US" sz="2400" b="1" dirty="0">
                <a:ln w="25400">
                  <a:noFill/>
                </a:ln>
                <a:solidFill>
                  <a:srgbClr val="DE1223"/>
                </a:solidFill>
                <a:latin typeface="FZQingKeBenYueSongS-R-GB" charset="-122"/>
                <a:ea typeface="FZQingKeBenYueSongS-R-GB" charset="-122"/>
                <a:cs typeface="FZQingKeBenYueSongS-R-GB" charset="-122"/>
              </a:rPr>
              <a:t>国家宪法日设立意义</a:t>
            </a:r>
          </a:p>
        </p:txBody>
      </p:sp>
      <p:sp>
        <p:nvSpPr>
          <p:cNvPr id="2" name="矩形 1">
            <a:extLst>
              <a:ext uri="{FF2B5EF4-FFF2-40B4-BE49-F238E27FC236}">
                <a16:creationId xmlns:a16="http://schemas.microsoft.com/office/drawing/2014/main" id="{2C25991E-F6B9-4572-B17F-2519E2902EBC}"/>
              </a:ext>
            </a:extLst>
          </p:cNvPr>
          <p:cNvSpPr/>
          <p:nvPr/>
        </p:nvSpPr>
        <p:spPr>
          <a:xfrm>
            <a:off x="3662550" y="1687554"/>
            <a:ext cx="6096000" cy="584775"/>
          </a:xfrm>
          <a:prstGeom prst="rect">
            <a:avLst/>
          </a:prstGeom>
        </p:spPr>
        <p:txBody>
          <a:bodyPr>
            <a:spAutoFit/>
          </a:bodyPr>
          <a:lstStyle/>
          <a:p>
            <a:pPr algn="ctr"/>
            <a:r>
              <a:rPr kumimoji="1" lang="zh-CN" altLang="en-US" sz="3200" b="1" dirty="0">
                <a:ln w="25400">
                  <a:noFill/>
                </a:ln>
                <a:solidFill>
                  <a:srgbClr val="C00000"/>
                </a:solidFill>
                <a:latin typeface="微软雅黑" panose="020B0503020204020204" charset="-122"/>
                <a:ea typeface="微软雅黑" panose="020B0503020204020204" charset="-122"/>
                <a:cs typeface="微软雅黑" panose="020B0503020204020204" charset="-122"/>
              </a:rPr>
              <a:t>意义三落实</a:t>
            </a:r>
            <a:r>
              <a:rPr kumimoji="1" lang="en-US" altLang="zh-CN" sz="32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3200" b="1" dirty="0">
                <a:ln w="25400">
                  <a:noFill/>
                </a:ln>
                <a:solidFill>
                  <a:srgbClr val="C00000"/>
                </a:solidFill>
                <a:latin typeface="微软雅黑" panose="020B0503020204020204" charset="-122"/>
                <a:ea typeface="微软雅黑" panose="020B0503020204020204" charset="-122"/>
                <a:cs typeface="微软雅黑" panose="020B0503020204020204" charset="-122"/>
              </a:rPr>
              <a:t>决议</a:t>
            </a:r>
            <a:r>
              <a:rPr kumimoji="1" lang="en-US" altLang="zh-CN" sz="32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endParaRPr kumimoji="1" lang="zh-CN" altLang="en-US" sz="32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p:txBody>
      </p:sp>
      <p:pic>
        <p:nvPicPr>
          <p:cNvPr id="19" name="图片 18">
            <a:extLst>
              <a:ext uri="{FF2B5EF4-FFF2-40B4-BE49-F238E27FC236}">
                <a16:creationId xmlns:a16="http://schemas.microsoft.com/office/drawing/2014/main" id="{FF406BF4-D5A0-4E09-81A8-D97D534B97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4128" y="1188322"/>
            <a:ext cx="1262054" cy="1244333"/>
          </a:xfrm>
          <a:prstGeom prst="rect">
            <a:avLst/>
          </a:prstGeom>
        </p:spPr>
      </p:pic>
      <p:pic>
        <p:nvPicPr>
          <p:cNvPr id="9" name="图片 8">
            <a:extLst>
              <a:ext uri="{FF2B5EF4-FFF2-40B4-BE49-F238E27FC236}">
                <a16:creationId xmlns:a16="http://schemas.microsoft.com/office/drawing/2014/main" id="{34DD5CE9-96E6-4F40-9119-F407B4E8E1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ppt_x"/>
                                          </p:val>
                                        </p:tav>
                                        <p:tav tm="100000">
                                          <p:val>
                                            <p:strVal val="#ppt_x"/>
                                          </p:val>
                                        </p:tav>
                                      </p:tavLst>
                                    </p:anim>
                                    <p:anim calcmode="lin" valueType="num">
                                      <p:cBhvr additive="base">
                                        <p:cTn id="17"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8139790" y="2272329"/>
            <a:ext cx="3236422" cy="523221"/>
          </a:xfrm>
          <a:prstGeom prst="rect">
            <a:avLst/>
          </a:prstGeom>
          <a:noFill/>
        </p:spPr>
        <p:txBody>
          <a:bodyPr wrap="square" rtlCol="0">
            <a:spAutoFit/>
          </a:bodyPr>
          <a:lstStyle/>
          <a:p>
            <a:pPr algn="ctr"/>
            <a:endParaRPr kumimoji="1" lang="zh-CN" altLang="en-US" sz="2800" b="1" dirty="0">
              <a:ln w="25400">
                <a:noFill/>
              </a:ln>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1086036" y="2831601"/>
            <a:ext cx="9602678" cy="2461700"/>
          </a:xfrm>
          <a:prstGeom prst="rect">
            <a:avLst/>
          </a:prstGeom>
          <a:noFill/>
        </p:spPr>
        <p:txBody>
          <a:bodyPr wrap="square" rtlCol="0">
            <a:spAutoFit/>
          </a:bodyPr>
          <a:lstStyle/>
          <a:p>
            <a:pPr algn="just">
              <a:lnSpc>
                <a:spcPct val="200000"/>
              </a:lnSpc>
            </a:pP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设立国家宪法日也有助于在国际社会树立我国尊重宪法的良好形象</a:t>
            </a:r>
            <a:r>
              <a:rPr kumimoji="1" lang="en-US" altLang="zh-CN"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扩大我国宪法的国际影响。</a:t>
            </a:r>
            <a:endParaRPr kumimoji="1" lang="en-US" altLang="zh-CN" sz="20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a:p>
            <a:pPr algn="just">
              <a:lnSpc>
                <a:spcPct val="200000"/>
              </a:lnSpc>
            </a:pPr>
            <a:r>
              <a:rPr kumimoji="1" lang="zh-CN" altLang="en-US"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设立专门的宪法日或者纪念日是各国的通行做法。一些国家设有固定的宪法节</a:t>
            </a:r>
            <a:r>
              <a:rPr kumimoji="1" lang="en-US" altLang="zh-CN"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sz="2000"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还有许多国家都把自己国家通过、颁布或实施宪法的那一天确定为宪法日或宪法纪念日。</a:t>
            </a:r>
          </a:p>
        </p:txBody>
      </p:sp>
      <p:sp>
        <p:nvSpPr>
          <p:cNvPr id="15" name="矩形 14"/>
          <p:cNvSpPr/>
          <p:nvPr/>
        </p:nvSpPr>
        <p:spPr>
          <a:xfrm>
            <a:off x="815787" y="2547891"/>
            <a:ext cx="10290177" cy="3476391"/>
          </a:xfrm>
          <a:prstGeom prst="rect">
            <a:avLst/>
          </a:prstGeom>
          <a:noFill/>
          <a:ln>
            <a:solidFill>
              <a:srgbClr val="91000E"/>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6" name="图片 15">
            <a:extLst>
              <a:ext uri="{FF2B5EF4-FFF2-40B4-BE49-F238E27FC236}">
                <a16:creationId xmlns:a16="http://schemas.microsoft.com/office/drawing/2014/main" id="{1681DE9D-6F5F-4954-9B9B-B707EEC9C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17" name="文本框 16">
            <a:extLst>
              <a:ext uri="{FF2B5EF4-FFF2-40B4-BE49-F238E27FC236}">
                <a16:creationId xmlns:a16="http://schemas.microsoft.com/office/drawing/2014/main" id="{D40A6188-9A40-4C9E-AA0A-DD6BE298E9B0}"/>
              </a:ext>
            </a:extLst>
          </p:cNvPr>
          <p:cNvSpPr txBox="1"/>
          <p:nvPr/>
        </p:nvSpPr>
        <p:spPr>
          <a:xfrm>
            <a:off x="533611" y="193129"/>
            <a:ext cx="4704214" cy="461665"/>
          </a:xfrm>
          <a:prstGeom prst="rect">
            <a:avLst/>
          </a:prstGeom>
          <a:noFill/>
        </p:spPr>
        <p:txBody>
          <a:bodyPr wrap="square" rtlCol="0">
            <a:spAutoFit/>
          </a:bodyPr>
          <a:lstStyle/>
          <a:p>
            <a:r>
              <a:rPr kumimoji="1" lang="zh-CN" altLang="en-US" sz="2400" b="1" dirty="0">
                <a:ln w="25400">
                  <a:noFill/>
                </a:ln>
                <a:solidFill>
                  <a:srgbClr val="DE1223"/>
                </a:solidFill>
                <a:latin typeface="FZQingKeBenYueSongS-R-GB" charset="-122"/>
                <a:ea typeface="FZQingKeBenYueSongS-R-GB" charset="-122"/>
                <a:cs typeface="FZQingKeBenYueSongS-R-GB" charset="-122"/>
              </a:rPr>
              <a:t>国家宪法日设立意义</a:t>
            </a:r>
          </a:p>
        </p:txBody>
      </p:sp>
      <p:sp>
        <p:nvSpPr>
          <p:cNvPr id="2" name="矩形 1">
            <a:extLst>
              <a:ext uri="{FF2B5EF4-FFF2-40B4-BE49-F238E27FC236}">
                <a16:creationId xmlns:a16="http://schemas.microsoft.com/office/drawing/2014/main" id="{DE3FDD3E-0ACC-4F5C-AFA5-3978723CEE5C}"/>
              </a:ext>
            </a:extLst>
          </p:cNvPr>
          <p:cNvSpPr/>
          <p:nvPr/>
        </p:nvSpPr>
        <p:spPr>
          <a:xfrm>
            <a:off x="3662001" y="1759705"/>
            <a:ext cx="6096000" cy="646331"/>
          </a:xfrm>
          <a:prstGeom prst="rect">
            <a:avLst/>
          </a:prstGeom>
        </p:spPr>
        <p:txBody>
          <a:bodyPr>
            <a:spAutoFit/>
          </a:bodyPr>
          <a:lstStyle/>
          <a:p>
            <a:pPr algn="ctr"/>
            <a:r>
              <a:rPr kumimoji="1" lang="zh-CN" altLang="en-US" sz="3600" b="1" dirty="0">
                <a:ln w="25400">
                  <a:noFill/>
                </a:ln>
                <a:solidFill>
                  <a:srgbClr val="DE1223"/>
                </a:solidFill>
                <a:latin typeface="微软雅黑" panose="020B0503020204020204" charset="-122"/>
                <a:ea typeface="微软雅黑" panose="020B0503020204020204" charset="-122"/>
                <a:cs typeface="微软雅黑" panose="020B0503020204020204" charset="-122"/>
              </a:rPr>
              <a:t>意义四扩大国际影响</a:t>
            </a:r>
          </a:p>
        </p:txBody>
      </p:sp>
      <p:pic>
        <p:nvPicPr>
          <p:cNvPr id="18" name="图片 17">
            <a:extLst>
              <a:ext uri="{FF2B5EF4-FFF2-40B4-BE49-F238E27FC236}">
                <a16:creationId xmlns:a16="http://schemas.microsoft.com/office/drawing/2014/main" id="{4EC5A828-036E-485C-8BDA-D66155409B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74128" y="1188322"/>
            <a:ext cx="1262054" cy="1244333"/>
          </a:xfrm>
          <a:prstGeom prst="rect">
            <a:avLst/>
          </a:prstGeom>
        </p:spPr>
      </p:pic>
      <p:pic>
        <p:nvPicPr>
          <p:cNvPr id="9" name="图片 8">
            <a:extLst>
              <a:ext uri="{FF2B5EF4-FFF2-40B4-BE49-F238E27FC236}">
                <a16:creationId xmlns:a16="http://schemas.microsoft.com/office/drawing/2014/main" id="{B4F29061-818D-48CB-B3C7-60F3D692D65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0">
        <p:checker/>
      </p:transition>
    </mc:Choice>
    <mc:Fallback xmlns="">
      <p:transition spd="slow" advTm="0">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additive="base">
                                        <p:cTn id="16" dur="1000" fill="hold"/>
                                        <p:tgtEl>
                                          <p:spTgt spid="13"/>
                                        </p:tgtEl>
                                        <p:attrNameLst>
                                          <p:attrName>ppt_x</p:attrName>
                                        </p:attrNameLst>
                                      </p:cBhvr>
                                      <p:tavLst>
                                        <p:tav tm="0">
                                          <p:val>
                                            <p:strVal val="#ppt_x"/>
                                          </p:val>
                                        </p:tav>
                                        <p:tav tm="100000">
                                          <p:val>
                                            <p:strVal val="#ppt_x"/>
                                          </p:val>
                                        </p:tav>
                                      </p:tavLst>
                                    </p:anim>
                                    <p:anim calcmode="lin" valueType="num">
                                      <p:cBhvr additive="base">
                                        <p:cTn id="17"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2"/>
          <p:cNvGrpSpPr/>
          <p:nvPr/>
        </p:nvGrpSpPr>
        <p:grpSpPr>
          <a:xfrm>
            <a:off x="1817692" y="3192362"/>
            <a:ext cx="8294496" cy="1105912"/>
            <a:chOff x="3785056" y="4924038"/>
            <a:chExt cx="2723320" cy="1105912"/>
          </a:xfrm>
          <a:solidFill>
            <a:srgbClr val="C00000"/>
          </a:solidFill>
        </p:grpSpPr>
        <p:sp>
          <p:nvSpPr>
            <p:cNvPr id="4" name="圆角矩形 3"/>
            <p:cNvSpPr/>
            <p:nvPr/>
          </p:nvSpPr>
          <p:spPr>
            <a:xfrm>
              <a:off x="3785056" y="4924038"/>
              <a:ext cx="2723320" cy="1105912"/>
            </a:xfrm>
            <a:prstGeom prst="roundRect">
              <a:avLst>
                <a:gd name="adj" fmla="val 159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5" name="文本框 4"/>
            <p:cNvSpPr txBox="1"/>
            <p:nvPr/>
          </p:nvSpPr>
          <p:spPr>
            <a:xfrm>
              <a:off x="3785056" y="5061495"/>
              <a:ext cx="2723320" cy="769441"/>
            </a:xfrm>
            <a:prstGeom prst="rect">
              <a:avLst/>
            </a:prstGeom>
            <a:grpFill/>
          </p:spPr>
          <p:txBody>
            <a:bodyPr wrap="square" rtlCol="0">
              <a:spAutoFit/>
            </a:bodyPr>
            <a:lstStyle/>
            <a:p>
              <a:pPr algn="ctr"/>
              <a:r>
                <a:rPr kumimoji="1" lang="en-US" altLang="zh-CN" sz="4400" b="1" dirty="0">
                  <a:ln w="25400">
                    <a:noFill/>
                  </a:ln>
                  <a:solidFill>
                    <a:schemeClr val="bg1"/>
                  </a:solidFill>
                  <a:latin typeface="FZQingKeBenYueSongS-R-GB" charset="-122"/>
                  <a:ea typeface="FZQingKeBenYueSongS-R-GB" charset="-122"/>
                  <a:cs typeface="FZQingKeBenYueSongS-R-GB" charset="-122"/>
                </a:rPr>
                <a:t>2018</a:t>
              </a:r>
              <a:r>
                <a:rPr kumimoji="1" lang="zh-CN" altLang="en-US" sz="4400" b="1" dirty="0">
                  <a:ln w="25400">
                    <a:noFill/>
                  </a:ln>
                  <a:solidFill>
                    <a:schemeClr val="bg1"/>
                  </a:solidFill>
                  <a:latin typeface="FZQingKeBenYueSongS-R-GB" charset="-122"/>
                  <a:ea typeface="FZQingKeBenYueSongS-R-GB" charset="-122"/>
                  <a:cs typeface="FZQingKeBenYueSongS-R-GB" charset="-122"/>
                </a:rPr>
                <a:t>宪法修改内容及意义</a:t>
              </a:r>
            </a:p>
          </p:txBody>
        </p:sp>
      </p:grpSp>
      <p:sp>
        <p:nvSpPr>
          <p:cNvPr id="6" name="文本框 5"/>
          <p:cNvSpPr txBox="1"/>
          <p:nvPr/>
        </p:nvSpPr>
        <p:spPr>
          <a:xfrm>
            <a:off x="2687353" y="1745958"/>
            <a:ext cx="7063212" cy="1191993"/>
          </a:xfrm>
          <a:prstGeom prst="rect">
            <a:avLst/>
          </a:prstGeom>
          <a:noFill/>
        </p:spPr>
        <p:txBody>
          <a:bodyPr wrap="square" rtlCol="0">
            <a:spAutoFit/>
          </a:bodyPr>
          <a:lstStyle/>
          <a:p>
            <a:pPr algn="ctr">
              <a:lnSpc>
                <a:spcPct val="150000"/>
              </a:lnSpc>
            </a:pPr>
            <a:r>
              <a:rPr kumimoji="1" lang="zh-CN" altLang="en-US" sz="5400" b="1" dirty="0">
                <a:ln w="25400">
                  <a:noFill/>
                </a:ln>
                <a:solidFill>
                  <a:srgbClr val="C00000"/>
                </a:solidFill>
                <a:latin typeface="微软雅黑" panose="020B0503020204020204" charset="-122"/>
                <a:ea typeface="微软雅黑" panose="020B0503020204020204" charset="-122"/>
                <a:cs typeface="微软雅黑" panose="020B0503020204020204" charset="-122"/>
              </a:rPr>
              <a:t>第 四 章</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62147" y="2581834"/>
            <a:ext cx="11369947" cy="3795329"/>
          </a:xfrm>
          <a:prstGeom prst="rect">
            <a:avLst/>
          </a:prstGeom>
          <a:solidFill>
            <a:schemeClr val="bg1"/>
          </a:solidFill>
          <a:ln w="28575">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2068497" y="2956005"/>
            <a:ext cx="9268898" cy="2778774"/>
          </a:xfrm>
          <a:prstGeom prst="rect">
            <a:avLst/>
          </a:prstGeom>
          <a:noFill/>
        </p:spPr>
        <p:txBody>
          <a:bodyPr wrap="square" rtlCol="0">
            <a:spAutoFit/>
          </a:bodyPr>
          <a:lstStyle/>
          <a:p>
            <a:pPr algn="just">
              <a:lnSpc>
                <a:spcPct val="200000"/>
              </a:lnSpc>
            </a:pPr>
            <a:r>
              <a:rPr kumimoji="1" lang="zh-CN" altLang="en-US"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本次宪法修改</a:t>
            </a:r>
            <a:r>
              <a:rPr kumimoji="1" lang="en-US" altLang="zh-CN"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21</a:t>
            </a:r>
            <a:r>
              <a:rPr kumimoji="1" lang="zh-CN" altLang="en-US"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条修正案</a:t>
            </a:r>
            <a:r>
              <a:rPr kumimoji="1" lang="en-US" altLang="zh-CN"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有</a:t>
            </a:r>
            <a:r>
              <a:rPr kumimoji="1" lang="en-US" altLang="zh-CN"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11</a:t>
            </a:r>
            <a:r>
              <a:rPr kumimoji="1" lang="zh-CN" altLang="en-US"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条和国家监察体制改革相关。深化国家监察体制改革是一项事关全局的重大政治体制、监督体制改革</a:t>
            </a:r>
            <a:r>
              <a:rPr kumimoji="1" lang="en-US" altLang="zh-CN"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是强化党和国家自我监督的重大决策部署。宪法修正案在宪法第三章国家机构第六节后增加一节</a:t>
            </a:r>
            <a:r>
              <a:rPr kumimoji="1" lang="en-US" altLang="zh-CN"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专</a:t>
            </a:r>
            <a:r>
              <a:rPr kumimoji="1" lang="en-US" altLang="zh-CN" b="1" dirty="0" err="1">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i</a:t>
            </a:r>
            <a:r>
              <a:rPr kumimoji="1" lang="en-US" altLang="zh-CN"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 ]</a:t>
            </a:r>
            <a:r>
              <a:rPr kumimoji="1" lang="zh-CN" altLang="en-US"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就监察委员会作出规定</a:t>
            </a:r>
            <a:r>
              <a:rPr kumimoji="1" lang="en-US" altLang="zh-CN"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以宪法的形式明确国家监察委员会和地方各级监察委员会的性质、地位、名称、人员组成、任期任届、监督方式、领导体制、工作机制等等</a:t>
            </a:r>
            <a:r>
              <a:rPr kumimoji="1" lang="en-US" altLang="zh-CN"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ysClr val="windowText" lastClr="000000"/>
                </a:solidFill>
                <a:latin typeface="微软雅黑" panose="020B0503020204020204" charset="-122"/>
                <a:ea typeface="微软雅黑" panose="020B0503020204020204" charset="-122"/>
                <a:cs typeface="微软雅黑" panose="020B0503020204020204" charset="-122"/>
              </a:rPr>
              <a:t>为监察委员会行使职权提供了宪法依据。</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593" y="1805163"/>
            <a:ext cx="4572000" cy="4572000"/>
          </a:xfrm>
          <a:prstGeom prst="rect">
            <a:avLst/>
          </a:prstGeom>
        </p:spPr>
      </p:pic>
      <p:pic>
        <p:nvPicPr>
          <p:cNvPr id="17" name="图片 16">
            <a:extLst>
              <a:ext uri="{FF2B5EF4-FFF2-40B4-BE49-F238E27FC236}">
                <a16:creationId xmlns:a16="http://schemas.microsoft.com/office/drawing/2014/main" id="{261C525E-8317-4AB8-8D2E-09CE98216CD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18" name="文本框 17">
            <a:extLst>
              <a:ext uri="{FF2B5EF4-FFF2-40B4-BE49-F238E27FC236}">
                <a16:creationId xmlns:a16="http://schemas.microsoft.com/office/drawing/2014/main" id="{B46C0867-535E-4443-9B12-D78BA9764F18}"/>
              </a:ext>
            </a:extLst>
          </p:cNvPr>
          <p:cNvSpPr txBox="1"/>
          <p:nvPr/>
        </p:nvSpPr>
        <p:spPr>
          <a:xfrm>
            <a:off x="533611" y="193129"/>
            <a:ext cx="4704214" cy="461665"/>
          </a:xfrm>
          <a:prstGeom prst="rect">
            <a:avLst/>
          </a:prstGeom>
          <a:noFill/>
        </p:spPr>
        <p:txBody>
          <a:bodyPr wrap="square" rtlCol="0">
            <a:spAutoFit/>
          </a:bodyPr>
          <a:lstStyle/>
          <a:p>
            <a:r>
              <a:rPr kumimoji="1" lang="en-US" altLang="zh-CN" sz="2400" b="1" dirty="0">
                <a:ln w="25400">
                  <a:noFill/>
                </a:ln>
                <a:solidFill>
                  <a:srgbClr val="C00000"/>
                </a:solidFill>
                <a:latin typeface="FZQingKeBenYueSongS-R-GB" charset="-122"/>
                <a:ea typeface="FZQingKeBenYueSongS-R-GB" charset="-122"/>
                <a:cs typeface="FZQingKeBenYueSongS-R-GB" charset="-122"/>
              </a:rPr>
              <a:t>2018</a:t>
            </a:r>
            <a:r>
              <a:rPr kumimoji="1" lang="zh-CN" altLang="en-US" sz="2400" b="1" dirty="0">
                <a:ln w="25400">
                  <a:noFill/>
                </a:ln>
                <a:solidFill>
                  <a:srgbClr val="C00000"/>
                </a:solidFill>
                <a:latin typeface="FZQingKeBenYueSongS-R-GB" charset="-122"/>
                <a:ea typeface="FZQingKeBenYueSongS-R-GB" charset="-122"/>
                <a:cs typeface="FZQingKeBenYueSongS-R-GB" charset="-122"/>
              </a:rPr>
              <a:t>宪法修改内容及意义</a:t>
            </a:r>
          </a:p>
        </p:txBody>
      </p:sp>
      <p:grpSp>
        <p:nvGrpSpPr>
          <p:cNvPr id="19" name="组 2">
            <a:extLst>
              <a:ext uri="{FF2B5EF4-FFF2-40B4-BE49-F238E27FC236}">
                <a16:creationId xmlns:a16="http://schemas.microsoft.com/office/drawing/2014/main" id="{CE7816F6-2C6A-4270-8214-CFCC629206D3}"/>
              </a:ext>
            </a:extLst>
          </p:cNvPr>
          <p:cNvGrpSpPr/>
          <p:nvPr/>
        </p:nvGrpSpPr>
        <p:grpSpPr>
          <a:xfrm>
            <a:off x="1948752" y="1431465"/>
            <a:ext cx="8242813" cy="957432"/>
            <a:chOff x="3828087" y="3014661"/>
            <a:chExt cx="2723320" cy="1105912"/>
          </a:xfrm>
          <a:solidFill>
            <a:srgbClr val="C00000"/>
          </a:solidFill>
        </p:grpSpPr>
        <p:sp>
          <p:nvSpPr>
            <p:cNvPr id="20" name="圆角矩形 3">
              <a:extLst>
                <a:ext uri="{FF2B5EF4-FFF2-40B4-BE49-F238E27FC236}">
                  <a16:creationId xmlns:a16="http://schemas.microsoft.com/office/drawing/2014/main" id="{A265064C-5CFC-4E90-A844-A22EF84B5287}"/>
                </a:ext>
              </a:extLst>
            </p:cNvPr>
            <p:cNvSpPr/>
            <p:nvPr/>
          </p:nvSpPr>
          <p:spPr>
            <a:xfrm>
              <a:off x="3828087" y="3014661"/>
              <a:ext cx="2723320" cy="1105912"/>
            </a:xfrm>
            <a:prstGeom prst="roundRect">
              <a:avLst>
                <a:gd name="adj" fmla="val 159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21" name="文本框 20">
              <a:extLst>
                <a:ext uri="{FF2B5EF4-FFF2-40B4-BE49-F238E27FC236}">
                  <a16:creationId xmlns:a16="http://schemas.microsoft.com/office/drawing/2014/main" id="{DB102981-BDAF-424A-8EE8-894CBE574835}"/>
                </a:ext>
              </a:extLst>
            </p:cNvPr>
            <p:cNvSpPr txBox="1"/>
            <p:nvPr/>
          </p:nvSpPr>
          <p:spPr>
            <a:xfrm>
              <a:off x="3828087" y="3152118"/>
              <a:ext cx="2723320" cy="769441"/>
            </a:xfrm>
            <a:prstGeom prst="rect">
              <a:avLst/>
            </a:prstGeom>
            <a:grpFill/>
          </p:spPr>
          <p:txBody>
            <a:bodyPr wrap="square" rtlCol="0">
              <a:spAutoFit/>
            </a:bodyPr>
            <a:lstStyle/>
            <a:p>
              <a:pPr algn="ctr"/>
              <a:r>
                <a:rPr kumimoji="1" lang="en-US" altLang="zh-CN" sz="4400" b="1" dirty="0">
                  <a:ln w="25400">
                    <a:noFill/>
                  </a:ln>
                  <a:solidFill>
                    <a:schemeClr val="bg1"/>
                  </a:solidFill>
                  <a:latin typeface="FZQingKeBenYueSongS-R-GB" charset="-122"/>
                  <a:ea typeface="FZQingKeBenYueSongS-R-GB" charset="-122"/>
                  <a:cs typeface="FZQingKeBenYueSongS-R-GB" charset="-122"/>
                </a:rPr>
                <a:t>2018</a:t>
              </a:r>
              <a:r>
                <a:rPr kumimoji="1" lang="zh-CN" altLang="en-US" sz="4400" b="1" dirty="0">
                  <a:ln w="25400">
                    <a:noFill/>
                  </a:ln>
                  <a:solidFill>
                    <a:schemeClr val="bg1"/>
                  </a:solidFill>
                  <a:latin typeface="FZQingKeBenYueSongS-R-GB" charset="-122"/>
                  <a:ea typeface="FZQingKeBenYueSongS-R-GB" charset="-122"/>
                  <a:cs typeface="FZQingKeBenYueSongS-R-GB" charset="-122"/>
                </a:rPr>
                <a:t>宪法修改内容及意义</a:t>
              </a:r>
            </a:p>
          </p:txBody>
        </p:sp>
      </p:grpSp>
      <p:pic>
        <p:nvPicPr>
          <p:cNvPr id="11" name="图片 10">
            <a:extLst>
              <a:ext uri="{FF2B5EF4-FFF2-40B4-BE49-F238E27FC236}">
                <a16:creationId xmlns:a16="http://schemas.microsoft.com/office/drawing/2014/main" id="{DDF25765-EDC9-4BD1-B7A1-EA25448B978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1"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p:tgtEl>
                                          <p:spTgt spid="15"/>
                                        </p:tgtEl>
                                        <p:attrNameLst>
                                          <p:attrName>ppt_y</p:attrName>
                                        </p:attrNameLst>
                                      </p:cBhvr>
                                      <p:tavLst>
                                        <p:tav tm="0">
                                          <p:val>
                                            <p:strVal val="#ppt_y+#ppt_h*1.125000"/>
                                          </p:val>
                                        </p:tav>
                                        <p:tav tm="100000">
                                          <p:val>
                                            <p:strVal val="#ppt_y"/>
                                          </p:val>
                                        </p:tav>
                                      </p:tavLst>
                                    </p:anim>
                                    <p:animEffect transition="in" filter="wipe(up)">
                                      <p:cBhvr>
                                        <p:cTn id="8" dur="1000"/>
                                        <p:tgtEl>
                                          <p:spTgt spid="15"/>
                                        </p:tgtEl>
                                      </p:cBhvr>
                                    </p:animEffect>
                                  </p:childTnLst>
                                </p:cTn>
                              </p:par>
                              <p:par>
                                <p:cTn id="9" presetID="2" presetClass="entr" presetSubtype="4"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003A0752-E0D5-4841-A2B1-0F96FF4611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grpSp>
        <p:nvGrpSpPr>
          <p:cNvPr id="7" name="组 2">
            <a:extLst>
              <a:ext uri="{FF2B5EF4-FFF2-40B4-BE49-F238E27FC236}">
                <a16:creationId xmlns:a16="http://schemas.microsoft.com/office/drawing/2014/main" id="{E985A99C-B4BC-4EF2-90DC-0F5C99359042}"/>
              </a:ext>
            </a:extLst>
          </p:cNvPr>
          <p:cNvGrpSpPr/>
          <p:nvPr/>
        </p:nvGrpSpPr>
        <p:grpSpPr>
          <a:xfrm>
            <a:off x="490528" y="601864"/>
            <a:ext cx="2723320" cy="1105912"/>
            <a:chOff x="3785056" y="4924038"/>
            <a:chExt cx="2723320" cy="1105912"/>
          </a:xfrm>
          <a:solidFill>
            <a:srgbClr val="DE1223"/>
          </a:solidFill>
        </p:grpSpPr>
        <p:sp>
          <p:nvSpPr>
            <p:cNvPr id="8" name="圆角矩形 3">
              <a:extLst>
                <a:ext uri="{FF2B5EF4-FFF2-40B4-BE49-F238E27FC236}">
                  <a16:creationId xmlns:a16="http://schemas.microsoft.com/office/drawing/2014/main" id="{2F2CDEF7-EE3F-49CC-BAB7-E4B21E5E1457}"/>
                </a:ext>
              </a:extLst>
            </p:cNvPr>
            <p:cNvSpPr/>
            <p:nvPr/>
          </p:nvSpPr>
          <p:spPr>
            <a:xfrm>
              <a:off x="3785056" y="4924038"/>
              <a:ext cx="2723320" cy="1105912"/>
            </a:xfrm>
            <a:prstGeom prst="roundRect">
              <a:avLst>
                <a:gd name="adj" fmla="val 159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9" name="文本框 8">
              <a:extLst>
                <a:ext uri="{FF2B5EF4-FFF2-40B4-BE49-F238E27FC236}">
                  <a16:creationId xmlns:a16="http://schemas.microsoft.com/office/drawing/2014/main" id="{F9D16096-A6C0-4829-A863-384A06CDE85B}"/>
                </a:ext>
              </a:extLst>
            </p:cNvPr>
            <p:cNvSpPr txBox="1"/>
            <p:nvPr/>
          </p:nvSpPr>
          <p:spPr>
            <a:xfrm>
              <a:off x="3785056" y="4969162"/>
              <a:ext cx="2723320" cy="1015663"/>
            </a:xfrm>
            <a:prstGeom prst="rect">
              <a:avLst/>
            </a:prstGeom>
            <a:grpFill/>
          </p:spPr>
          <p:txBody>
            <a:bodyPr wrap="square" rtlCol="0">
              <a:spAutoFit/>
            </a:bodyPr>
            <a:lstStyle/>
            <a:p>
              <a:pPr algn="ctr"/>
              <a:r>
                <a:rPr kumimoji="1" lang="zh-CN" altLang="en-US" sz="6000" b="1" dirty="0">
                  <a:ln w="25400">
                    <a:noFill/>
                  </a:ln>
                  <a:solidFill>
                    <a:schemeClr val="bg1"/>
                  </a:solidFill>
                  <a:latin typeface="FZQingKeBenYueSongS-R-GB" charset="-122"/>
                  <a:ea typeface="FZQingKeBenYueSongS-R-GB" charset="-122"/>
                  <a:cs typeface="FZQingKeBenYueSongS-R-GB" charset="-122"/>
                </a:rPr>
                <a:t>前 言</a:t>
              </a:r>
            </a:p>
          </p:txBody>
        </p:sp>
      </p:grpSp>
      <p:sp>
        <p:nvSpPr>
          <p:cNvPr id="10" name="文本框 9">
            <a:extLst>
              <a:ext uri="{FF2B5EF4-FFF2-40B4-BE49-F238E27FC236}">
                <a16:creationId xmlns:a16="http://schemas.microsoft.com/office/drawing/2014/main" id="{FA9A25B2-3A71-48F2-B80C-46ABF72CD51E}"/>
              </a:ext>
            </a:extLst>
          </p:cNvPr>
          <p:cNvSpPr txBox="1"/>
          <p:nvPr/>
        </p:nvSpPr>
        <p:spPr>
          <a:xfrm>
            <a:off x="490528" y="1884270"/>
            <a:ext cx="11087390" cy="3046988"/>
          </a:xfrm>
          <a:prstGeom prst="rect">
            <a:avLst/>
          </a:prstGeom>
          <a:noFill/>
        </p:spPr>
        <p:txBody>
          <a:bodyPr wrap="square" rtlCol="0">
            <a:spAutoFit/>
          </a:bodyPr>
          <a:lstStyle/>
          <a:p>
            <a:pPr algn="just">
              <a:lnSpc>
                <a:spcPct val="150000"/>
              </a:lnSpc>
            </a:pP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2014</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年</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11</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月</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1</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日第十二届全国人民代表大会常务委员会第十一次会议通过设立国家宪法日为</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12</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月</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4</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日。</a:t>
            </a:r>
            <a:endPar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a:p>
            <a:pPr algn="just">
              <a:lnSpc>
                <a:spcPct val="150000"/>
              </a:lnSpc>
            </a:pP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2014</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年</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12</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月</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4</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日是中国首个国家宪法日。从</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10</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月</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23</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日党的十八届四中全会通过</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决定</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，提出将这一天定为国家宪法日 </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 </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到</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11</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月</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1</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日全国人大常委会表决通过</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关于设立国家宪法日的决定</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 </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以立法形式予以确定。宪法是国家的根本大法</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具有最高的法律效力</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在社会主义法律体系中处于核心的地位。一切法律都是依据宪法制定的</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宪法是大部分法律的母法。一切法律、行政法规、地方性法规都不得同宪法相抵触。维护法制的权威</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首先是维护宪法的权威。宪法日的确定更是党和国家对依法治国的坚强决心。宪法序言明确规定</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全国各族人民、一切国家机关和武装力量、各政党和各社会团体、各企业事业组织</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都必须以宪法为根本的活动准则，并且负有维护宪法尊严、保证宪法实施的职责。”因此</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依法治国，首先必须严格遵守和执行宪法</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树立和维护宪法的权威</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保证宪法的贯彻实施</a:t>
            </a:r>
            <a:r>
              <a:rPr kumimoji="1" lang="en-US" altLang="zh-CN"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1600" b="1" dirty="0">
                <a:ln w="25400">
                  <a:noFill/>
                </a:ln>
                <a:solidFill>
                  <a:srgbClr val="C00000"/>
                </a:solidFill>
                <a:latin typeface="微软雅黑" panose="020B0503020204020204" charset="-122"/>
                <a:ea typeface="微软雅黑" panose="020B0503020204020204" charset="-122"/>
                <a:cs typeface="微软雅黑" panose="020B0503020204020204" charset="-122"/>
              </a:rPr>
              <a:t>做到依宪治国。</a:t>
            </a:r>
          </a:p>
        </p:txBody>
      </p:sp>
    </p:spTree>
    <p:extLst>
      <p:ext uri="{BB962C8B-B14F-4D97-AF65-F5344CB8AC3E}">
        <p14:creationId xmlns:p14="http://schemas.microsoft.com/office/powerpoint/2010/main" val="1900737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prestig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0" presetClass="entr" presetSubtype="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200" decel="100000"/>
                                        <p:tgtEl>
                                          <p:spTgt spid="10"/>
                                        </p:tgtEl>
                                      </p:cBhvr>
                                    </p:animEffect>
                                    <p:anim calcmode="lin" valueType="num">
                                      <p:cBhvr>
                                        <p:cTn id="13" dur="1200" decel="100000" fill="hold"/>
                                        <p:tgtEl>
                                          <p:spTgt spid="10"/>
                                        </p:tgtEl>
                                        <p:attrNameLst>
                                          <p:attrName>style.rotation</p:attrName>
                                        </p:attrNameLst>
                                      </p:cBhvr>
                                      <p:tavLst>
                                        <p:tav tm="0">
                                          <p:val>
                                            <p:fltVal val="-90"/>
                                          </p:val>
                                        </p:tav>
                                        <p:tav tm="100000">
                                          <p:val>
                                            <p:fltVal val="0"/>
                                          </p:val>
                                        </p:tav>
                                      </p:tavLst>
                                    </p:anim>
                                    <p:anim calcmode="lin" valueType="num">
                                      <p:cBhvr>
                                        <p:cTn id="14" dur="1200" decel="100000" fill="hold"/>
                                        <p:tgtEl>
                                          <p:spTgt spid="10"/>
                                        </p:tgtEl>
                                        <p:attrNameLst>
                                          <p:attrName>ppt_x</p:attrName>
                                        </p:attrNameLst>
                                      </p:cBhvr>
                                      <p:tavLst>
                                        <p:tav tm="0">
                                          <p:val>
                                            <p:strVal val="#ppt_x+0.4"/>
                                          </p:val>
                                        </p:tav>
                                        <p:tav tm="100000">
                                          <p:val>
                                            <p:strVal val="#ppt_x-0.05"/>
                                          </p:val>
                                        </p:tav>
                                      </p:tavLst>
                                    </p:anim>
                                    <p:anim calcmode="lin" valueType="num">
                                      <p:cBhvr>
                                        <p:cTn id="15" dur="1200" decel="100000" fill="hold"/>
                                        <p:tgtEl>
                                          <p:spTgt spid="10"/>
                                        </p:tgtEl>
                                        <p:attrNameLst>
                                          <p:attrName>ppt_y</p:attrName>
                                        </p:attrNameLst>
                                      </p:cBhvr>
                                      <p:tavLst>
                                        <p:tav tm="0">
                                          <p:val>
                                            <p:strVal val="#ppt_y-0.4"/>
                                          </p:val>
                                        </p:tav>
                                        <p:tav tm="100000">
                                          <p:val>
                                            <p:strVal val="#ppt_y+0.1"/>
                                          </p:val>
                                        </p:tav>
                                      </p:tavLst>
                                    </p:anim>
                                    <p:anim calcmode="lin" valueType="num">
                                      <p:cBhvr>
                                        <p:cTn id="16" dur="300" accel="100000" fill="hold">
                                          <p:stCondLst>
                                            <p:cond delay="1200"/>
                                          </p:stCondLst>
                                        </p:cTn>
                                        <p:tgtEl>
                                          <p:spTgt spid="10"/>
                                        </p:tgtEl>
                                        <p:attrNameLst>
                                          <p:attrName>ppt_x</p:attrName>
                                        </p:attrNameLst>
                                      </p:cBhvr>
                                      <p:tavLst>
                                        <p:tav tm="0">
                                          <p:val>
                                            <p:strVal val="#ppt_x-0.05"/>
                                          </p:val>
                                        </p:tav>
                                        <p:tav tm="100000">
                                          <p:val>
                                            <p:strVal val="#ppt_x"/>
                                          </p:val>
                                        </p:tav>
                                      </p:tavLst>
                                    </p:anim>
                                    <p:anim calcmode="lin" valueType="num">
                                      <p:cBhvr>
                                        <p:cTn id="17" dur="300" accel="100000" fill="hold">
                                          <p:stCondLst>
                                            <p:cond delay="12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10054" y="2745818"/>
            <a:ext cx="11789441" cy="3795329"/>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0" name="组 9"/>
          <p:cNvGrpSpPr/>
          <p:nvPr/>
        </p:nvGrpSpPr>
        <p:grpSpPr>
          <a:xfrm>
            <a:off x="2034172" y="2394568"/>
            <a:ext cx="8123655" cy="702502"/>
            <a:chOff x="3693497" y="4924038"/>
            <a:chExt cx="5073985" cy="496146"/>
          </a:xfrm>
          <a:noFill/>
        </p:grpSpPr>
        <p:sp>
          <p:nvSpPr>
            <p:cNvPr id="11" name="圆角矩形 10"/>
            <p:cNvSpPr/>
            <p:nvPr/>
          </p:nvSpPr>
          <p:spPr>
            <a:xfrm>
              <a:off x="3785056" y="4924038"/>
              <a:ext cx="4982426" cy="496146"/>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DE1223"/>
                </a:solidFill>
              </a:endParaRPr>
            </a:p>
          </p:txBody>
        </p:sp>
        <p:sp>
          <p:nvSpPr>
            <p:cNvPr id="12" name="文本框 11"/>
            <p:cNvSpPr txBox="1"/>
            <p:nvPr/>
          </p:nvSpPr>
          <p:spPr>
            <a:xfrm>
              <a:off x="3693497" y="4987347"/>
              <a:ext cx="4982426" cy="369527"/>
            </a:xfrm>
            <a:prstGeom prst="rect">
              <a:avLst/>
            </a:prstGeom>
            <a:grpFill/>
          </p:spPr>
          <p:txBody>
            <a:bodyPr wrap="square" rtlCol="0">
              <a:spAutoFit/>
            </a:bodyPr>
            <a:lstStyle/>
            <a:p>
              <a:pPr algn="ctr"/>
              <a:endParaRPr kumimoji="1" lang="zh-CN" altLang="en-US" sz="2800" b="1" dirty="0">
                <a:ln w="25400">
                  <a:noFill/>
                </a:ln>
                <a:solidFill>
                  <a:srgbClr val="DE1223"/>
                </a:solidFill>
                <a:latin typeface="微软雅黑" panose="020B0503020204020204" charset="-122"/>
                <a:ea typeface="微软雅黑" panose="020B0503020204020204" charset="-122"/>
                <a:cs typeface="微软雅黑" panose="020B0503020204020204" charset="-122"/>
              </a:endParaRPr>
            </a:p>
          </p:txBody>
        </p:sp>
      </p:grpSp>
      <p:sp>
        <p:nvSpPr>
          <p:cNvPr id="14" name="文本框 13"/>
          <p:cNvSpPr txBox="1"/>
          <p:nvPr/>
        </p:nvSpPr>
        <p:spPr>
          <a:xfrm>
            <a:off x="2423604" y="3185281"/>
            <a:ext cx="9132707" cy="2224776"/>
          </a:xfrm>
          <a:prstGeom prst="rect">
            <a:avLst/>
          </a:prstGeom>
          <a:noFill/>
        </p:spPr>
        <p:txBody>
          <a:bodyPr wrap="square" rtlCol="0">
            <a:spAutoFit/>
          </a:bodyPr>
          <a:lstStyle/>
          <a:p>
            <a:pPr algn="just">
              <a:lnSpc>
                <a:spcPct val="200000"/>
              </a:lnSpc>
            </a:pP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党的十八大以来</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以习近平同志为核心的党中央高度重视宪法在治国理政中的重要地位和作用</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把实施宪法摆在全面依法治国的突出位置。从设立国家宪法日</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到实行宪法宣誓制度</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从深入开展宪法教育</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到党的十九大提出“推进合宪性审查工作”</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一系列有力措施不断加强宪法实施和监督工作</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为保证宪法实施提供了强有力的政治和制度保障。</a:t>
            </a:r>
          </a:p>
        </p:txBody>
      </p:sp>
      <p:grpSp>
        <p:nvGrpSpPr>
          <p:cNvPr id="13" name="组 2">
            <a:extLst>
              <a:ext uri="{FF2B5EF4-FFF2-40B4-BE49-F238E27FC236}">
                <a16:creationId xmlns:a16="http://schemas.microsoft.com/office/drawing/2014/main" id="{1DD02C1C-312C-4BEE-BA78-5C39DFAFFC79}"/>
              </a:ext>
            </a:extLst>
          </p:cNvPr>
          <p:cNvGrpSpPr/>
          <p:nvPr/>
        </p:nvGrpSpPr>
        <p:grpSpPr>
          <a:xfrm>
            <a:off x="1948752" y="1563709"/>
            <a:ext cx="8242813" cy="957432"/>
            <a:chOff x="3828087" y="3167414"/>
            <a:chExt cx="2723320" cy="1105912"/>
          </a:xfrm>
          <a:solidFill>
            <a:srgbClr val="C00000"/>
          </a:solidFill>
        </p:grpSpPr>
        <p:sp>
          <p:nvSpPr>
            <p:cNvPr id="19" name="圆角矩形 3">
              <a:extLst>
                <a:ext uri="{FF2B5EF4-FFF2-40B4-BE49-F238E27FC236}">
                  <a16:creationId xmlns:a16="http://schemas.microsoft.com/office/drawing/2014/main" id="{0E9BC1B0-2DBC-471D-B015-B78DC33AA91F}"/>
                </a:ext>
              </a:extLst>
            </p:cNvPr>
            <p:cNvSpPr/>
            <p:nvPr/>
          </p:nvSpPr>
          <p:spPr>
            <a:xfrm>
              <a:off x="3828087" y="3167414"/>
              <a:ext cx="2723320" cy="1105912"/>
            </a:xfrm>
            <a:prstGeom prst="roundRect">
              <a:avLst>
                <a:gd name="adj" fmla="val 159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20" name="文本框 19">
              <a:extLst>
                <a:ext uri="{FF2B5EF4-FFF2-40B4-BE49-F238E27FC236}">
                  <a16:creationId xmlns:a16="http://schemas.microsoft.com/office/drawing/2014/main" id="{1931906D-B269-4FB1-8728-66F9B128B348}"/>
                </a:ext>
              </a:extLst>
            </p:cNvPr>
            <p:cNvSpPr txBox="1"/>
            <p:nvPr/>
          </p:nvSpPr>
          <p:spPr>
            <a:xfrm>
              <a:off x="3828087" y="3348118"/>
              <a:ext cx="2723320" cy="675463"/>
            </a:xfrm>
            <a:prstGeom prst="rect">
              <a:avLst/>
            </a:prstGeom>
            <a:grpFill/>
          </p:spPr>
          <p:txBody>
            <a:bodyPr wrap="square" rtlCol="0">
              <a:spAutoFit/>
            </a:bodyPr>
            <a:lstStyle/>
            <a:p>
              <a:pPr algn="ctr"/>
              <a:r>
                <a:rPr kumimoji="1" lang="zh-CN" altLang="en-US" sz="3200" b="1" dirty="0">
                  <a:ln w="25400">
                    <a:noFill/>
                  </a:ln>
                  <a:solidFill>
                    <a:schemeClr val="bg1"/>
                  </a:solidFill>
                  <a:latin typeface="微软雅黑" panose="020B0503020204020204" charset="-122"/>
                  <a:ea typeface="微软雅黑" panose="020B0503020204020204" charset="-122"/>
                  <a:cs typeface="微软雅黑" panose="020B0503020204020204" charset="-122"/>
                </a:rPr>
                <a:t>宪法是国家的根本法，是治国安邦的总章程</a:t>
              </a:r>
            </a:p>
          </p:txBody>
        </p:sp>
      </p:grpSp>
      <p:pic>
        <p:nvPicPr>
          <p:cNvPr id="21" name="图片 20">
            <a:extLst>
              <a:ext uri="{FF2B5EF4-FFF2-40B4-BE49-F238E27FC236}">
                <a16:creationId xmlns:a16="http://schemas.microsoft.com/office/drawing/2014/main" id="{B0DD4850-7487-4C5A-8FCD-B80EB8332D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593" y="1805163"/>
            <a:ext cx="4572000" cy="4572000"/>
          </a:xfrm>
          <a:prstGeom prst="rect">
            <a:avLst/>
          </a:prstGeom>
        </p:spPr>
      </p:pic>
      <p:pic>
        <p:nvPicPr>
          <p:cNvPr id="22" name="图片 21">
            <a:extLst>
              <a:ext uri="{FF2B5EF4-FFF2-40B4-BE49-F238E27FC236}">
                <a16:creationId xmlns:a16="http://schemas.microsoft.com/office/drawing/2014/main" id="{624CAAD1-AF5D-41CA-9A69-B2BBAB6E375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23" name="文本框 22">
            <a:extLst>
              <a:ext uri="{FF2B5EF4-FFF2-40B4-BE49-F238E27FC236}">
                <a16:creationId xmlns:a16="http://schemas.microsoft.com/office/drawing/2014/main" id="{6FE25164-8BF1-414F-8C78-794215F4EFC0}"/>
              </a:ext>
            </a:extLst>
          </p:cNvPr>
          <p:cNvSpPr txBox="1"/>
          <p:nvPr/>
        </p:nvSpPr>
        <p:spPr>
          <a:xfrm>
            <a:off x="533611" y="193129"/>
            <a:ext cx="4704214" cy="461665"/>
          </a:xfrm>
          <a:prstGeom prst="rect">
            <a:avLst/>
          </a:prstGeom>
          <a:noFill/>
        </p:spPr>
        <p:txBody>
          <a:bodyPr wrap="square" rtlCol="0">
            <a:spAutoFit/>
          </a:bodyPr>
          <a:lstStyle/>
          <a:p>
            <a:r>
              <a:rPr kumimoji="1" lang="en-US" altLang="zh-CN" sz="2400" b="1" dirty="0">
                <a:ln w="25400">
                  <a:noFill/>
                </a:ln>
                <a:solidFill>
                  <a:srgbClr val="C00000"/>
                </a:solidFill>
                <a:latin typeface="FZQingKeBenYueSongS-R-GB" charset="-122"/>
                <a:ea typeface="FZQingKeBenYueSongS-R-GB" charset="-122"/>
                <a:cs typeface="FZQingKeBenYueSongS-R-GB" charset="-122"/>
              </a:rPr>
              <a:t>2018</a:t>
            </a:r>
            <a:r>
              <a:rPr kumimoji="1" lang="zh-CN" altLang="en-US" sz="2400" b="1" dirty="0">
                <a:ln w="25400">
                  <a:noFill/>
                </a:ln>
                <a:solidFill>
                  <a:srgbClr val="C00000"/>
                </a:solidFill>
                <a:latin typeface="FZQingKeBenYueSongS-R-GB" charset="-122"/>
                <a:ea typeface="FZQingKeBenYueSongS-R-GB" charset="-122"/>
                <a:cs typeface="FZQingKeBenYueSongS-R-GB" charset="-122"/>
              </a:rPr>
              <a:t>宪法修改内容及意义</a:t>
            </a:r>
          </a:p>
        </p:txBody>
      </p:sp>
      <p:pic>
        <p:nvPicPr>
          <p:cNvPr id="24" name="图片 23">
            <a:extLst>
              <a:ext uri="{FF2B5EF4-FFF2-40B4-BE49-F238E27FC236}">
                <a16:creationId xmlns:a16="http://schemas.microsoft.com/office/drawing/2014/main" id="{B74BB21A-AC87-4461-BFE7-CDD80E8155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iterate type="lt">
                                    <p:tmPct val="0"/>
                                  </p:iterate>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ppt_x"/>
                                          </p:val>
                                        </p:tav>
                                        <p:tav tm="100000">
                                          <p:val>
                                            <p:strVal val="#ppt_x"/>
                                          </p:val>
                                        </p:tav>
                                      </p:tavLst>
                                    </p:anim>
                                    <p:anim calcmode="lin" valueType="num">
                                      <p:cBhvr additive="base">
                                        <p:cTn id="13" dur="500" fill="hold"/>
                                        <p:tgtEl>
                                          <p:spTgt spid="14"/>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1" presetClass="entr" presetSubtype="0" fill="hold" grpId="1" nodeType="afterEffect">
                                  <p:stCondLst>
                                    <p:cond delay="0"/>
                                  </p:stCondLst>
                                  <p:iterate type="lt">
                                    <p:tmPct val="10000"/>
                                  </p:iterate>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14"/>
                                        </p:tgtEl>
                                        <p:attrNameLst>
                                          <p:attrName>ppt_y</p:attrName>
                                        </p:attrNameLst>
                                      </p:cBhvr>
                                      <p:tavLst>
                                        <p:tav tm="0">
                                          <p:val>
                                            <p:strVal val="#ppt_y"/>
                                          </p:val>
                                        </p:tav>
                                        <p:tav tm="100000">
                                          <p:val>
                                            <p:strVal val="#ppt_y"/>
                                          </p:val>
                                        </p:tav>
                                      </p:tavLst>
                                    </p:anim>
                                    <p:anim calcmode="lin" valueType="num">
                                      <p:cBhvr>
                                        <p:cTn id="19"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14"/>
                                        </p:tgtEl>
                                      </p:cBhvr>
                                    </p:animEffect>
                                  </p:childTnLst>
                                </p:cTn>
                              </p:par>
                              <p:par>
                                <p:cTn id="22" presetID="2" presetClass="entr" presetSubtype="4"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圆角矩形 10"/>
          <p:cNvSpPr/>
          <p:nvPr/>
        </p:nvSpPr>
        <p:spPr>
          <a:xfrm>
            <a:off x="2319180" y="2394567"/>
            <a:ext cx="7977065" cy="702502"/>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DE1223"/>
              </a:solidFill>
            </a:endParaRPr>
          </a:p>
        </p:txBody>
      </p:sp>
      <p:sp>
        <p:nvSpPr>
          <p:cNvPr id="13" name="文本框 12"/>
          <p:cNvSpPr txBox="1"/>
          <p:nvPr/>
        </p:nvSpPr>
        <p:spPr>
          <a:xfrm>
            <a:off x="2662025" y="2950045"/>
            <a:ext cx="9089612" cy="3332772"/>
          </a:xfrm>
          <a:prstGeom prst="rect">
            <a:avLst/>
          </a:prstGeom>
          <a:noFill/>
        </p:spPr>
        <p:txBody>
          <a:bodyPr wrap="square" rtlCol="0">
            <a:spAutoFit/>
          </a:bodyPr>
          <a:lstStyle/>
          <a:p>
            <a:pPr algn="just">
              <a:lnSpc>
                <a:spcPct val="200000"/>
              </a:lnSpc>
            </a:pPr>
            <a:r>
              <a:rPr kumimoji="1" lang="zh-CN" altLang="en-US" b="1" dirty="0">
                <a:ln w="25400">
                  <a:noFill/>
                </a:ln>
                <a:latin typeface="微软雅黑" panose="020B0503020204020204" charset="-122"/>
                <a:ea typeface="微软雅黑" panose="020B0503020204020204" charset="-122"/>
                <a:cs typeface="微软雅黑" panose="020B0503020204020204" charset="-122"/>
              </a:rPr>
              <a:t>十三届全国人大一次会议通过的</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中华人民共和国宪法修正案</a:t>
            </a:r>
            <a:r>
              <a:rPr kumimoji="1" lang="en-US" altLang="zh-CN" b="1" dirty="0">
                <a:ln w="25400">
                  <a:noFill/>
                </a:ln>
                <a:latin typeface="微软雅黑" panose="020B0503020204020204" charset="-122"/>
                <a:ea typeface="微软雅黑" panose="020B0503020204020204" charset="-122"/>
                <a:cs typeface="微软雅黑" panose="020B0503020204020204" charset="-122"/>
              </a:rPr>
              <a:t>》, </a:t>
            </a:r>
            <a:r>
              <a:rPr kumimoji="1" lang="zh-CN" altLang="en-US" b="1" dirty="0">
                <a:ln w="25400">
                  <a:noFill/>
                </a:ln>
                <a:latin typeface="微软雅黑" panose="020B0503020204020204" charset="-122"/>
                <a:ea typeface="微软雅黑" panose="020B0503020204020204" charset="-122"/>
                <a:cs typeface="微软雅黑" panose="020B0503020204020204" charset="-122"/>
              </a:rPr>
              <a:t>把党和人民在实政中取得的重大理论创新、实践创新、制度创新成果特别是习近平新时代中国特色社会主义思想通过国家根本法确定下来</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实现了我国宪法的又一次与时俱进。修改后的宪法</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更好地体现了全党和全体人民的意志，更好地展示了中国特色社会主义制度的优势</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更好地适应了推进国家治理体系和治理能力现代化的要求</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必将更有力地动员和组织全国各族人民为夺取新时代中国特色社会主义伟大胜利而奋斗。</a:t>
            </a:r>
          </a:p>
        </p:txBody>
      </p:sp>
      <p:grpSp>
        <p:nvGrpSpPr>
          <p:cNvPr id="18" name="组 2">
            <a:extLst>
              <a:ext uri="{FF2B5EF4-FFF2-40B4-BE49-F238E27FC236}">
                <a16:creationId xmlns:a16="http://schemas.microsoft.com/office/drawing/2014/main" id="{E5ABA624-2ED2-47A6-A4F6-2371EDFD4E5F}"/>
              </a:ext>
            </a:extLst>
          </p:cNvPr>
          <p:cNvGrpSpPr/>
          <p:nvPr/>
        </p:nvGrpSpPr>
        <p:grpSpPr>
          <a:xfrm>
            <a:off x="1948752" y="1563709"/>
            <a:ext cx="8242813" cy="957432"/>
            <a:chOff x="3828087" y="3167414"/>
            <a:chExt cx="2723320" cy="1105912"/>
          </a:xfrm>
          <a:solidFill>
            <a:srgbClr val="C00000"/>
          </a:solidFill>
        </p:grpSpPr>
        <p:sp>
          <p:nvSpPr>
            <p:cNvPr id="19" name="圆角矩形 3">
              <a:extLst>
                <a:ext uri="{FF2B5EF4-FFF2-40B4-BE49-F238E27FC236}">
                  <a16:creationId xmlns:a16="http://schemas.microsoft.com/office/drawing/2014/main" id="{B3AF1ACC-89D6-443C-A178-03630819B416}"/>
                </a:ext>
              </a:extLst>
            </p:cNvPr>
            <p:cNvSpPr/>
            <p:nvPr/>
          </p:nvSpPr>
          <p:spPr>
            <a:xfrm>
              <a:off x="3828087" y="3167414"/>
              <a:ext cx="2723320" cy="1105912"/>
            </a:xfrm>
            <a:prstGeom prst="roundRect">
              <a:avLst>
                <a:gd name="adj" fmla="val 159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20" name="文本框 19">
              <a:extLst>
                <a:ext uri="{FF2B5EF4-FFF2-40B4-BE49-F238E27FC236}">
                  <a16:creationId xmlns:a16="http://schemas.microsoft.com/office/drawing/2014/main" id="{97D0227A-C539-4E51-B716-219F3C6B8088}"/>
                </a:ext>
              </a:extLst>
            </p:cNvPr>
            <p:cNvSpPr txBox="1"/>
            <p:nvPr/>
          </p:nvSpPr>
          <p:spPr>
            <a:xfrm>
              <a:off x="3828087" y="3348118"/>
              <a:ext cx="2723320" cy="675463"/>
            </a:xfrm>
            <a:prstGeom prst="rect">
              <a:avLst/>
            </a:prstGeom>
            <a:grpFill/>
          </p:spPr>
          <p:txBody>
            <a:bodyPr wrap="square" rtlCol="0">
              <a:spAutoFit/>
            </a:bodyPr>
            <a:lstStyle/>
            <a:p>
              <a:pPr algn="ctr"/>
              <a:r>
                <a:rPr kumimoji="1" lang="zh-CN" altLang="en-US" sz="3200" b="1" dirty="0">
                  <a:ln w="25400">
                    <a:noFill/>
                  </a:ln>
                  <a:solidFill>
                    <a:schemeClr val="bg1"/>
                  </a:solidFill>
                  <a:latin typeface="微软雅黑" panose="020B0503020204020204" charset="-122"/>
                  <a:ea typeface="微软雅黑" panose="020B0503020204020204" charset="-122"/>
                  <a:cs typeface="微软雅黑" panose="020B0503020204020204" charset="-122"/>
                </a:rPr>
                <a:t>未果也，观俗立法则治，察国事本则宜</a:t>
              </a:r>
            </a:p>
          </p:txBody>
        </p:sp>
      </p:grpSp>
      <p:sp>
        <p:nvSpPr>
          <p:cNvPr id="21" name="矩形 20">
            <a:extLst>
              <a:ext uri="{FF2B5EF4-FFF2-40B4-BE49-F238E27FC236}">
                <a16:creationId xmlns:a16="http://schemas.microsoft.com/office/drawing/2014/main" id="{93358091-8E4D-4E97-B76C-A36BD54D4D37}"/>
              </a:ext>
            </a:extLst>
          </p:cNvPr>
          <p:cNvSpPr/>
          <p:nvPr/>
        </p:nvSpPr>
        <p:spPr>
          <a:xfrm>
            <a:off x="210054" y="2745818"/>
            <a:ext cx="11789441" cy="3795329"/>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2" name="图片 21">
            <a:extLst>
              <a:ext uri="{FF2B5EF4-FFF2-40B4-BE49-F238E27FC236}">
                <a16:creationId xmlns:a16="http://schemas.microsoft.com/office/drawing/2014/main" id="{BB96B1F1-7CE7-4707-8C22-3674257AA8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593" y="1805163"/>
            <a:ext cx="4572000" cy="4572000"/>
          </a:xfrm>
          <a:prstGeom prst="rect">
            <a:avLst/>
          </a:prstGeom>
        </p:spPr>
      </p:pic>
      <p:pic>
        <p:nvPicPr>
          <p:cNvPr id="23" name="图片 22">
            <a:extLst>
              <a:ext uri="{FF2B5EF4-FFF2-40B4-BE49-F238E27FC236}">
                <a16:creationId xmlns:a16="http://schemas.microsoft.com/office/drawing/2014/main" id="{3FA7E56B-FA59-48BF-B375-9EF5F68DE5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24" name="文本框 23">
            <a:extLst>
              <a:ext uri="{FF2B5EF4-FFF2-40B4-BE49-F238E27FC236}">
                <a16:creationId xmlns:a16="http://schemas.microsoft.com/office/drawing/2014/main" id="{9AF1ADE0-E165-4E83-B176-F99DA4AC897A}"/>
              </a:ext>
            </a:extLst>
          </p:cNvPr>
          <p:cNvSpPr txBox="1"/>
          <p:nvPr/>
        </p:nvSpPr>
        <p:spPr>
          <a:xfrm>
            <a:off x="533611" y="193129"/>
            <a:ext cx="4704214" cy="461665"/>
          </a:xfrm>
          <a:prstGeom prst="rect">
            <a:avLst/>
          </a:prstGeom>
          <a:noFill/>
        </p:spPr>
        <p:txBody>
          <a:bodyPr wrap="square" rtlCol="0">
            <a:spAutoFit/>
          </a:bodyPr>
          <a:lstStyle/>
          <a:p>
            <a:r>
              <a:rPr kumimoji="1" lang="en-US" altLang="zh-CN" sz="2400" b="1" dirty="0">
                <a:ln w="25400">
                  <a:noFill/>
                </a:ln>
                <a:solidFill>
                  <a:srgbClr val="C00000"/>
                </a:solidFill>
                <a:latin typeface="FZQingKeBenYueSongS-R-GB" charset="-122"/>
                <a:ea typeface="FZQingKeBenYueSongS-R-GB" charset="-122"/>
                <a:cs typeface="FZQingKeBenYueSongS-R-GB" charset="-122"/>
              </a:rPr>
              <a:t>2018</a:t>
            </a:r>
            <a:r>
              <a:rPr kumimoji="1" lang="zh-CN" altLang="en-US" sz="2400" b="1" dirty="0">
                <a:ln w="25400">
                  <a:noFill/>
                </a:ln>
                <a:solidFill>
                  <a:srgbClr val="C00000"/>
                </a:solidFill>
                <a:latin typeface="FZQingKeBenYueSongS-R-GB" charset="-122"/>
                <a:ea typeface="FZQingKeBenYueSongS-R-GB" charset="-122"/>
                <a:cs typeface="FZQingKeBenYueSongS-R-GB" charset="-122"/>
              </a:rPr>
              <a:t>宪法修改内容及意义</a:t>
            </a:r>
          </a:p>
        </p:txBody>
      </p:sp>
      <p:pic>
        <p:nvPicPr>
          <p:cNvPr id="25" name="图片 24">
            <a:extLst>
              <a:ext uri="{FF2B5EF4-FFF2-40B4-BE49-F238E27FC236}">
                <a16:creationId xmlns:a16="http://schemas.microsoft.com/office/drawing/2014/main" id="{947F161A-CC1C-45AC-AEA5-CB95454069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1"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0" fill="hold"/>
                                        <p:tgtEl>
                                          <p:spTgt spid="13"/>
                                        </p:tgtEl>
                                        <p:attrNameLst>
                                          <p:attrName>ppt_w</p:attrName>
                                        </p:attrNameLst>
                                      </p:cBhvr>
                                      <p:tavLst>
                                        <p:tav tm="0" fmla="#ppt_w*sin(2.5*pi*$)">
                                          <p:val>
                                            <p:fltVal val="0"/>
                                          </p:val>
                                        </p:tav>
                                        <p:tav tm="100000">
                                          <p:val>
                                            <p:fltVal val="1"/>
                                          </p:val>
                                        </p:tav>
                                      </p:tavLst>
                                    </p:anim>
                                    <p:anim calcmode="lin" valueType="num">
                                      <p:cBhvr>
                                        <p:cTn id="8" dur="5000" fill="hold"/>
                                        <p:tgtEl>
                                          <p:spTgt spid="13"/>
                                        </p:tgtEl>
                                        <p:attrNameLst>
                                          <p:attrName>ppt_h</p:attrName>
                                        </p:attrNameLst>
                                      </p:cBhvr>
                                      <p:tavLst>
                                        <p:tav tm="0">
                                          <p:val>
                                            <p:strVal val="#ppt_h"/>
                                          </p:val>
                                        </p:tav>
                                        <p:tav tm="100000">
                                          <p:val>
                                            <p:strVal val="#ppt_h"/>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10054" y="2751332"/>
            <a:ext cx="11789441" cy="3789815"/>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p:cNvSpPr txBox="1"/>
          <p:nvPr/>
        </p:nvSpPr>
        <p:spPr>
          <a:xfrm>
            <a:off x="2719170" y="2962032"/>
            <a:ext cx="9170633" cy="3332772"/>
          </a:xfrm>
          <a:prstGeom prst="rect">
            <a:avLst/>
          </a:prstGeom>
          <a:noFill/>
        </p:spPr>
        <p:txBody>
          <a:bodyPr wrap="square" rtlCol="0">
            <a:spAutoFit/>
          </a:bodyPr>
          <a:lstStyle/>
          <a:p>
            <a:pPr algn="just">
              <a:lnSpc>
                <a:spcPct val="200000"/>
              </a:lnSpc>
            </a:pP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维护宪法权威、保证宪法实施</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首先要抓住领导干部这个</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关键少数”</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 </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坚持法治、反对人治，让领导干部对宪法法律始终保持敬畏之心</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带头在宪法法律范围内活动</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严格依照法定权限、规则、程序行使权力、履行职责，自觉接受人民监督。宪法的根基在于人民发自内心的拥护，宪法的伟力在于人民真诚的信仰。要在全党全社会深入开展尊崇宪法、学习宪法、遵守宪法、维护宪法、运用宪法的宣传教育活动</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大力弘扬宪法精神</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不断增强人民群众宪法意识</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使遵守宪法成为全体人民的自觉行动</a:t>
            </a:r>
            <a:r>
              <a:rPr kumimoji="1" lang="en-US" altLang="zh-CN"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endPar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endParaRPr>
          </a:p>
        </p:txBody>
      </p:sp>
      <p:pic>
        <p:nvPicPr>
          <p:cNvPr id="16" name="图片 15">
            <a:extLst>
              <a:ext uri="{FF2B5EF4-FFF2-40B4-BE49-F238E27FC236}">
                <a16:creationId xmlns:a16="http://schemas.microsoft.com/office/drawing/2014/main" id="{AFA0F905-8BDE-44D7-821E-796C123D608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17" name="文本框 16">
            <a:extLst>
              <a:ext uri="{FF2B5EF4-FFF2-40B4-BE49-F238E27FC236}">
                <a16:creationId xmlns:a16="http://schemas.microsoft.com/office/drawing/2014/main" id="{96AF71A8-14AE-4BB7-B085-608559C4EE3A}"/>
              </a:ext>
            </a:extLst>
          </p:cNvPr>
          <p:cNvSpPr txBox="1"/>
          <p:nvPr/>
        </p:nvSpPr>
        <p:spPr>
          <a:xfrm>
            <a:off x="533611" y="193129"/>
            <a:ext cx="4704214" cy="461665"/>
          </a:xfrm>
          <a:prstGeom prst="rect">
            <a:avLst/>
          </a:prstGeom>
          <a:noFill/>
        </p:spPr>
        <p:txBody>
          <a:bodyPr wrap="square" rtlCol="0">
            <a:spAutoFit/>
          </a:bodyPr>
          <a:lstStyle/>
          <a:p>
            <a:r>
              <a:rPr kumimoji="1" lang="en-US" altLang="zh-CN" sz="2400" b="1" dirty="0">
                <a:ln w="25400">
                  <a:noFill/>
                </a:ln>
                <a:solidFill>
                  <a:srgbClr val="C00000"/>
                </a:solidFill>
                <a:latin typeface="FZQingKeBenYueSongS-R-GB" charset="-122"/>
                <a:ea typeface="FZQingKeBenYueSongS-R-GB" charset="-122"/>
                <a:cs typeface="FZQingKeBenYueSongS-R-GB" charset="-122"/>
              </a:rPr>
              <a:t>2018</a:t>
            </a:r>
            <a:r>
              <a:rPr kumimoji="1" lang="zh-CN" altLang="en-US" sz="2400" b="1" dirty="0">
                <a:ln w="25400">
                  <a:noFill/>
                </a:ln>
                <a:solidFill>
                  <a:srgbClr val="C00000"/>
                </a:solidFill>
                <a:latin typeface="FZQingKeBenYueSongS-R-GB" charset="-122"/>
                <a:ea typeface="FZQingKeBenYueSongS-R-GB" charset="-122"/>
                <a:cs typeface="FZQingKeBenYueSongS-R-GB" charset="-122"/>
              </a:rPr>
              <a:t>宪法修改内容及意义</a:t>
            </a:r>
          </a:p>
        </p:txBody>
      </p:sp>
      <p:sp>
        <p:nvSpPr>
          <p:cNvPr id="18" name="矩形 17">
            <a:extLst>
              <a:ext uri="{FF2B5EF4-FFF2-40B4-BE49-F238E27FC236}">
                <a16:creationId xmlns:a16="http://schemas.microsoft.com/office/drawing/2014/main" id="{1B19DF8A-F322-4063-B6E1-5AC40E1ECF6C}"/>
              </a:ext>
            </a:extLst>
          </p:cNvPr>
          <p:cNvSpPr/>
          <p:nvPr/>
        </p:nvSpPr>
        <p:spPr>
          <a:xfrm>
            <a:off x="210054" y="2745818"/>
            <a:ext cx="11789441" cy="3795329"/>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9" name="图片 18">
            <a:extLst>
              <a:ext uri="{FF2B5EF4-FFF2-40B4-BE49-F238E27FC236}">
                <a16:creationId xmlns:a16="http://schemas.microsoft.com/office/drawing/2014/main" id="{82376548-639A-4EB4-9461-C5A0570EA82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593" y="1805163"/>
            <a:ext cx="4572000" cy="4572000"/>
          </a:xfrm>
          <a:prstGeom prst="rect">
            <a:avLst/>
          </a:prstGeom>
        </p:spPr>
      </p:pic>
      <p:grpSp>
        <p:nvGrpSpPr>
          <p:cNvPr id="20" name="组 2">
            <a:extLst>
              <a:ext uri="{FF2B5EF4-FFF2-40B4-BE49-F238E27FC236}">
                <a16:creationId xmlns:a16="http://schemas.microsoft.com/office/drawing/2014/main" id="{ABF1BA4D-FB31-498A-BD7C-51D059B1C330}"/>
              </a:ext>
            </a:extLst>
          </p:cNvPr>
          <p:cNvGrpSpPr/>
          <p:nvPr/>
        </p:nvGrpSpPr>
        <p:grpSpPr>
          <a:xfrm>
            <a:off x="1948752" y="1563709"/>
            <a:ext cx="8242813" cy="957432"/>
            <a:chOff x="3828087" y="3167414"/>
            <a:chExt cx="2723320" cy="1105912"/>
          </a:xfrm>
          <a:solidFill>
            <a:srgbClr val="C00000"/>
          </a:solidFill>
        </p:grpSpPr>
        <p:sp>
          <p:nvSpPr>
            <p:cNvPr id="21" name="圆角矩形 3">
              <a:extLst>
                <a:ext uri="{FF2B5EF4-FFF2-40B4-BE49-F238E27FC236}">
                  <a16:creationId xmlns:a16="http://schemas.microsoft.com/office/drawing/2014/main" id="{7B7341D3-2523-46CD-8155-9DF5D511D720}"/>
                </a:ext>
              </a:extLst>
            </p:cNvPr>
            <p:cNvSpPr/>
            <p:nvPr/>
          </p:nvSpPr>
          <p:spPr>
            <a:xfrm>
              <a:off x="3828087" y="3167414"/>
              <a:ext cx="2723320" cy="1105912"/>
            </a:xfrm>
            <a:prstGeom prst="roundRect">
              <a:avLst>
                <a:gd name="adj" fmla="val 159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22" name="文本框 21">
              <a:extLst>
                <a:ext uri="{FF2B5EF4-FFF2-40B4-BE49-F238E27FC236}">
                  <a16:creationId xmlns:a16="http://schemas.microsoft.com/office/drawing/2014/main" id="{4872B5F3-B04C-47EC-B696-070AAF5160B7}"/>
                </a:ext>
              </a:extLst>
            </p:cNvPr>
            <p:cNvSpPr txBox="1"/>
            <p:nvPr/>
          </p:nvSpPr>
          <p:spPr>
            <a:xfrm>
              <a:off x="3828087" y="3348118"/>
              <a:ext cx="2723320" cy="675463"/>
            </a:xfrm>
            <a:prstGeom prst="rect">
              <a:avLst/>
            </a:prstGeom>
            <a:grpFill/>
          </p:spPr>
          <p:txBody>
            <a:bodyPr wrap="square" rtlCol="0">
              <a:spAutoFit/>
            </a:bodyPr>
            <a:lstStyle/>
            <a:p>
              <a:pPr algn="ctr"/>
              <a:r>
                <a:rPr kumimoji="1" lang="zh-CN" altLang="en-US" sz="3200" b="1" dirty="0">
                  <a:ln w="25400">
                    <a:noFill/>
                  </a:ln>
                  <a:solidFill>
                    <a:schemeClr val="bg1"/>
                  </a:solidFill>
                  <a:latin typeface="微软雅黑" panose="020B0503020204020204" charset="-122"/>
                  <a:ea typeface="微软雅黑" panose="020B0503020204020204" charset="-122"/>
                  <a:cs typeface="微软雅黑" panose="020B0503020204020204" charset="-122"/>
                </a:rPr>
                <a:t>法律面前人人平等，依法治国人人有责</a:t>
              </a:r>
            </a:p>
          </p:txBody>
        </p:sp>
      </p:grpSp>
      <p:pic>
        <p:nvPicPr>
          <p:cNvPr id="23" name="图片 22">
            <a:extLst>
              <a:ext uri="{FF2B5EF4-FFF2-40B4-BE49-F238E27FC236}">
                <a16:creationId xmlns:a16="http://schemas.microsoft.com/office/drawing/2014/main" id="{B98A634D-1624-4A4B-AB25-A765000570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grpId="1"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2000" fill="hold"/>
                                        <p:tgtEl>
                                          <p:spTgt spid="13"/>
                                        </p:tgtEl>
                                        <p:attrNameLst>
                                          <p:attrName>ppt_w</p:attrName>
                                        </p:attrNameLst>
                                      </p:cBhvr>
                                      <p:tavLst>
                                        <p:tav tm="0">
                                          <p:val>
                                            <p:fltVal val="0"/>
                                          </p:val>
                                        </p:tav>
                                        <p:tav tm="100000">
                                          <p:val>
                                            <p:strVal val="#ppt_w"/>
                                          </p:val>
                                        </p:tav>
                                      </p:tavLst>
                                    </p:anim>
                                    <p:anim calcmode="lin" valueType="num">
                                      <p:cBhvr>
                                        <p:cTn id="8" dur="2000" fill="hold"/>
                                        <p:tgtEl>
                                          <p:spTgt spid="13"/>
                                        </p:tgtEl>
                                        <p:attrNameLst>
                                          <p:attrName>ppt_h</p:attrName>
                                        </p:attrNameLst>
                                      </p:cBhvr>
                                      <p:tavLst>
                                        <p:tav tm="0">
                                          <p:val>
                                            <p:fltVal val="0"/>
                                          </p:val>
                                        </p:tav>
                                        <p:tav tm="100000">
                                          <p:val>
                                            <p:strVal val="#ppt_h"/>
                                          </p:val>
                                        </p:tav>
                                      </p:tavLst>
                                    </p:anim>
                                    <p:anim calcmode="lin" valueType="num">
                                      <p:cBhvr>
                                        <p:cTn id="9" dur="2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10" dur="2000" fill="hold"/>
                                        <p:tgtEl>
                                          <p:spTgt spid="13"/>
                                        </p:tgtEl>
                                        <p:attrNameLst>
                                          <p:attrName>ppt_y</p:attrName>
                                        </p:attrNameLst>
                                      </p:cBhvr>
                                      <p:tavLst>
                                        <p:tav tm="0" fmla="#ppt_y+(sin(-2*pi*(1-$))*-#ppt_x+cos(-2*pi*(1-$))*(1-#ppt_y))*(1-$)">
                                          <p:val>
                                            <p:fltVal val="0"/>
                                          </p:val>
                                        </p:tav>
                                        <p:tav tm="100000">
                                          <p:val>
                                            <p:fltVal val="1"/>
                                          </p:val>
                                        </p:tav>
                                      </p:tavLst>
                                    </p:anim>
                                  </p:childTnLst>
                                </p:cTn>
                              </p:par>
                              <p:par>
                                <p:cTn id="11" presetID="2" presetClass="entr" presetSubtype="4"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830378" y="3113006"/>
            <a:ext cx="8948217" cy="2778774"/>
          </a:xfrm>
          <a:prstGeom prst="rect">
            <a:avLst/>
          </a:prstGeom>
          <a:noFill/>
        </p:spPr>
        <p:txBody>
          <a:bodyPr wrap="square" rtlCol="0">
            <a:spAutoFit/>
          </a:bodyPr>
          <a:lstStyle/>
          <a:p>
            <a:pPr algn="just">
              <a:lnSpc>
                <a:spcPct val="200000"/>
              </a:lnSpc>
            </a:pPr>
            <a:r>
              <a:rPr kumimoji="1" lang="zh-CN" altLang="en-US" b="1" dirty="0">
                <a:ln w="25400">
                  <a:noFill/>
                </a:ln>
                <a:latin typeface="微软雅黑" panose="020B0503020204020204" charset="-122"/>
                <a:ea typeface="微软雅黑" panose="020B0503020204020204" charset="-122"/>
                <a:cs typeface="微软雅黑" panose="020B0503020204020204" charset="-122"/>
              </a:rPr>
              <a:t>维护宪法权威，就是维护党和人民共同意志的权威</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捍卫宪法尊严</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就是捍卫党和人民共同意志的尊严</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保证宪法实施</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就是保证人民根本利益的实现。加强宪法实施和监督工作</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深入推进科学立法、严格执法、公正司法、全民守法</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把依法治国、依宪治国工作提高到一一个新水平</a:t>
            </a:r>
            <a:r>
              <a:rPr kumimoji="1" lang="en-US" altLang="zh-CN" b="1" dirty="0">
                <a:ln w="25400">
                  <a:noFill/>
                </a:ln>
                <a:latin typeface="微软雅黑" panose="020B0503020204020204" charset="-122"/>
                <a:ea typeface="微软雅黑" panose="020B0503020204020204" charset="-122"/>
                <a:cs typeface="微软雅黑" panose="020B0503020204020204" charset="-122"/>
              </a:rPr>
              <a:t>,</a:t>
            </a:r>
            <a:r>
              <a:rPr kumimoji="1" lang="zh-CN" altLang="en-US" b="1" dirty="0">
                <a:ln w="25400">
                  <a:noFill/>
                </a:ln>
                <a:latin typeface="微软雅黑" panose="020B0503020204020204" charset="-122"/>
                <a:ea typeface="微软雅黑" panose="020B0503020204020204" charset="-122"/>
                <a:cs typeface="微软雅黑" panose="020B0503020204020204" charset="-122"/>
              </a:rPr>
              <a:t>是我们面临的新任务</a:t>
            </a:r>
            <a:r>
              <a:rPr kumimoji="1" lang="zh-CN" altLang="en-US" b="1"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为新时代坚持和发展中国特色社会主义提供有力宪法保障，为建设富强民主文明和谐美丽的社会主，义现代化强国汇聚磅礴力量</a:t>
            </a:r>
            <a:r>
              <a:rPr kumimoji="1" lang="zh-CN" altLang="en-US" b="1" dirty="0">
                <a:ln w="25400">
                  <a:noFill/>
                </a:ln>
                <a:latin typeface="微软雅黑" panose="020B0503020204020204" charset="-122"/>
                <a:ea typeface="微软雅黑" panose="020B0503020204020204" charset="-122"/>
                <a:cs typeface="微软雅黑" panose="020B0503020204020204" charset="-122"/>
              </a:rPr>
              <a:t>。</a:t>
            </a:r>
          </a:p>
        </p:txBody>
      </p:sp>
      <p:pic>
        <p:nvPicPr>
          <p:cNvPr id="17" name="图片 16">
            <a:extLst>
              <a:ext uri="{FF2B5EF4-FFF2-40B4-BE49-F238E27FC236}">
                <a16:creationId xmlns:a16="http://schemas.microsoft.com/office/drawing/2014/main" id="{8FBA881C-B236-4591-B5D2-E49F86E1DD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18" name="文本框 17">
            <a:extLst>
              <a:ext uri="{FF2B5EF4-FFF2-40B4-BE49-F238E27FC236}">
                <a16:creationId xmlns:a16="http://schemas.microsoft.com/office/drawing/2014/main" id="{D7B54FA1-CC0C-4711-B94F-2F8533A5963C}"/>
              </a:ext>
            </a:extLst>
          </p:cNvPr>
          <p:cNvSpPr txBox="1"/>
          <p:nvPr/>
        </p:nvSpPr>
        <p:spPr>
          <a:xfrm>
            <a:off x="533611" y="193129"/>
            <a:ext cx="4704214" cy="461665"/>
          </a:xfrm>
          <a:prstGeom prst="rect">
            <a:avLst/>
          </a:prstGeom>
          <a:noFill/>
        </p:spPr>
        <p:txBody>
          <a:bodyPr wrap="square" rtlCol="0">
            <a:spAutoFit/>
          </a:bodyPr>
          <a:lstStyle/>
          <a:p>
            <a:r>
              <a:rPr kumimoji="1" lang="en-US" altLang="zh-CN" sz="2400" b="1" dirty="0">
                <a:ln w="25400">
                  <a:noFill/>
                </a:ln>
                <a:solidFill>
                  <a:srgbClr val="C00000"/>
                </a:solidFill>
                <a:latin typeface="FZQingKeBenYueSongS-R-GB" charset="-122"/>
                <a:ea typeface="FZQingKeBenYueSongS-R-GB" charset="-122"/>
                <a:cs typeface="FZQingKeBenYueSongS-R-GB" charset="-122"/>
              </a:rPr>
              <a:t>2018</a:t>
            </a:r>
            <a:r>
              <a:rPr kumimoji="1" lang="zh-CN" altLang="en-US" sz="2400" b="1" dirty="0">
                <a:ln w="25400">
                  <a:noFill/>
                </a:ln>
                <a:solidFill>
                  <a:srgbClr val="C00000"/>
                </a:solidFill>
                <a:latin typeface="FZQingKeBenYueSongS-R-GB" charset="-122"/>
                <a:ea typeface="FZQingKeBenYueSongS-R-GB" charset="-122"/>
                <a:cs typeface="FZQingKeBenYueSongS-R-GB" charset="-122"/>
              </a:rPr>
              <a:t>宪法修改内容及意义</a:t>
            </a:r>
          </a:p>
        </p:txBody>
      </p:sp>
      <p:sp>
        <p:nvSpPr>
          <p:cNvPr id="19" name="矩形 18">
            <a:extLst>
              <a:ext uri="{FF2B5EF4-FFF2-40B4-BE49-F238E27FC236}">
                <a16:creationId xmlns:a16="http://schemas.microsoft.com/office/drawing/2014/main" id="{ACA1B930-90F3-41DD-BB7A-F4FDF4976272}"/>
              </a:ext>
            </a:extLst>
          </p:cNvPr>
          <p:cNvSpPr/>
          <p:nvPr/>
        </p:nvSpPr>
        <p:spPr>
          <a:xfrm>
            <a:off x="210054" y="2745818"/>
            <a:ext cx="11789441" cy="3795329"/>
          </a:xfrm>
          <a:prstGeom prst="rect">
            <a:avLst/>
          </a:prstGeom>
          <a:noFill/>
          <a:ln>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0" name="图片 19">
            <a:extLst>
              <a:ext uri="{FF2B5EF4-FFF2-40B4-BE49-F238E27FC236}">
                <a16:creationId xmlns:a16="http://schemas.microsoft.com/office/drawing/2014/main" id="{38FEB0C6-1C8E-4E02-BABF-590335DC35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593" y="1805163"/>
            <a:ext cx="4572000" cy="4572000"/>
          </a:xfrm>
          <a:prstGeom prst="rect">
            <a:avLst/>
          </a:prstGeom>
        </p:spPr>
      </p:pic>
      <p:grpSp>
        <p:nvGrpSpPr>
          <p:cNvPr id="21" name="组 2">
            <a:extLst>
              <a:ext uri="{FF2B5EF4-FFF2-40B4-BE49-F238E27FC236}">
                <a16:creationId xmlns:a16="http://schemas.microsoft.com/office/drawing/2014/main" id="{2CD70325-F7D3-481E-AAAA-995FCBBCC4B8}"/>
              </a:ext>
            </a:extLst>
          </p:cNvPr>
          <p:cNvGrpSpPr/>
          <p:nvPr/>
        </p:nvGrpSpPr>
        <p:grpSpPr>
          <a:xfrm>
            <a:off x="1948752" y="1563709"/>
            <a:ext cx="8242813" cy="957432"/>
            <a:chOff x="3828087" y="3167414"/>
            <a:chExt cx="2723320" cy="1105912"/>
          </a:xfrm>
          <a:solidFill>
            <a:srgbClr val="C00000"/>
          </a:solidFill>
        </p:grpSpPr>
        <p:sp>
          <p:nvSpPr>
            <p:cNvPr id="22" name="圆角矩形 3">
              <a:extLst>
                <a:ext uri="{FF2B5EF4-FFF2-40B4-BE49-F238E27FC236}">
                  <a16:creationId xmlns:a16="http://schemas.microsoft.com/office/drawing/2014/main" id="{C968DFF9-E3C8-4095-921C-995D537A30DA}"/>
                </a:ext>
              </a:extLst>
            </p:cNvPr>
            <p:cNvSpPr/>
            <p:nvPr/>
          </p:nvSpPr>
          <p:spPr>
            <a:xfrm>
              <a:off x="3828087" y="3167414"/>
              <a:ext cx="2723320" cy="1105912"/>
            </a:xfrm>
            <a:prstGeom prst="roundRect">
              <a:avLst>
                <a:gd name="adj" fmla="val 159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23" name="文本框 22">
              <a:extLst>
                <a:ext uri="{FF2B5EF4-FFF2-40B4-BE49-F238E27FC236}">
                  <a16:creationId xmlns:a16="http://schemas.microsoft.com/office/drawing/2014/main" id="{FE06F45E-02D8-4916-A9E7-7C8C85DBD56D}"/>
                </a:ext>
              </a:extLst>
            </p:cNvPr>
            <p:cNvSpPr txBox="1"/>
            <p:nvPr/>
          </p:nvSpPr>
          <p:spPr>
            <a:xfrm>
              <a:off x="3828087" y="3348118"/>
              <a:ext cx="2723320" cy="604362"/>
            </a:xfrm>
            <a:prstGeom prst="rect">
              <a:avLst/>
            </a:prstGeom>
            <a:grpFill/>
          </p:spPr>
          <p:txBody>
            <a:bodyPr wrap="square" rtlCol="0">
              <a:spAutoFit/>
            </a:bodyPr>
            <a:lstStyle/>
            <a:p>
              <a:pPr algn="ctr"/>
              <a:r>
                <a:rPr kumimoji="1" lang="zh-CN" altLang="en-US" sz="2800" b="1" dirty="0">
                  <a:ln w="25400">
                    <a:noFill/>
                  </a:ln>
                  <a:solidFill>
                    <a:schemeClr val="bg1"/>
                  </a:solidFill>
                  <a:latin typeface="微软雅黑" panose="020B0503020204020204" charset="-122"/>
                  <a:ea typeface="微软雅黑" panose="020B0503020204020204" charset="-122"/>
                  <a:cs typeface="微软雅黑" panose="020B0503020204020204" charset="-122"/>
                </a:rPr>
                <a:t>宪法的生命在于实施，宪法的趣味哪也在于实施</a:t>
              </a:r>
            </a:p>
          </p:txBody>
        </p:sp>
      </p:grpSp>
      <p:pic>
        <p:nvPicPr>
          <p:cNvPr id="24" name="图片 23">
            <a:extLst>
              <a:ext uri="{FF2B5EF4-FFF2-40B4-BE49-F238E27FC236}">
                <a16:creationId xmlns:a16="http://schemas.microsoft.com/office/drawing/2014/main" id="{29FCC6C8-E6E8-4441-8251-42A1B557C35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0">
        <p15:prstTrans prst="peelOff"/>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1"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anim calcmode="lin" valueType="num">
                                      <p:cBhvr>
                                        <p:cTn id="8" dur="2000" fill="hold"/>
                                        <p:tgtEl>
                                          <p:spTgt spid="13"/>
                                        </p:tgtEl>
                                        <p:attrNameLst>
                                          <p:attrName>style.rotation</p:attrName>
                                        </p:attrNameLst>
                                      </p:cBhvr>
                                      <p:tavLst>
                                        <p:tav tm="0">
                                          <p:val>
                                            <p:fltVal val="720"/>
                                          </p:val>
                                        </p:tav>
                                        <p:tav tm="100000">
                                          <p:val>
                                            <p:fltVal val="0"/>
                                          </p:val>
                                        </p:tav>
                                      </p:tavLst>
                                    </p:anim>
                                    <p:anim calcmode="lin" valueType="num">
                                      <p:cBhvr>
                                        <p:cTn id="9" dur="2000" fill="hold"/>
                                        <p:tgtEl>
                                          <p:spTgt spid="13"/>
                                        </p:tgtEl>
                                        <p:attrNameLst>
                                          <p:attrName>ppt_h</p:attrName>
                                        </p:attrNameLst>
                                      </p:cBhvr>
                                      <p:tavLst>
                                        <p:tav tm="0">
                                          <p:val>
                                            <p:fltVal val="0"/>
                                          </p:val>
                                        </p:tav>
                                        <p:tav tm="100000">
                                          <p:val>
                                            <p:strVal val="#ppt_h"/>
                                          </p:val>
                                        </p:tav>
                                      </p:tavLst>
                                    </p:anim>
                                    <p:anim calcmode="lin" valueType="num">
                                      <p:cBhvr>
                                        <p:cTn id="10" dur="2000" fill="hold"/>
                                        <p:tgtEl>
                                          <p:spTgt spid="13"/>
                                        </p:tgtEl>
                                        <p:attrNameLst>
                                          <p:attrName>ppt_w</p:attrName>
                                        </p:attrNameLst>
                                      </p:cBhvr>
                                      <p:tavLst>
                                        <p:tav tm="0">
                                          <p:val>
                                            <p:fltVal val="0"/>
                                          </p:val>
                                        </p:tav>
                                        <p:tav tm="100000">
                                          <p:val>
                                            <p:strVal val="#ppt_w"/>
                                          </p:val>
                                        </p:tav>
                                      </p:tavLst>
                                    </p:anim>
                                  </p:childTnLst>
                                </p:cTn>
                              </p:par>
                              <p:par>
                                <p:cTn id="11" presetID="2" presetClass="entr" presetSubtype="4"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1"/>
          <p:cNvGrpSpPr/>
          <p:nvPr/>
        </p:nvGrpSpPr>
        <p:grpSpPr>
          <a:xfrm>
            <a:off x="3811951" y="3708134"/>
            <a:ext cx="4982426" cy="496146"/>
            <a:chOff x="3785056" y="4924038"/>
            <a:chExt cx="4982426" cy="496146"/>
          </a:xfrm>
        </p:grpSpPr>
        <p:sp>
          <p:nvSpPr>
            <p:cNvPr id="3" name="圆角矩形 2"/>
            <p:cNvSpPr/>
            <p:nvPr/>
          </p:nvSpPr>
          <p:spPr>
            <a:xfrm>
              <a:off x="3785056" y="4924038"/>
              <a:ext cx="4982426" cy="496146"/>
            </a:xfrm>
            <a:prstGeom prst="roundRect">
              <a:avLst>
                <a:gd name="adj" fmla="val 50000"/>
              </a:avLst>
            </a:prstGeom>
            <a:solidFill>
              <a:srgbClr val="9100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4" name="文本框 3"/>
            <p:cNvSpPr txBox="1"/>
            <p:nvPr/>
          </p:nvSpPr>
          <p:spPr>
            <a:xfrm>
              <a:off x="3785056" y="4963032"/>
              <a:ext cx="4982426" cy="400110"/>
            </a:xfrm>
            <a:prstGeom prst="rect">
              <a:avLst/>
            </a:prstGeom>
            <a:noFill/>
          </p:spPr>
          <p:txBody>
            <a:bodyPr wrap="square" rtlCol="0">
              <a:spAutoFit/>
            </a:bodyPr>
            <a:lstStyle/>
            <a:p>
              <a:pPr algn="ctr"/>
              <a:r>
                <a:rPr kumimoji="1" lang="zh-CN" altLang="en-US" sz="2000" b="1" dirty="0">
                  <a:ln w="25400">
                    <a:noFill/>
                  </a:ln>
                  <a:solidFill>
                    <a:schemeClr val="bg1"/>
                  </a:solidFill>
                  <a:latin typeface="FZQingKeBenYueSongS-R-GB" charset="-122"/>
                  <a:ea typeface="FZQingKeBenYueSongS-R-GB" charset="-122"/>
                  <a:cs typeface="FZQingKeBenYueSongS-R-GB" charset="-122"/>
                </a:rPr>
                <a:t>弘扬宪法精神</a:t>
              </a:r>
              <a:r>
                <a:rPr kumimoji="1" lang="en-US" altLang="zh-CN" sz="2000" b="1" dirty="0">
                  <a:ln w="25400">
                    <a:noFill/>
                  </a:ln>
                  <a:solidFill>
                    <a:schemeClr val="bg1"/>
                  </a:solidFill>
                  <a:latin typeface="FZQingKeBenYueSongS-R-GB" charset="-122"/>
                  <a:ea typeface="FZQingKeBenYueSongS-R-GB" charset="-122"/>
                  <a:cs typeface="FZQingKeBenYueSongS-R-GB" charset="-122"/>
                </a:rPr>
                <a:t>·</a:t>
              </a:r>
              <a:r>
                <a:rPr kumimoji="1" lang="zh-CN" altLang="en-US" sz="2000" b="1" dirty="0">
                  <a:ln w="25400">
                    <a:noFill/>
                  </a:ln>
                  <a:solidFill>
                    <a:schemeClr val="bg1"/>
                  </a:solidFill>
                  <a:latin typeface="FZQingKeBenYueSongS-R-GB" charset="-122"/>
                  <a:ea typeface="FZQingKeBenYueSongS-R-GB" charset="-122"/>
                  <a:cs typeface="FZQingKeBenYueSongS-R-GB" charset="-122"/>
                </a:rPr>
                <a:t> 建设法治中国</a:t>
              </a:r>
            </a:p>
          </p:txBody>
        </p:sp>
      </p:grpSp>
      <p:sp>
        <p:nvSpPr>
          <p:cNvPr id="5" name="文本框 4"/>
          <p:cNvSpPr txBox="1"/>
          <p:nvPr/>
        </p:nvSpPr>
        <p:spPr>
          <a:xfrm>
            <a:off x="2647012" y="4439211"/>
            <a:ext cx="7063212" cy="923330"/>
          </a:xfrm>
          <a:prstGeom prst="rect">
            <a:avLst/>
          </a:prstGeom>
          <a:noFill/>
        </p:spPr>
        <p:txBody>
          <a:bodyPr wrap="square" rtlCol="0">
            <a:spAutoFit/>
          </a:bodyPr>
          <a:lstStyle/>
          <a:p>
            <a:pPr algn="ctr">
              <a:lnSpc>
                <a:spcPct val="150000"/>
              </a:lnSpc>
            </a:pPr>
            <a:r>
              <a:rPr kumimoji="1" lang="en-US" altLang="zh-CN" sz="1200" dirty="0">
                <a:ln w="25400">
                  <a:noFill/>
                </a:ln>
                <a:solidFill>
                  <a:srgbClr val="C00000"/>
                </a:solidFill>
                <a:latin typeface="微软雅黑" panose="020B0503020204020204" charset="-122"/>
                <a:ea typeface="微软雅黑" panose="020B0503020204020204" charset="-122"/>
                <a:cs typeface="微软雅黑" panose="020B0503020204020204" charset="-122"/>
              </a:rPr>
              <a:t>12</a:t>
            </a:r>
            <a:r>
              <a:rPr kumimoji="1" lang="zh-CN" altLang="en-US" sz="1200" dirty="0">
                <a:ln w="25400">
                  <a:noFill/>
                </a:ln>
                <a:solidFill>
                  <a:srgbClr val="C00000"/>
                </a:solidFill>
                <a:latin typeface="微软雅黑" panose="020B0503020204020204" charset="-122"/>
                <a:ea typeface="微软雅黑" panose="020B0503020204020204" charset="-122"/>
                <a:cs typeface="微软雅黑" panose="020B0503020204020204" charset="-122"/>
              </a:rPr>
              <a:t>月</a:t>
            </a:r>
            <a:r>
              <a:rPr kumimoji="1" lang="en-US" altLang="zh-CN" sz="1200" dirty="0">
                <a:ln w="25400">
                  <a:noFill/>
                </a:ln>
                <a:solidFill>
                  <a:srgbClr val="C00000"/>
                </a:solidFill>
                <a:latin typeface="微软雅黑" panose="020B0503020204020204" charset="-122"/>
                <a:ea typeface="微软雅黑" panose="020B0503020204020204" charset="-122"/>
                <a:cs typeface="微软雅黑" panose="020B0503020204020204" charset="-122"/>
              </a:rPr>
              <a:t>4</a:t>
            </a:r>
            <a:r>
              <a:rPr kumimoji="1" lang="zh-CN" altLang="en-US" sz="1200" dirty="0">
                <a:ln w="25400">
                  <a:noFill/>
                </a:ln>
                <a:solidFill>
                  <a:srgbClr val="C00000"/>
                </a:solidFill>
                <a:latin typeface="微软雅黑" panose="020B0503020204020204" charset="-122"/>
                <a:ea typeface="微软雅黑" panose="020B0503020204020204" charset="-122"/>
                <a:cs typeface="微软雅黑" panose="020B0503020204020204" charset="-122"/>
              </a:rPr>
              <a:t>日，是中国的“宪法日”。之所以确定这一天为“宪法日”，是因为中国现行的宪法，在</a:t>
            </a:r>
            <a:r>
              <a:rPr kumimoji="1" lang="en-US" altLang="zh-CN" sz="1200" dirty="0">
                <a:ln w="25400">
                  <a:noFill/>
                </a:ln>
                <a:solidFill>
                  <a:srgbClr val="C00000"/>
                </a:solidFill>
                <a:latin typeface="微软雅黑" panose="020B0503020204020204" charset="-122"/>
                <a:ea typeface="微软雅黑" panose="020B0503020204020204" charset="-122"/>
                <a:cs typeface="微软雅黑" panose="020B0503020204020204" charset="-122"/>
              </a:rPr>
              <a:t>1982</a:t>
            </a:r>
            <a:r>
              <a:rPr kumimoji="1" lang="zh-CN" altLang="en-US" sz="1200" dirty="0">
                <a:ln w="25400">
                  <a:noFill/>
                </a:ln>
                <a:solidFill>
                  <a:srgbClr val="C00000"/>
                </a:solidFill>
                <a:latin typeface="微软雅黑" panose="020B0503020204020204" charset="-122"/>
                <a:ea typeface="微软雅黑" panose="020B0503020204020204" charset="-122"/>
                <a:cs typeface="微软雅黑" panose="020B0503020204020204" charset="-122"/>
              </a:rPr>
              <a:t>年</a:t>
            </a:r>
            <a:r>
              <a:rPr kumimoji="1" lang="en-US" altLang="zh-CN" sz="1200" dirty="0">
                <a:ln w="25400">
                  <a:noFill/>
                </a:ln>
                <a:solidFill>
                  <a:srgbClr val="C00000"/>
                </a:solidFill>
                <a:latin typeface="微软雅黑" panose="020B0503020204020204" charset="-122"/>
                <a:ea typeface="微软雅黑" panose="020B0503020204020204" charset="-122"/>
                <a:cs typeface="微软雅黑" panose="020B0503020204020204" charset="-122"/>
              </a:rPr>
              <a:t>12</a:t>
            </a:r>
            <a:r>
              <a:rPr kumimoji="1" lang="zh-CN" altLang="en-US" sz="1200" dirty="0">
                <a:ln w="25400">
                  <a:noFill/>
                </a:ln>
                <a:solidFill>
                  <a:srgbClr val="C00000"/>
                </a:solidFill>
                <a:latin typeface="微软雅黑" panose="020B0503020204020204" charset="-122"/>
                <a:ea typeface="微软雅黑" panose="020B0503020204020204" charset="-122"/>
                <a:cs typeface="微软雅黑" panose="020B0503020204020204" charset="-122"/>
              </a:rPr>
              <a:t>月</a:t>
            </a:r>
            <a:r>
              <a:rPr kumimoji="1" lang="en-US" altLang="zh-CN" sz="1200" dirty="0">
                <a:ln w="25400">
                  <a:noFill/>
                </a:ln>
                <a:solidFill>
                  <a:srgbClr val="C00000"/>
                </a:solidFill>
                <a:latin typeface="微软雅黑" panose="020B0503020204020204" charset="-122"/>
                <a:ea typeface="微软雅黑" panose="020B0503020204020204" charset="-122"/>
                <a:cs typeface="微软雅黑" panose="020B0503020204020204" charset="-122"/>
              </a:rPr>
              <a:t>4</a:t>
            </a:r>
            <a:r>
              <a:rPr kumimoji="1" lang="zh-CN" altLang="en-US" sz="1200" dirty="0">
                <a:ln w="25400">
                  <a:noFill/>
                </a:ln>
                <a:solidFill>
                  <a:srgbClr val="C00000"/>
                </a:solidFill>
                <a:latin typeface="微软雅黑" panose="020B0503020204020204" charset="-122"/>
                <a:ea typeface="微软雅黑" panose="020B0503020204020204" charset="-122"/>
                <a:cs typeface="微软雅黑" panose="020B0503020204020204" charset="-122"/>
              </a:rPr>
              <a:t>日正式实施。宪法是国家的根本大法，是治国安邦的总章程，所以将宪法实施日定为“宪法日”，意义十分重大。弘扬宪法精神，推动创新、协调、绿色、开放、共享发展。</a:t>
            </a:r>
          </a:p>
        </p:txBody>
      </p:sp>
      <p:sp>
        <p:nvSpPr>
          <p:cNvPr id="6" name="文本框 5"/>
          <p:cNvSpPr txBox="1"/>
          <p:nvPr/>
        </p:nvSpPr>
        <p:spPr>
          <a:xfrm>
            <a:off x="2366376" y="1721875"/>
            <a:ext cx="7624484" cy="1862048"/>
          </a:xfrm>
          <a:prstGeom prst="rect">
            <a:avLst/>
          </a:prstGeom>
          <a:noFill/>
        </p:spPr>
        <p:txBody>
          <a:bodyPr wrap="square" rtlCol="0">
            <a:spAutoFit/>
          </a:bodyPr>
          <a:lstStyle/>
          <a:p>
            <a:pPr algn="ctr"/>
            <a:r>
              <a:rPr kumimoji="1" lang="zh-CN" altLang="en-US" sz="11500" b="1" dirty="0">
                <a:ln w="25400">
                  <a:noFill/>
                </a:ln>
                <a:solidFill>
                  <a:srgbClr val="91000E"/>
                </a:solidFill>
                <a:latin typeface="FZQingKeBenYueSongS-R-GB" charset="-122"/>
                <a:ea typeface="FZQingKeBenYueSongS-R-GB" charset="-122"/>
                <a:cs typeface="FZQingKeBenYueSongS-R-GB" charset="-122"/>
              </a:rPr>
              <a:t>谢谢观看</a:t>
            </a:r>
          </a:p>
        </p:txBody>
      </p:sp>
    </p:spTree>
  </p:cSld>
  <p:clrMapOvr>
    <a:masterClrMapping/>
  </p:clrMapOvr>
  <mc:AlternateContent xmlns:mc="http://schemas.openxmlformats.org/markup-compatibility/2006" xmlns:p14="http://schemas.microsoft.com/office/powerpoint/2010/main">
    <mc:Choice Requires="p14">
      <p:transition spd="slow" p14:dur="1750" advTm="0">
        <p:random/>
      </p:transition>
    </mc:Choice>
    <mc:Fallback xmlns="">
      <p:transition spd="slow"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barn(inVertical)">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003A0752-E0D5-4841-A2B1-0F96FF4611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pic>
        <p:nvPicPr>
          <p:cNvPr id="11" name="图片 10">
            <a:extLst>
              <a:ext uri="{FF2B5EF4-FFF2-40B4-BE49-F238E27FC236}">
                <a16:creationId xmlns:a16="http://schemas.microsoft.com/office/drawing/2014/main" id="{0C0C265A-939A-4CBE-99B1-FF32609427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1564" y="914400"/>
            <a:ext cx="3286896" cy="3240741"/>
          </a:xfrm>
          <a:prstGeom prst="rect">
            <a:avLst/>
          </a:prstGeom>
        </p:spPr>
      </p:pic>
      <p:grpSp>
        <p:nvGrpSpPr>
          <p:cNvPr id="12" name="组 3">
            <a:extLst>
              <a:ext uri="{FF2B5EF4-FFF2-40B4-BE49-F238E27FC236}">
                <a16:creationId xmlns:a16="http://schemas.microsoft.com/office/drawing/2014/main" id="{90B89E02-FF19-4FBC-BBE0-8994A390ED2E}"/>
              </a:ext>
            </a:extLst>
          </p:cNvPr>
          <p:cNvGrpSpPr/>
          <p:nvPr/>
        </p:nvGrpSpPr>
        <p:grpSpPr>
          <a:xfrm>
            <a:off x="4249107" y="453442"/>
            <a:ext cx="3106434" cy="901554"/>
            <a:chOff x="3785056" y="4924038"/>
            <a:chExt cx="3106434" cy="901554"/>
          </a:xfrm>
          <a:solidFill>
            <a:srgbClr val="DE1223"/>
          </a:solidFill>
        </p:grpSpPr>
        <p:sp>
          <p:nvSpPr>
            <p:cNvPr id="13" name="圆角矩形 4">
              <a:extLst>
                <a:ext uri="{FF2B5EF4-FFF2-40B4-BE49-F238E27FC236}">
                  <a16:creationId xmlns:a16="http://schemas.microsoft.com/office/drawing/2014/main" id="{5EA7EA20-E849-47EA-A403-F6364689A9DD}"/>
                </a:ext>
              </a:extLst>
            </p:cNvPr>
            <p:cNvSpPr/>
            <p:nvPr/>
          </p:nvSpPr>
          <p:spPr>
            <a:xfrm>
              <a:off x="3785056" y="4924038"/>
              <a:ext cx="3106434" cy="901554"/>
            </a:xfrm>
            <a:prstGeom prst="roundRect">
              <a:avLst>
                <a:gd name="adj" fmla="val 159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14" name="文本框 13">
              <a:extLst>
                <a:ext uri="{FF2B5EF4-FFF2-40B4-BE49-F238E27FC236}">
                  <a16:creationId xmlns:a16="http://schemas.microsoft.com/office/drawing/2014/main" id="{4F02DCAB-B8CD-4CEC-B456-4319BBA27A25}"/>
                </a:ext>
              </a:extLst>
            </p:cNvPr>
            <p:cNvSpPr txBox="1"/>
            <p:nvPr/>
          </p:nvSpPr>
          <p:spPr>
            <a:xfrm>
              <a:off x="3976613" y="4959316"/>
              <a:ext cx="2723320" cy="830997"/>
            </a:xfrm>
            <a:prstGeom prst="rect">
              <a:avLst/>
            </a:prstGeom>
            <a:grpFill/>
          </p:spPr>
          <p:txBody>
            <a:bodyPr wrap="square" rtlCol="0">
              <a:spAutoFit/>
            </a:bodyPr>
            <a:lstStyle/>
            <a:p>
              <a:pPr algn="ctr"/>
              <a:r>
                <a:rPr kumimoji="1" lang="zh-CN" altLang="en-US" sz="4800" b="1" dirty="0">
                  <a:ln w="25400">
                    <a:noFill/>
                  </a:ln>
                  <a:solidFill>
                    <a:schemeClr val="bg1"/>
                  </a:solidFill>
                  <a:latin typeface="FZQingKeBenYueSongS-R-GB" charset="-122"/>
                  <a:ea typeface="FZQingKeBenYueSongS-R-GB" charset="-122"/>
                  <a:cs typeface="FZQingKeBenYueSongS-R-GB" charset="-122"/>
                </a:rPr>
                <a:t>目 录</a:t>
              </a:r>
            </a:p>
          </p:txBody>
        </p:sp>
      </p:grpSp>
      <p:grpSp>
        <p:nvGrpSpPr>
          <p:cNvPr id="15" name="组 6">
            <a:extLst>
              <a:ext uri="{FF2B5EF4-FFF2-40B4-BE49-F238E27FC236}">
                <a16:creationId xmlns:a16="http://schemas.microsoft.com/office/drawing/2014/main" id="{7794A3B6-36FF-41B2-9D3E-05101808E9B0}"/>
              </a:ext>
            </a:extLst>
          </p:cNvPr>
          <p:cNvGrpSpPr/>
          <p:nvPr/>
        </p:nvGrpSpPr>
        <p:grpSpPr>
          <a:xfrm>
            <a:off x="4249107" y="1614628"/>
            <a:ext cx="979950" cy="646331"/>
            <a:chOff x="3785056" y="4924038"/>
            <a:chExt cx="1277634" cy="929959"/>
          </a:xfrm>
          <a:solidFill>
            <a:srgbClr val="DE1223"/>
          </a:solidFill>
        </p:grpSpPr>
        <p:sp>
          <p:nvSpPr>
            <p:cNvPr id="16" name="圆角矩形 7">
              <a:extLst>
                <a:ext uri="{FF2B5EF4-FFF2-40B4-BE49-F238E27FC236}">
                  <a16:creationId xmlns:a16="http://schemas.microsoft.com/office/drawing/2014/main" id="{31C01B9D-10EE-4EFA-9FC4-655625F21F11}"/>
                </a:ext>
              </a:extLst>
            </p:cNvPr>
            <p:cNvSpPr/>
            <p:nvPr/>
          </p:nvSpPr>
          <p:spPr>
            <a:xfrm>
              <a:off x="3785056" y="4924038"/>
              <a:ext cx="1277634" cy="901554"/>
            </a:xfrm>
            <a:prstGeom prst="roundRect">
              <a:avLst>
                <a:gd name="adj" fmla="val 159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solidFill>
                  <a:srgbClr val="C00000"/>
                </a:solidFill>
              </a:endParaRPr>
            </a:p>
          </p:txBody>
        </p:sp>
        <p:sp>
          <p:nvSpPr>
            <p:cNvPr id="18" name="文本框 17">
              <a:extLst>
                <a:ext uri="{FF2B5EF4-FFF2-40B4-BE49-F238E27FC236}">
                  <a16:creationId xmlns:a16="http://schemas.microsoft.com/office/drawing/2014/main" id="{CB152142-2A88-4331-95BA-4C94B749EFDA}"/>
                </a:ext>
              </a:extLst>
            </p:cNvPr>
            <p:cNvSpPr txBox="1"/>
            <p:nvPr/>
          </p:nvSpPr>
          <p:spPr>
            <a:xfrm>
              <a:off x="3792491" y="4924038"/>
              <a:ext cx="1180207" cy="929959"/>
            </a:xfrm>
            <a:prstGeom prst="rect">
              <a:avLst/>
            </a:prstGeom>
            <a:noFill/>
          </p:spPr>
          <p:txBody>
            <a:bodyPr wrap="square" rtlCol="0">
              <a:spAutoFit/>
            </a:bodyPr>
            <a:lstStyle/>
            <a:p>
              <a:pPr algn="ctr"/>
              <a:r>
                <a:rPr kumimoji="1" lang="zh-CN" altLang="en-US" sz="3600" b="1" dirty="0">
                  <a:ln w="25400">
                    <a:noFill/>
                  </a:ln>
                  <a:solidFill>
                    <a:schemeClr val="bg1"/>
                  </a:solidFill>
                  <a:latin typeface="FZQingKeBenYueSongS-R-GB" charset="-122"/>
                  <a:ea typeface="FZQingKeBenYueSongS-R-GB" charset="-122"/>
                  <a:cs typeface="FZQingKeBenYueSongS-R-GB" charset="-122"/>
                </a:rPr>
                <a:t>一</a:t>
              </a:r>
            </a:p>
          </p:txBody>
        </p:sp>
      </p:grpSp>
      <p:grpSp>
        <p:nvGrpSpPr>
          <p:cNvPr id="19" name="组 9">
            <a:extLst>
              <a:ext uri="{FF2B5EF4-FFF2-40B4-BE49-F238E27FC236}">
                <a16:creationId xmlns:a16="http://schemas.microsoft.com/office/drawing/2014/main" id="{E3855476-0F9F-4A58-84B1-4A12DC4BCEF5}"/>
              </a:ext>
            </a:extLst>
          </p:cNvPr>
          <p:cNvGrpSpPr/>
          <p:nvPr/>
        </p:nvGrpSpPr>
        <p:grpSpPr>
          <a:xfrm>
            <a:off x="5544506" y="1614628"/>
            <a:ext cx="4446658" cy="626590"/>
            <a:chOff x="3785056" y="4924038"/>
            <a:chExt cx="5797438" cy="901554"/>
          </a:xfrm>
        </p:grpSpPr>
        <p:sp>
          <p:nvSpPr>
            <p:cNvPr id="20" name="圆角矩形 10">
              <a:extLst>
                <a:ext uri="{FF2B5EF4-FFF2-40B4-BE49-F238E27FC236}">
                  <a16:creationId xmlns:a16="http://schemas.microsoft.com/office/drawing/2014/main" id="{85DAEA05-B2FA-4E86-9C97-C3E432BE27F4}"/>
                </a:ext>
              </a:extLst>
            </p:cNvPr>
            <p:cNvSpPr/>
            <p:nvPr/>
          </p:nvSpPr>
          <p:spPr>
            <a:xfrm>
              <a:off x="3785056" y="4924038"/>
              <a:ext cx="5797438" cy="901554"/>
            </a:xfrm>
            <a:prstGeom prst="roundRect">
              <a:avLst>
                <a:gd name="adj" fmla="val 15954"/>
              </a:avLst>
            </a:prstGeom>
            <a:noFill/>
            <a:ln>
              <a:solidFill>
                <a:srgbClr val="9100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solidFill>
                  <a:srgbClr val="C00000"/>
                </a:solidFill>
              </a:endParaRPr>
            </a:p>
          </p:txBody>
        </p:sp>
        <p:sp>
          <p:nvSpPr>
            <p:cNvPr id="21" name="文本框 20">
              <a:extLst>
                <a:ext uri="{FF2B5EF4-FFF2-40B4-BE49-F238E27FC236}">
                  <a16:creationId xmlns:a16="http://schemas.microsoft.com/office/drawing/2014/main" id="{9A040852-40E4-4302-B666-94869E4C3EAC}"/>
                </a:ext>
              </a:extLst>
            </p:cNvPr>
            <p:cNvSpPr txBox="1"/>
            <p:nvPr/>
          </p:nvSpPr>
          <p:spPr>
            <a:xfrm>
              <a:off x="3785057" y="5044370"/>
              <a:ext cx="5351103" cy="664256"/>
            </a:xfrm>
            <a:prstGeom prst="rect">
              <a:avLst/>
            </a:prstGeom>
            <a:noFill/>
          </p:spPr>
          <p:txBody>
            <a:bodyPr wrap="square" rtlCol="0">
              <a:spAutoFit/>
            </a:bodyPr>
            <a:lstStyle/>
            <a:p>
              <a:pPr algn="just"/>
              <a:r>
                <a:rPr kumimoji="1" lang="en-US" altLang="zh-CN" sz="2400" b="1" dirty="0">
                  <a:ln w="25400">
                    <a:noFill/>
                  </a:ln>
                  <a:solidFill>
                    <a:srgbClr val="C00000"/>
                  </a:solidFill>
                  <a:latin typeface="FZQingKeBenYueSongS-R-GB" charset="-122"/>
                  <a:ea typeface="FZQingKeBenYueSongS-R-GB" charset="-122"/>
                  <a:cs typeface="FZQingKeBenYueSongS-R-GB" charset="-122"/>
                </a:rPr>
                <a:t>《</a:t>
              </a:r>
              <a:r>
                <a:rPr kumimoji="1" lang="zh-CN" altLang="en-US" sz="2400" b="1" dirty="0">
                  <a:ln w="25400">
                    <a:noFill/>
                  </a:ln>
                  <a:solidFill>
                    <a:srgbClr val="C00000"/>
                  </a:solidFill>
                  <a:latin typeface="FZQingKeBenYueSongS-R-GB" charset="-122"/>
                  <a:ea typeface="FZQingKeBenYueSongS-R-GB" charset="-122"/>
                  <a:cs typeface="FZQingKeBenYueSongS-R-GB" charset="-122"/>
                </a:rPr>
                <a:t>中华人民共和国宪法</a:t>
              </a:r>
              <a:r>
                <a:rPr kumimoji="1" lang="en-US" altLang="zh-CN" sz="2400" b="1" dirty="0">
                  <a:ln w="25400">
                    <a:noFill/>
                  </a:ln>
                  <a:solidFill>
                    <a:srgbClr val="C00000"/>
                  </a:solidFill>
                  <a:latin typeface="FZQingKeBenYueSongS-R-GB" charset="-122"/>
                  <a:ea typeface="FZQingKeBenYueSongS-R-GB" charset="-122"/>
                  <a:cs typeface="FZQingKeBenYueSongS-R-GB" charset="-122"/>
                </a:rPr>
                <a:t>》</a:t>
              </a:r>
              <a:endParaRPr kumimoji="1" lang="zh-CN" altLang="en-US" sz="2400" b="1" dirty="0">
                <a:ln w="25400">
                  <a:noFill/>
                </a:ln>
                <a:solidFill>
                  <a:srgbClr val="C00000"/>
                </a:solidFill>
                <a:latin typeface="FZQingKeBenYueSongS-R-GB" charset="-122"/>
                <a:ea typeface="FZQingKeBenYueSongS-R-GB" charset="-122"/>
                <a:cs typeface="FZQingKeBenYueSongS-R-GB" charset="-122"/>
              </a:endParaRPr>
            </a:p>
          </p:txBody>
        </p:sp>
      </p:grpSp>
      <p:grpSp>
        <p:nvGrpSpPr>
          <p:cNvPr id="22" name="组 1">
            <a:extLst>
              <a:ext uri="{FF2B5EF4-FFF2-40B4-BE49-F238E27FC236}">
                <a16:creationId xmlns:a16="http://schemas.microsoft.com/office/drawing/2014/main" id="{EA6E963E-830C-4300-8713-6F0B72624FFC}"/>
              </a:ext>
            </a:extLst>
          </p:cNvPr>
          <p:cNvGrpSpPr/>
          <p:nvPr/>
        </p:nvGrpSpPr>
        <p:grpSpPr>
          <a:xfrm>
            <a:off x="4249107" y="2500545"/>
            <a:ext cx="5930316" cy="646331"/>
            <a:chOff x="4249107" y="2500545"/>
            <a:chExt cx="5930316" cy="646331"/>
          </a:xfrm>
        </p:grpSpPr>
        <p:grpSp>
          <p:nvGrpSpPr>
            <p:cNvPr id="23" name="组 12">
              <a:extLst>
                <a:ext uri="{FF2B5EF4-FFF2-40B4-BE49-F238E27FC236}">
                  <a16:creationId xmlns:a16="http://schemas.microsoft.com/office/drawing/2014/main" id="{8239B18C-8483-4805-882E-865F19D4D1B3}"/>
                </a:ext>
              </a:extLst>
            </p:cNvPr>
            <p:cNvGrpSpPr/>
            <p:nvPr/>
          </p:nvGrpSpPr>
          <p:grpSpPr>
            <a:xfrm>
              <a:off x="4249107" y="2500545"/>
              <a:ext cx="979950" cy="646331"/>
              <a:chOff x="3785056" y="4924038"/>
              <a:chExt cx="1277634" cy="929959"/>
            </a:xfrm>
          </p:grpSpPr>
          <p:sp>
            <p:nvSpPr>
              <p:cNvPr id="27" name="圆角矩形 13">
                <a:extLst>
                  <a:ext uri="{FF2B5EF4-FFF2-40B4-BE49-F238E27FC236}">
                    <a16:creationId xmlns:a16="http://schemas.microsoft.com/office/drawing/2014/main" id="{260C66C5-66AD-48EF-B450-C8DE081FEE69}"/>
                  </a:ext>
                </a:extLst>
              </p:cNvPr>
              <p:cNvSpPr/>
              <p:nvPr/>
            </p:nvSpPr>
            <p:spPr>
              <a:xfrm>
                <a:off x="3785056" y="4924038"/>
                <a:ext cx="1277634" cy="901554"/>
              </a:xfrm>
              <a:prstGeom prst="roundRect">
                <a:avLst>
                  <a:gd name="adj" fmla="val 15954"/>
                </a:avLst>
              </a:prstGeom>
              <a:solidFill>
                <a:srgbClr val="DE1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solidFill>
                    <a:srgbClr val="C00000"/>
                  </a:solidFill>
                </a:endParaRPr>
              </a:p>
            </p:txBody>
          </p:sp>
          <p:sp>
            <p:nvSpPr>
              <p:cNvPr id="28" name="文本框 27">
                <a:extLst>
                  <a:ext uri="{FF2B5EF4-FFF2-40B4-BE49-F238E27FC236}">
                    <a16:creationId xmlns:a16="http://schemas.microsoft.com/office/drawing/2014/main" id="{6A54F950-89D2-4C9D-A87D-58738199E8FE}"/>
                  </a:ext>
                </a:extLst>
              </p:cNvPr>
              <p:cNvSpPr txBox="1"/>
              <p:nvPr/>
            </p:nvSpPr>
            <p:spPr>
              <a:xfrm>
                <a:off x="3792491" y="4924038"/>
                <a:ext cx="1180207" cy="929959"/>
              </a:xfrm>
              <a:prstGeom prst="rect">
                <a:avLst/>
              </a:prstGeom>
              <a:noFill/>
            </p:spPr>
            <p:txBody>
              <a:bodyPr wrap="square" rtlCol="0">
                <a:spAutoFit/>
              </a:bodyPr>
              <a:lstStyle/>
              <a:p>
                <a:pPr algn="ctr"/>
                <a:r>
                  <a:rPr kumimoji="1" lang="zh-CN" altLang="en-US" sz="3600" b="1" dirty="0">
                    <a:ln w="25400">
                      <a:noFill/>
                    </a:ln>
                    <a:solidFill>
                      <a:schemeClr val="bg1"/>
                    </a:solidFill>
                    <a:latin typeface="FZQingKeBenYueSongS-R-GB" charset="-122"/>
                    <a:ea typeface="FZQingKeBenYueSongS-R-GB" charset="-122"/>
                    <a:cs typeface="FZQingKeBenYueSongS-R-GB" charset="-122"/>
                  </a:rPr>
                  <a:t>二</a:t>
                </a:r>
              </a:p>
            </p:txBody>
          </p:sp>
        </p:grpSp>
        <p:grpSp>
          <p:nvGrpSpPr>
            <p:cNvPr id="24" name="组 15">
              <a:extLst>
                <a:ext uri="{FF2B5EF4-FFF2-40B4-BE49-F238E27FC236}">
                  <a16:creationId xmlns:a16="http://schemas.microsoft.com/office/drawing/2014/main" id="{5BDAC936-A58C-4453-86AC-A76BD17ED21F}"/>
                </a:ext>
              </a:extLst>
            </p:cNvPr>
            <p:cNvGrpSpPr/>
            <p:nvPr/>
          </p:nvGrpSpPr>
          <p:grpSpPr>
            <a:xfrm>
              <a:off x="5544506" y="2500545"/>
              <a:ext cx="4634917" cy="626590"/>
              <a:chOff x="3785056" y="4924038"/>
              <a:chExt cx="6042885" cy="901554"/>
            </a:xfrm>
          </p:grpSpPr>
          <p:sp>
            <p:nvSpPr>
              <p:cNvPr id="25" name="圆角矩形 16">
                <a:extLst>
                  <a:ext uri="{FF2B5EF4-FFF2-40B4-BE49-F238E27FC236}">
                    <a16:creationId xmlns:a16="http://schemas.microsoft.com/office/drawing/2014/main" id="{03BE84DA-8914-44B2-AC37-B11DB55D86C4}"/>
                  </a:ext>
                </a:extLst>
              </p:cNvPr>
              <p:cNvSpPr/>
              <p:nvPr/>
            </p:nvSpPr>
            <p:spPr>
              <a:xfrm>
                <a:off x="3785056" y="4924038"/>
                <a:ext cx="5797438" cy="901554"/>
              </a:xfrm>
              <a:prstGeom prst="roundRect">
                <a:avLst>
                  <a:gd name="adj" fmla="val 15954"/>
                </a:avLst>
              </a:prstGeom>
              <a:noFill/>
              <a:ln>
                <a:solidFill>
                  <a:srgbClr val="9100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solidFill>
                    <a:srgbClr val="C00000"/>
                  </a:solidFill>
                </a:endParaRPr>
              </a:p>
            </p:txBody>
          </p:sp>
          <p:sp>
            <p:nvSpPr>
              <p:cNvPr id="26" name="文本框 25">
                <a:extLst>
                  <a:ext uri="{FF2B5EF4-FFF2-40B4-BE49-F238E27FC236}">
                    <a16:creationId xmlns:a16="http://schemas.microsoft.com/office/drawing/2014/main" id="{D131F2A6-2B8F-4A86-900F-B78C4CA1F2B0}"/>
                  </a:ext>
                </a:extLst>
              </p:cNvPr>
              <p:cNvSpPr txBox="1"/>
              <p:nvPr/>
            </p:nvSpPr>
            <p:spPr>
              <a:xfrm>
                <a:off x="3785057" y="5044370"/>
                <a:ext cx="6042884" cy="664256"/>
              </a:xfrm>
              <a:prstGeom prst="rect">
                <a:avLst/>
              </a:prstGeom>
              <a:noFill/>
            </p:spPr>
            <p:txBody>
              <a:bodyPr wrap="square" rtlCol="0">
                <a:spAutoFit/>
              </a:bodyPr>
              <a:lstStyle/>
              <a:p>
                <a:pPr algn="just"/>
                <a:r>
                  <a:rPr kumimoji="1" lang="zh-CN" altLang="en-US" sz="2400" b="1" dirty="0">
                    <a:ln w="25400">
                      <a:noFill/>
                    </a:ln>
                    <a:solidFill>
                      <a:srgbClr val="C00000"/>
                    </a:solidFill>
                    <a:latin typeface="FZQingKeBenYueSongS-R-GB" charset="-122"/>
                    <a:ea typeface="FZQingKeBenYueSongS-R-GB" charset="-122"/>
                    <a:cs typeface="FZQingKeBenYueSongS-R-GB" charset="-122"/>
                  </a:rPr>
                  <a:t>国家爱宪法日暨全国法制宣传日</a:t>
                </a:r>
              </a:p>
            </p:txBody>
          </p:sp>
        </p:grpSp>
      </p:grpSp>
      <p:grpSp>
        <p:nvGrpSpPr>
          <p:cNvPr id="29" name="组 36">
            <a:extLst>
              <a:ext uri="{FF2B5EF4-FFF2-40B4-BE49-F238E27FC236}">
                <a16:creationId xmlns:a16="http://schemas.microsoft.com/office/drawing/2014/main" id="{2E8453D8-B0B4-445C-9A31-68ED40296A1E}"/>
              </a:ext>
            </a:extLst>
          </p:cNvPr>
          <p:cNvGrpSpPr/>
          <p:nvPr/>
        </p:nvGrpSpPr>
        <p:grpSpPr>
          <a:xfrm>
            <a:off x="4249107" y="3308094"/>
            <a:ext cx="5742057" cy="646331"/>
            <a:chOff x="4249107" y="3308094"/>
            <a:chExt cx="5742057" cy="646331"/>
          </a:xfrm>
        </p:grpSpPr>
        <p:grpSp>
          <p:nvGrpSpPr>
            <p:cNvPr id="30" name="组 18">
              <a:extLst>
                <a:ext uri="{FF2B5EF4-FFF2-40B4-BE49-F238E27FC236}">
                  <a16:creationId xmlns:a16="http://schemas.microsoft.com/office/drawing/2014/main" id="{C5C558AC-A47E-4225-A13D-92DDA2AFFBB8}"/>
                </a:ext>
              </a:extLst>
            </p:cNvPr>
            <p:cNvGrpSpPr/>
            <p:nvPr/>
          </p:nvGrpSpPr>
          <p:grpSpPr>
            <a:xfrm>
              <a:off x="4249107" y="3308094"/>
              <a:ext cx="979950" cy="646331"/>
              <a:chOff x="3785056" y="4924038"/>
              <a:chExt cx="1277634" cy="929959"/>
            </a:xfrm>
          </p:grpSpPr>
          <p:sp>
            <p:nvSpPr>
              <p:cNvPr id="34" name="圆角矩形 19">
                <a:extLst>
                  <a:ext uri="{FF2B5EF4-FFF2-40B4-BE49-F238E27FC236}">
                    <a16:creationId xmlns:a16="http://schemas.microsoft.com/office/drawing/2014/main" id="{1D3F4343-E260-4170-9810-341BE078F158}"/>
                  </a:ext>
                </a:extLst>
              </p:cNvPr>
              <p:cNvSpPr/>
              <p:nvPr/>
            </p:nvSpPr>
            <p:spPr>
              <a:xfrm>
                <a:off x="3785056" y="4924038"/>
                <a:ext cx="1277634" cy="901554"/>
              </a:xfrm>
              <a:prstGeom prst="roundRect">
                <a:avLst>
                  <a:gd name="adj" fmla="val 15954"/>
                </a:avLst>
              </a:prstGeom>
              <a:solidFill>
                <a:srgbClr val="DE1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rgbClr val="C00000"/>
                  </a:solidFill>
                </a:endParaRPr>
              </a:p>
            </p:txBody>
          </p:sp>
          <p:sp>
            <p:nvSpPr>
              <p:cNvPr id="35" name="文本框 34">
                <a:extLst>
                  <a:ext uri="{FF2B5EF4-FFF2-40B4-BE49-F238E27FC236}">
                    <a16:creationId xmlns:a16="http://schemas.microsoft.com/office/drawing/2014/main" id="{C6332EF7-74BB-4F8E-AB40-6E8DBABE37A0}"/>
                  </a:ext>
                </a:extLst>
              </p:cNvPr>
              <p:cNvSpPr txBox="1"/>
              <p:nvPr/>
            </p:nvSpPr>
            <p:spPr>
              <a:xfrm>
                <a:off x="3792491" y="4924038"/>
                <a:ext cx="1180207" cy="929959"/>
              </a:xfrm>
              <a:prstGeom prst="rect">
                <a:avLst/>
              </a:prstGeom>
              <a:noFill/>
            </p:spPr>
            <p:txBody>
              <a:bodyPr wrap="square" rtlCol="0">
                <a:spAutoFit/>
              </a:bodyPr>
              <a:lstStyle/>
              <a:p>
                <a:pPr algn="ctr"/>
                <a:r>
                  <a:rPr kumimoji="1" lang="zh-CN" altLang="en-US" sz="3600" b="1" dirty="0">
                    <a:ln w="25400">
                      <a:noFill/>
                    </a:ln>
                    <a:solidFill>
                      <a:schemeClr val="bg1"/>
                    </a:solidFill>
                    <a:latin typeface="FZQingKeBenYueSongS-R-GB" charset="-122"/>
                    <a:ea typeface="FZQingKeBenYueSongS-R-GB" charset="-122"/>
                    <a:cs typeface="FZQingKeBenYueSongS-R-GB" charset="-122"/>
                  </a:rPr>
                  <a:t>三</a:t>
                </a:r>
              </a:p>
            </p:txBody>
          </p:sp>
        </p:grpSp>
        <p:grpSp>
          <p:nvGrpSpPr>
            <p:cNvPr id="31" name="组 21">
              <a:extLst>
                <a:ext uri="{FF2B5EF4-FFF2-40B4-BE49-F238E27FC236}">
                  <a16:creationId xmlns:a16="http://schemas.microsoft.com/office/drawing/2014/main" id="{B1A74415-9278-4524-B044-09F759E61139}"/>
                </a:ext>
              </a:extLst>
            </p:cNvPr>
            <p:cNvGrpSpPr/>
            <p:nvPr/>
          </p:nvGrpSpPr>
          <p:grpSpPr>
            <a:xfrm>
              <a:off x="5544506" y="3308094"/>
              <a:ext cx="4446658" cy="626590"/>
              <a:chOff x="3785056" y="4924038"/>
              <a:chExt cx="5797438" cy="901554"/>
            </a:xfrm>
          </p:grpSpPr>
          <p:sp>
            <p:nvSpPr>
              <p:cNvPr id="32" name="圆角矩形 22">
                <a:extLst>
                  <a:ext uri="{FF2B5EF4-FFF2-40B4-BE49-F238E27FC236}">
                    <a16:creationId xmlns:a16="http://schemas.microsoft.com/office/drawing/2014/main" id="{05824B54-FF77-44D3-BE30-01BA48279215}"/>
                  </a:ext>
                </a:extLst>
              </p:cNvPr>
              <p:cNvSpPr/>
              <p:nvPr/>
            </p:nvSpPr>
            <p:spPr>
              <a:xfrm>
                <a:off x="3785056" y="4924038"/>
                <a:ext cx="5797438" cy="901554"/>
              </a:xfrm>
              <a:prstGeom prst="roundRect">
                <a:avLst>
                  <a:gd name="adj" fmla="val 15954"/>
                </a:avLst>
              </a:prstGeom>
              <a:noFill/>
              <a:ln>
                <a:solidFill>
                  <a:srgbClr val="9100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solidFill>
                    <a:srgbClr val="C00000"/>
                  </a:solidFill>
                </a:endParaRPr>
              </a:p>
            </p:txBody>
          </p:sp>
          <p:sp>
            <p:nvSpPr>
              <p:cNvPr id="33" name="文本框 32">
                <a:extLst>
                  <a:ext uri="{FF2B5EF4-FFF2-40B4-BE49-F238E27FC236}">
                    <a16:creationId xmlns:a16="http://schemas.microsoft.com/office/drawing/2014/main" id="{48647ACD-07B3-4853-99BD-95E67D676B0B}"/>
                  </a:ext>
                </a:extLst>
              </p:cNvPr>
              <p:cNvSpPr txBox="1"/>
              <p:nvPr/>
            </p:nvSpPr>
            <p:spPr>
              <a:xfrm>
                <a:off x="3785057" y="5044370"/>
                <a:ext cx="5351103" cy="664256"/>
              </a:xfrm>
              <a:prstGeom prst="rect">
                <a:avLst/>
              </a:prstGeom>
              <a:noFill/>
            </p:spPr>
            <p:txBody>
              <a:bodyPr wrap="square" rtlCol="0">
                <a:spAutoFit/>
              </a:bodyPr>
              <a:lstStyle/>
              <a:p>
                <a:pPr algn="just"/>
                <a:r>
                  <a:rPr kumimoji="1" lang="zh-CN" altLang="en-US" sz="2400" b="1" dirty="0">
                    <a:ln w="25400">
                      <a:noFill/>
                    </a:ln>
                    <a:solidFill>
                      <a:srgbClr val="C00000"/>
                    </a:solidFill>
                    <a:latin typeface="FZQingKeBenYueSongS-R-GB" charset="-122"/>
                    <a:ea typeface="FZQingKeBenYueSongS-R-GB" charset="-122"/>
                    <a:cs typeface="FZQingKeBenYueSongS-R-GB" charset="-122"/>
                  </a:rPr>
                  <a:t>国家宪法日设立意义</a:t>
                </a:r>
              </a:p>
            </p:txBody>
          </p:sp>
        </p:grpSp>
      </p:grpSp>
      <p:grpSp>
        <p:nvGrpSpPr>
          <p:cNvPr id="36" name="组 37">
            <a:extLst>
              <a:ext uri="{FF2B5EF4-FFF2-40B4-BE49-F238E27FC236}">
                <a16:creationId xmlns:a16="http://schemas.microsoft.com/office/drawing/2014/main" id="{3D29BE38-1524-42C7-8A2E-761D1E3D365B}"/>
              </a:ext>
            </a:extLst>
          </p:cNvPr>
          <p:cNvGrpSpPr/>
          <p:nvPr/>
        </p:nvGrpSpPr>
        <p:grpSpPr>
          <a:xfrm>
            <a:off x="4249107" y="4194011"/>
            <a:ext cx="5742057" cy="646331"/>
            <a:chOff x="4249107" y="4194011"/>
            <a:chExt cx="5742057" cy="646331"/>
          </a:xfrm>
        </p:grpSpPr>
        <p:grpSp>
          <p:nvGrpSpPr>
            <p:cNvPr id="37" name="组 24">
              <a:extLst>
                <a:ext uri="{FF2B5EF4-FFF2-40B4-BE49-F238E27FC236}">
                  <a16:creationId xmlns:a16="http://schemas.microsoft.com/office/drawing/2014/main" id="{05A70E50-FF3F-49AB-A06F-5229997A01A9}"/>
                </a:ext>
              </a:extLst>
            </p:cNvPr>
            <p:cNvGrpSpPr/>
            <p:nvPr/>
          </p:nvGrpSpPr>
          <p:grpSpPr>
            <a:xfrm>
              <a:off x="4249107" y="4194011"/>
              <a:ext cx="979950" cy="646331"/>
              <a:chOff x="3785056" y="4924038"/>
              <a:chExt cx="1277634" cy="929959"/>
            </a:xfrm>
          </p:grpSpPr>
          <p:sp>
            <p:nvSpPr>
              <p:cNvPr id="41" name="圆角矩形 25">
                <a:extLst>
                  <a:ext uri="{FF2B5EF4-FFF2-40B4-BE49-F238E27FC236}">
                    <a16:creationId xmlns:a16="http://schemas.microsoft.com/office/drawing/2014/main" id="{E75E115C-245A-459B-82B4-C0492FF4D225}"/>
                  </a:ext>
                </a:extLst>
              </p:cNvPr>
              <p:cNvSpPr/>
              <p:nvPr/>
            </p:nvSpPr>
            <p:spPr>
              <a:xfrm>
                <a:off x="3785056" y="4924038"/>
                <a:ext cx="1277634" cy="901554"/>
              </a:xfrm>
              <a:prstGeom prst="roundRect">
                <a:avLst>
                  <a:gd name="adj" fmla="val 15954"/>
                </a:avLst>
              </a:prstGeom>
              <a:solidFill>
                <a:srgbClr val="DE1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solidFill>
                    <a:srgbClr val="C00000"/>
                  </a:solidFill>
                </a:endParaRPr>
              </a:p>
            </p:txBody>
          </p:sp>
          <p:sp>
            <p:nvSpPr>
              <p:cNvPr id="42" name="文本框 41">
                <a:extLst>
                  <a:ext uri="{FF2B5EF4-FFF2-40B4-BE49-F238E27FC236}">
                    <a16:creationId xmlns:a16="http://schemas.microsoft.com/office/drawing/2014/main" id="{3EBC0FEF-3E69-4647-B0C8-EEC394F4BE18}"/>
                  </a:ext>
                </a:extLst>
              </p:cNvPr>
              <p:cNvSpPr txBox="1"/>
              <p:nvPr/>
            </p:nvSpPr>
            <p:spPr>
              <a:xfrm>
                <a:off x="3792491" y="4924038"/>
                <a:ext cx="1180207" cy="929959"/>
              </a:xfrm>
              <a:prstGeom prst="rect">
                <a:avLst/>
              </a:prstGeom>
              <a:noFill/>
            </p:spPr>
            <p:txBody>
              <a:bodyPr wrap="square" rtlCol="0">
                <a:spAutoFit/>
              </a:bodyPr>
              <a:lstStyle/>
              <a:p>
                <a:pPr algn="ctr"/>
                <a:r>
                  <a:rPr kumimoji="1" lang="zh-CN" altLang="en-US" sz="3600" b="1" dirty="0">
                    <a:ln w="25400">
                      <a:noFill/>
                    </a:ln>
                    <a:solidFill>
                      <a:schemeClr val="bg1"/>
                    </a:solidFill>
                    <a:latin typeface="FZQingKeBenYueSongS-R-GB" charset="-122"/>
                    <a:ea typeface="FZQingKeBenYueSongS-R-GB" charset="-122"/>
                    <a:cs typeface="FZQingKeBenYueSongS-R-GB" charset="-122"/>
                  </a:rPr>
                  <a:t>四</a:t>
                </a:r>
              </a:p>
            </p:txBody>
          </p:sp>
        </p:grpSp>
        <p:grpSp>
          <p:nvGrpSpPr>
            <p:cNvPr id="38" name="组 27">
              <a:extLst>
                <a:ext uri="{FF2B5EF4-FFF2-40B4-BE49-F238E27FC236}">
                  <a16:creationId xmlns:a16="http://schemas.microsoft.com/office/drawing/2014/main" id="{F87E34B0-1AD3-4145-8586-458BA03241C4}"/>
                </a:ext>
              </a:extLst>
            </p:cNvPr>
            <p:cNvGrpSpPr/>
            <p:nvPr/>
          </p:nvGrpSpPr>
          <p:grpSpPr>
            <a:xfrm>
              <a:off x="5544506" y="4194011"/>
              <a:ext cx="4446658" cy="626590"/>
              <a:chOff x="3785056" y="4924038"/>
              <a:chExt cx="5797438" cy="901554"/>
            </a:xfrm>
          </p:grpSpPr>
          <p:sp>
            <p:nvSpPr>
              <p:cNvPr id="39" name="圆角矩形 28">
                <a:extLst>
                  <a:ext uri="{FF2B5EF4-FFF2-40B4-BE49-F238E27FC236}">
                    <a16:creationId xmlns:a16="http://schemas.microsoft.com/office/drawing/2014/main" id="{B0A6AE1F-3A30-453D-8C5F-7223A3275992}"/>
                  </a:ext>
                </a:extLst>
              </p:cNvPr>
              <p:cNvSpPr/>
              <p:nvPr/>
            </p:nvSpPr>
            <p:spPr>
              <a:xfrm>
                <a:off x="3785056" y="4924038"/>
                <a:ext cx="5797438" cy="901554"/>
              </a:xfrm>
              <a:prstGeom prst="roundRect">
                <a:avLst>
                  <a:gd name="adj" fmla="val 15954"/>
                </a:avLst>
              </a:prstGeom>
              <a:noFill/>
              <a:ln>
                <a:solidFill>
                  <a:srgbClr val="9100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solidFill>
                    <a:srgbClr val="C00000"/>
                  </a:solidFill>
                </a:endParaRPr>
              </a:p>
            </p:txBody>
          </p:sp>
          <p:sp>
            <p:nvSpPr>
              <p:cNvPr id="40" name="文本框 39">
                <a:extLst>
                  <a:ext uri="{FF2B5EF4-FFF2-40B4-BE49-F238E27FC236}">
                    <a16:creationId xmlns:a16="http://schemas.microsoft.com/office/drawing/2014/main" id="{8E69DAD4-60CF-484D-B0F4-516DD4F0C9D4}"/>
                  </a:ext>
                </a:extLst>
              </p:cNvPr>
              <p:cNvSpPr txBox="1"/>
              <p:nvPr/>
            </p:nvSpPr>
            <p:spPr>
              <a:xfrm>
                <a:off x="3785057" y="5044370"/>
                <a:ext cx="5351103" cy="664256"/>
              </a:xfrm>
              <a:prstGeom prst="rect">
                <a:avLst/>
              </a:prstGeom>
              <a:noFill/>
            </p:spPr>
            <p:txBody>
              <a:bodyPr wrap="square" rtlCol="0">
                <a:spAutoFit/>
              </a:bodyPr>
              <a:lstStyle/>
              <a:p>
                <a:pPr algn="just"/>
                <a:r>
                  <a:rPr kumimoji="1" lang="en-US" altLang="zh-CN" sz="2400" b="1" dirty="0">
                    <a:ln w="25400">
                      <a:noFill/>
                    </a:ln>
                    <a:solidFill>
                      <a:srgbClr val="C00000"/>
                    </a:solidFill>
                    <a:latin typeface="FZQingKeBenYueSongS-R-GB" charset="-122"/>
                    <a:ea typeface="FZQingKeBenYueSongS-R-GB" charset="-122"/>
                    <a:cs typeface="FZQingKeBenYueSongS-R-GB" charset="-122"/>
                  </a:rPr>
                  <a:t>2018</a:t>
                </a:r>
                <a:r>
                  <a:rPr kumimoji="1" lang="zh-CN" altLang="en-US" sz="2400" b="1" dirty="0">
                    <a:ln w="25400">
                      <a:noFill/>
                    </a:ln>
                    <a:solidFill>
                      <a:srgbClr val="C00000"/>
                    </a:solidFill>
                    <a:latin typeface="FZQingKeBenYueSongS-R-GB" charset="-122"/>
                    <a:ea typeface="FZQingKeBenYueSongS-R-GB" charset="-122"/>
                    <a:cs typeface="FZQingKeBenYueSongS-R-GB" charset="-122"/>
                  </a:rPr>
                  <a:t>宪法修改内容及意义</a:t>
                </a:r>
              </a:p>
            </p:txBody>
          </p:sp>
        </p:grpSp>
      </p:grpSp>
      <p:grpSp>
        <p:nvGrpSpPr>
          <p:cNvPr id="43" name="组 38">
            <a:extLst>
              <a:ext uri="{FF2B5EF4-FFF2-40B4-BE49-F238E27FC236}">
                <a16:creationId xmlns:a16="http://schemas.microsoft.com/office/drawing/2014/main" id="{F5A3A0A8-9F8D-4F5D-ADDC-FDA1BF7BDB38}"/>
              </a:ext>
            </a:extLst>
          </p:cNvPr>
          <p:cNvGrpSpPr/>
          <p:nvPr/>
        </p:nvGrpSpPr>
        <p:grpSpPr>
          <a:xfrm>
            <a:off x="4249107" y="5050831"/>
            <a:ext cx="5742057" cy="646331"/>
            <a:chOff x="4249107" y="5050831"/>
            <a:chExt cx="5742057" cy="646331"/>
          </a:xfrm>
        </p:grpSpPr>
        <p:grpSp>
          <p:nvGrpSpPr>
            <p:cNvPr id="44" name="组 30">
              <a:extLst>
                <a:ext uri="{FF2B5EF4-FFF2-40B4-BE49-F238E27FC236}">
                  <a16:creationId xmlns:a16="http://schemas.microsoft.com/office/drawing/2014/main" id="{6A83C446-440B-49A4-A242-BA85CD5E1FD7}"/>
                </a:ext>
              </a:extLst>
            </p:cNvPr>
            <p:cNvGrpSpPr/>
            <p:nvPr/>
          </p:nvGrpSpPr>
          <p:grpSpPr>
            <a:xfrm>
              <a:off x="4249107" y="5050831"/>
              <a:ext cx="979950" cy="646331"/>
              <a:chOff x="3785056" y="4924038"/>
              <a:chExt cx="1277634" cy="929959"/>
            </a:xfrm>
          </p:grpSpPr>
          <p:sp>
            <p:nvSpPr>
              <p:cNvPr id="48" name="圆角矩形 31">
                <a:extLst>
                  <a:ext uri="{FF2B5EF4-FFF2-40B4-BE49-F238E27FC236}">
                    <a16:creationId xmlns:a16="http://schemas.microsoft.com/office/drawing/2014/main" id="{812D3F41-175D-4C7B-B39D-4B4FEFD1FDB0}"/>
                  </a:ext>
                </a:extLst>
              </p:cNvPr>
              <p:cNvSpPr/>
              <p:nvPr/>
            </p:nvSpPr>
            <p:spPr>
              <a:xfrm>
                <a:off x="3785056" y="4924038"/>
                <a:ext cx="1277634" cy="901554"/>
              </a:xfrm>
              <a:prstGeom prst="roundRect">
                <a:avLst>
                  <a:gd name="adj" fmla="val 15954"/>
                </a:avLst>
              </a:prstGeom>
              <a:solidFill>
                <a:srgbClr val="DE12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solidFill>
                    <a:srgbClr val="C00000"/>
                  </a:solidFill>
                </a:endParaRPr>
              </a:p>
            </p:txBody>
          </p:sp>
          <p:sp>
            <p:nvSpPr>
              <p:cNvPr id="49" name="文本框 48">
                <a:extLst>
                  <a:ext uri="{FF2B5EF4-FFF2-40B4-BE49-F238E27FC236}">
                    <a16:creationId xmlns:a16="http://schemas.microsoft.com/office/drawing/2014/main" id="{4B5EA4A9-7175-4AEE-9C8A-4CA579CA01BB}"/>
                  </a:ext>
                </a:extLst>
              </p:cNvPr>
              <p:cNvSpPr txBox="1"/>
              <p:nvPr/>
            </p:nvSpPr>
            <p:spPr>
              <a:xfrm>
                <a:off x="3792491" y="4924038"/>
                <a:ext cx="1180207" cy="929959"/>
              </a:xfrm>
              <a:prstGeom prst="rect">
                <a:avLst/>
              </a:prstGeom>
              <a:noFill/>
            </p:spPr>
            <p:txBody>
              <a:bodyPr wrap="square" rtlCol="0">
                <a:spAutoFit/>
              </a:bodyPr>
              <a:lstStyle/>
              <a:p>
                <a:pPr algn="ctr"/>
                <a:r>
                  <a:rPr kumimoji="1" lang="zh-CN" altLang="en-US" sz="3600" b="1" dirty="0">
                    <a:ln w="25400">
                      <a:noFill/>
                    </a:ln>
                    <a:solidFill>
                      <a:schemeClr val="bg1"/>
                    </a:solidFill>
                    <a:latin typeface="FZQingKeBenYueSongS-R-GB" charset="-122"/>
                    <a:ea typeface="FZQingKeBenYueSongS-R-GB" charset="-122"/>
                    <a:cs typeface="FZQingKeBenYueSongS-R-GB" charset="-122"/>
                  </a:rPr>
                  <a:t>五</a:t>
                </a:r>
              </a:p>
            </p:txBody>
          </p:sp>
        </p:grpSp>
        <p:grpSp>
          <p:nvGrpSpPr>
            <p:cNvPr id="45" name="组 33">
              <a:extLst>
                <a:ext uri="{FF2B5EF4-FFF2-40B4-BE49-F238E27FC236}">
                  <a16:creationId xmlns:a16="http://schemas.microsoft.com/office/drawing/2014/main" id="{64DB1B6D-23A4-400B-B260-F7D36F8BDDB9}"/>
                </a:ext>
              </a:extLst>
            </p:cNvPr>
            <p:cNvGrpSpPr/>
            <p:nvPr/>
          </p:nvGrpSpPr>
          <p:grpSpPr>
            <a:xfrm>
              <a:off x="5544506" y="5050831"/>
              <a:ext cx="4446658" cy="626590"/>
              <a:chOff x="3785056" y="4924038"/>
              <a:chExt cx="5797438" cy="901554"/>
            </a:xfrm>
          </p:grpSpPr>
          <p:sp>
            <p:nvSpPr>
              <p:cNvPr id="46" name="圆角矩形 34">
                <a:extLst>
                  <a:ext uri="{FF2B5EF4-FFF2-40B4-BE49-F238E27FC236}">
                    <a16:creationId xmlns:a16="http://schemas.microsoft.com/office/drawing/2014/main" id="{7EA81BFC-4F1C-4E97-9E27-CC2512EEB944}"/>
                  </a:ext>
                </a:extLst>
              </p:cNvPr>
              <p:cNvSpPr/>
              <p:nvPr/>
            </p:nvSpPr>
            <p:spPr>
              <a:xfrm>
                <a:off x="3785056" y="4924038"/>
                <a:ext cx="5797438" cy="901554"/>
              </a:xfrm>
              <a:prstGeom prst="roundRect">
                <a:avLst>
                  <a:gd name="adj" fmla="val 15954"/>
                </a:avLst>
              </a:prstGeom>
              <a:noFill/>
              <a:ln>
                <a:solidFill>
                  <a:srgbClr val="91000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a:solidFill>
                    <a:srgbClr val="C00000"/>
                  </a:solidFill>
                </a:endParaRPr>
              </a:p>
            </p:txBody>
          </p:sp>
          <p:sp>
            <p:nvSpPr>
              <p:cNvPr id="47" name="文本框 46">
                <a:extLst>
                  <a:ext uri="{FF2B5EF4-FFF2-40B4-BE49-F238E27FC236}">
                    <a16:creationId xmlns:a16="http://schemas.microsoft.com/office/drawing/2014/main" id="{4DCC7DE0-5AB5-4AE5-9A71-E2EED7E4955B}"/>
                  </a:ext>
                </a:extLst>
              </p:cNvPr>
              <p:cNvSpPr txBox="1"/>
              <p:nvPr/>
            </p:nvSpPr>
            <p:spPr>
              <a:xfrm>
                <a:off x="3785057" y="5044370"/>
                <a:ext cx="5351103" cy="664256"/>
              </a:xfrm>
              <a:prstGeom prst="rect">
                <a:avLst/>
              </a:prstGeom>
              <a:noFill/>
            </p:spPr>
            <p:txBody>
              <a:bodyPr wrap="square" rtlCol="0">
                <a:spAutoFit/>
              </a:bodyPr>
              <a:lstStyle/>
              <a:p>
                <a:pPr algn="just"/>
                <a:r>
                  <a:rPr kumimoji="1" lang="zh-CN" altLang="en-US" sz="2400" b="1" dirty="0">
                    <a:ln w="25400">
                      <a:noFill/>
                    </a:ln>
                    <a:solidFill>
                      <a:srgbClr val="C00000"/>
                    </a:solidFill>
                    <a:latin typeface="FZQingKeBenYueSongS-R-GB" charset="-122"/>
                    <a:ea typeface="FZQingKeBenYueSongS-R-GB" charset="-122"/>
                    <a:cs typeface="FZQingKeBenYueSongS-R-GB" charset="-122"/>
                  </a:rPr>
                  <a:t>弘扬宪法精神 履行宪法使命</a:t>
                </a:r>
              </a:p>
            </p:txBody>
          </p:sp>
        </p:grpSp>
      </p:grpSp>
    </p:spTree>
    <p:extLst>
      <p:ext uri="{BB962C8B-B14F-4D97-AF65-F5344CB8AC3E}">
        <p14:creationId xmlns:p14="http://schemas.microsoft.com/office/powerpoint/2010/main" val="3706522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prestig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par>
                          <p:cTn id="13" fill="hold">
                            <p:stCondLst>
                              <p:cond delay="1000"/>
                            </p:stCondLst>
                            <p:childTnLst>
                              <p:par>
                                <p:cTn id="14" presetID="2" presetClass="entr" presetSubtype="2"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1+#ppt_w/2"/>
                                          </p:val>
                                        </p:tav>
                                        <p:tav tm="100000">
                                          <p:val>
                                            <p:strVal val="#ppt_x"/>
                                          </p:val>
                                        </p:tav>
                                      </p:tavLst>
                                    </p:anim>
                                    <p:anim calcmode="lin" valueType="num">
                                      <p:cBhvr additive="base">
                                        <p:cTn id="17" dur="500" fill="hold"/>
                                        <p:tgtEl>
                                          <p:spTgt spid="15"/>
                                        </p:tgtEl>
                                        <p:attrNameLst>
                                          <p:attrName>ppt_y</p:attrName>
                                        </p:attrNameLst>
                                      </p:cBhvr>
                                      <p:tavLst>
                                        <p:tav tm="0">
                                          <p:val>
                                            <p:strVal val="#ppt_y"/>
                                          </p:val>
                                        </p:tav>
                                        <p:tav tm="100000">
                                          <p:val>
                                            <p:strVal val="#ppt_y"/>
                                          </p:val>
                                        </p:tav>
                                      </p:tavLst>
                                    </p:anim>
                                  </p:childTnLst>
                                </p:cTn>
                              </p:par>
                              <p:par>
                                <p:cTn id="18" presetID="2" presetClass="entr" presetSubtype="2"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1+#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1+#ppt_w/2"/>
                                          </p:val>
                                        </p:tav>
                                        <p:tav tm="100000">
                                          <p:val>
                                            <p:strVal val="#ppt_x"/>
                                          </p:val>
                                        </p:tav>
                                      </p:tavLst>
                                    </p:anim>
                                    <p:anim calcmode="lin" valueType="num">
                                      <p:cBhvr additive="base">
                                        <p:cTn id="25" dur="500" fill="hold"/>
                                        <p:tgtEl>
                                          <p:spTgt spid="22"/>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additive="base">
                                        <p:cTn id="28" dur="500" fill="hold"/>
                                        <p:tgtEl>
                                          <p:spTgt spid="29"/>
                                        </p:tgtEl>
                                        <p:attrNameLst>
                                          <p:attrName>ppt_x</p:attrName>
                                        </p:attrNameLst>
                                      </p:cBhvr>
                                      <p:tavLst>
                                        <p:tav tm="0">
                                          <p:val>
                                            <p:strVal val="1+#ppt_w/2"/>
                                          </p:val>
                                        </p:tav>
                                        <p:tav tm="100000">
                                          <p:val>
                                            <p:strVal val="#ppt_x"/>
                                          </p:val>
                                        </p:tav>
                                      </p:tavLst>
                                    </p:anim>
                                    <p:anim calcmode="lin" valueType="num">
                                      <p:cBhvr additive="base">
                                        <p:cTn id="29" dur="500" fill="hold"/>
                                        <p:tgtEl>
                                          <p:spTgt spid="29"/>
                                        </p:tgtEl>
                                        <p:attrNameLst>
                                          <p:attrName>ppt_y</p:attrName>
                                        </p:attrNameLst>
                                      </p:cBhvr>
                                      <p:tavLst>
                                        <p:tav tm="0">
                                          <p:val>
                                            <p:strVal val="#ppt_y"/>
                                          </p:val>
                                        </p:tav>
                                        <p:tav tm="100000">
                                          <p:val>
                                            <p:strVal val="#ppt_y"/>
                                          </p:val>
                                        </p:tav>
                                      </p:tavLst>
                                    </p:anim>
                                  </p:childTnLst>
                                </p:cTn>
                              </p:par>
                              <p:par>
                                <p:cTn id="30" presetID="2" presetClass="entr" presetSubtype="2" fill="hold" nodeType="with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1+#ppt_w/2"/>
                                          </p:val>
                                        </p:tav>
                                        <p:tav tm="100000">
                                          <p:val>
                                            <p:strVal val="#ppt_x"/>
                                          </p:val>
                                        </p:tav>
                                      </p:tavLst>
                                    </p:anim>
                                    <p:anim calcmode="lin" valueType="num">
                                      <p:cBhvr additive="base">
                                        <p:cTn id="33" dur="500" fill="hold"/>
                                        <p:tgtEl>
                                          <p:spTgt spid="36"/>
                                        </p:tgtEl>
                                        <p:attrNameLst>
                                          <p:attrName>ppt_y</p:attrName>
                                        </p:attrNameLst>
                                      </p:cBhvr>
                                      <p:tavLst>
                                        <p:tav tm="0">
                                          <p:val>
                                            <p:strVal val="#ppt_y"/>
                                          </p:val>
                                        </p:tav>
                                        <p:tav tm="100000">
                                          <p:val>
                                            <p:strVal val="#ppt_y"/>
                                          </p:val>
                                        </p:tav>
                                      </p:tavLst>
                                    </p:anim>
                                  </p:childTnLst>
                                </p:cTn>
                              </p:par>
                              <p:par>
                                <p:cTn id="34" presetID="2" presetClass="entr" presetSubtype="2"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1+#ppt_w/2"/>
                                          </p:val>
                                        </p:tav>
                                        <p:tav tm="100000">
                                          <p:val>
                                            <p:strVal val="#ppt_x"/>
                                          </p:val>
                                        </p:tav>
                                      </p:tavLst>
                                    </p:anim>
                                    <p:anim calcmode="lin" valueType="num">
                                      <p:cBhvr additive="base">
                                        <p:cTn id="37"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2"/>
          <p:cNvGrpSpPr/>
          <p:nvPr/>
        </p:nvGrpSpPr>
        <p:grpSpPr>
          <a:xfrm>
            <a:off x="1817692" y="3192362"/>
            <a:ext cx="8294496" cy="1105912"/>
            <a:chOff x="3785056" y="4924038"/>
            <a:chExt cx="2723320" cy="1105912"/>
          </a:xfrm>
          <a:solidFill>
            <a:srgbClr val="DE1223"/>
          </a:solidFill>
        </p:grpSpPr>
        <p:sp>
          <p:nvSpPr>
            <p:cNvPr id="4" name="圆角矩形 3"/>
            <p:cNvSpPr/>
            <p:nvPr/>
          </p:nvSpPr>
          <p:spPr>
            <a:xfrm>
              <a:off x="3785056" y="4924038"/>
              <a:ext cx="2723320" cy="1105912"/>
            </a:xfrm>
            <a:prstGeom prst="roundRect">
              <a:avLst>
                <a:gd name="adj" fmla="val 1595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5" name="文本框 4"/>
            <p:cNvSpPr txBox="1"/>
            <p:nvPr/>
          </p:nvSpPr>
          <p:spPr>
            <a:xfrm>
              <a:off x="3785056" y="5061495"/>
              <a:ext cx="2723320" cy="830997"/>
            </a:xfrm>
            <a:prstGeom prst="rect">
              <a:avLst/>
            </a:prstGeom>
            <a:grpFill/>
          </p:spPr>
          <p:txBody>
            <a:bodyPr wrap="square" rtlCol="0">
              <a:spAutoFit/>
            </a:bodyPr>
            <a:lstStyle/>
            <a:p>
              <a:pPr algn="ctr"/>
              <a:r>
                <a:rPr kumimoji="1" lang="en-US" altLang="zh-CN" sz="4800" b="1" dirty="0">
                  <a:ln w="25400">
                    <a:noFill/>
                  </a:ln>
                  <a:solidFill>
                    <a:schemeClr val="bg1"/>
                  </a:solidFill>
                  <a:latin typeface="FZQingKeBenYueSongS-R-GB" charset="-122"/>
                  <a:ea typeface="FZQingKeBenYueSongS-R-GB" charset="-122"/>
                  <a:cs typeface="FZQingKeBenYueSongS-R-GB" charset="-122"/>
                </a:rPr>
                <a:t>《</a:t>
              </a:r>
              <a:r>
                <a:rPr kumimoji="1" lang="zh-CN" altLang="en-US" sz="4800" b="1" dirty="0">
                  <a:ln w="25400">
                    <a:noFill/>
                  </a:ln>
                  <a:solidFill>
                    <a:schemeClr val="bg1"/>
                  </a:solidFill>
                  <a:latin typeface="FZQingKeBenYueSongS-R-GB" charset="-122"/>
                  <a:ea typeface="FZQingKeBenYueSongS-R-GB" charset="-122"/>
                  <a:cs typeface="FZQingKeBenYueSongS-R-GB" charset="-122"/>
                </a:rPr>
                <a:t>中华人民共和国宪法</a:t>
              </a:r>
              <a:r>
                <a:rPr kumimoji="1" lang="en-US" altLang="zh-CN" sz="4800" b="1" dirty="0">
                  <a:ln w="25400">
                    <a:noFill/>
                  </a:ln>
                  <a:solidFill>
                    <a:schemeClr val="bg1"/>
                  </a:solidFill>
                  <a:latin typeface="FZQingKeBenYueSongS-R-GB" charset="-122"/>
                  <a:ea typeface="FZQingKeBenYueSongS-R-GB" charset="-122"/>
                  <a:cs typeface="FZQingKeBenYueSongS-R-GB" charset="-122"/>
                </a:rPr>
                <a:t>》</a:t>
              </a:r>
              <a:endParaRPr kumimoji="1" lang="zh-CN" altLang="en-US" sz="4800" b="1" dirty="0">
                <a:ln w="25400">
                  <a:noFill/>
                </a:ln>
                <a:solidFill>
                  <a:schemeClr val="bg1"/>
                </a:solidFill>
                <a:latin typeface="FZQingKeBenYueSongS-R-GB" charset="-122"/>
                <a:ea typeface="FZQingKeBenYueSongS-R-GB" charset="-122"/>
                <a:cs typeface="FZQingKeBenYueSongS-R-GB" charset="-122"/>
              </a:endParaRPr>
            </a:p>
          </p:txBody>
        </p:sp>
      </p:grpSp>
      <p:sp>
        <p:nvSpPr>
          <p:cNvPr id="6" name="文本框 5"/>
          <p:cNvSpPr txBox="1"/>
          <p:nvPr/>
        </p:nvSpPr>
        <p:spPr>
          <a:xfrm>
            <a:off x="2564394" y="1745958"/>
            <a:ext cx="7063212" cy="1191993"/>
          </a:xfrm>
          <a:prstGeom prst="rect">
            <a:avLst/>
          </a:prstGeom>
          <a:noFill/>
        </p:spPr>
        <p:txBody>
          <a:bodyPr wrap="square" rtlCol="0">
            <a:spAutoFit/>
          </a:bodyPr>
          <a:lstStyle/>
          <a:p>
            <a:pPr algn="ctr">
              <a:lnSpc>
                <a:spcPct val="150000"/>
              </a:lnSpc>
            </a:pPr>
            <a:r>
              <a:rPr kumimoji="1" lang="zh-CN" altLang="en-US" sz="5400" b="1" dirty="0">
                <a:ln w="25400">
                  <a:noFill/>
                </a:ln>
                <a:solidFill>
                  <a:srgbClr val="DE1223"/>
                </a:solidFill>
                <a:latin typeface="微软雅黑" panose="020B0503020204020204" charset="-122"/>
                <a:ea typeface="微软雅黑" panose="020B0503020204020204" charset="-122"/>
                <a:cs typeface="微软雅黑" panose="020B0503020204020204" charset="-122"/>
              </a:rPr>
              <a:t>第 一 章</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prestig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429958" y="1677511"/>
            <a:ext cx="7170929" cy="3782895"/>
          </a:xfrm>
          <a:prstGeom prst="rect">
            <a:avLst/>
          </a:prstGeom>
          <a:noFill/>
        </p:spPr>
        <p:txBody>
          <a:bodyPr wrap="square" rtlCol="0">
            <a:spAutoFit/>
          </a:bodyPr>
          <a:lstStyle/>
          <a:p>
            <a:pPr>
              <a:lnSpc>
                <a:spcPct val="150000"/>
              </a:lnSpc>
            </a:pPr>
            <a:r>
              <a:rPr kumimoji="1" lang="en-US" altLang="zh-CN" b="1" dirty="0">
                <a:ln w="25400">
                  <a:noFill/>
                </a:ln>
                <a:solidFill>
                  <a:srgbClr val="91000E"/>
                </a:solidFill>
                <a:latin typeface="微软雅黑" panose="020B0503020204020204" charset="-122"/>
                <a:ea typeface="微软雅黑" panose="020B0503020204020204" charset="-122"/>
                <a:cs typeface="微软雅黑" panose="020B0503020204020204" charset="-122"/>
              </a:rPr>
              <a:t>《</a:t>
            </a:r>
            <a:r>
              <a:rPr kumimoji="1" lang="zh-CN" altLang="en-US" b="1" dirty="0">
                <a:ln w="25400">
                  <a:noFill/>
                </a:ln>
                <a:solidFill>
                  <a:srgbClr val="91000E"/>
                </a:solidFill>
                <a:latin typeface="微软雅黑" panose="020B0503020204020204" charset="-122"/>
                <a:ea typeface="微软雅黑" panose="020B0503020204020204" charset="-122"/>
                <a:cs typeface="微软雅黑" panose="020B0503020204020204" charset="-122"/>
              </a:rPr>
              <a:t>中华人民共和国宪法</a:t>
            </a:r>
            <a:r>
              <a:rPr kumimoji="1" lang="en-US" altLang="zh-CN" b="1" dirty="0">
                <a:ln w="25400">
                  <a:noFill/>
                </a:ln>
                <a:solidFill>
                  <a:srgbClr val="91000E"/>
                </a:solidFill>
                <a:latin typeface="微软雅黑" panose="020B0503020204020204" charset="-122"/>
                <a:ea typeface="微软雅黑" panose="020B0503020204020204" charset="-122"/>
                <a:cs typeface="微软雅黑" panose="020B0503020204020204" charset="-122"/>
              </a:rPr>
              <a:t>》</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是中华人民共和国的根本大法</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规定拥有最高法律效力。通常规定一一个国家的社会制度和国家制度的基本原则、国家机关的组织和活动的基本原则</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公民的基本权利和义务等重要内容有的还规定国旗、国歌、国徽和首都以及统治阶级认为重要的其他制度涉及到国家生活的各个方面。宪法具有最高法律效力</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是制定其他法律的依据</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一切法律、法规都不得同宪法相抵触。中华人民共和国成立后</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曾于</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1954</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9</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月</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20</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日、</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1975</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月</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17</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日、</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1978</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3</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月</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5</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日和</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1982</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12</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月</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4</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日通过四个宪法</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现行宪法为</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1982</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年宪法</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并历经</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1988</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1993</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1999</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2004</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 </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2018</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年五次修订。</a:t>
            </a:r>
          </a:p>
        </p:txBody>
      </p:sp>
      <p:pic>
        <p:nvPicPr>
          <p:cNvPr id="12" name="图片 11">
            <a:extLst>
              <a:ext uri="{FF2B5EF4-FFF2-40B4-BE49-F238E27FC236}">
                <a16:creationId xmlns:a16="http://schemas.microsoft.com/office/drawing/2014/main" id="{B6EE89FD-AC1B-44A9-858C-9A4FE7BF23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13" name="文本框 12">
            <a:extLst>
              <a:ext uri="{FF2B5EF4-FFF2-40B4-BE49-F238E27FC236}">
                <a16:creationId xmlns:a16="http://schemas.microsoft.com/office/drawing/2014/main" id="{7D41DDA3-A4DD-41B9-8FB3-54C4FCDF3663}"/>
              </a:ext>
            </a:extLst>
          </p:cNvPr>
          <p:cNvSpPr txBox="1"/>
          <p:nvPr/>
        </p:nvSpPr>
        <p:spPr>
          <a:xfrm>
            <a:off x="533611" y="193129"/>
            <a:ext cx="3355759" cy="461665"/>
          </a:xfrm>
          <a:prstGeom prst="rect">
            <a:avLst/>
          </a:prstGeom>
          <a:noFill/>
        </p:spPr>
        <p:txBody>
          <a:bodyPr wrap="square" rtlCol="0">
            <a:spAutoFit/>
          </a:bodyPr>
          <a:lstStyle/>
          <a:p>
            <a:pPr algn="ctr"/>
            <a:r>
              <a:rPr kumimoji="1" lang="en-US" altLang="zh-CN" sz="2400" b="1" dirty="0">
                <a:ln w="25400">
                  <a:noFill/>
                </a:ln>
                <a:solidFill>
                  <a:srgbClr val="DE1223"/>
                </a:solidFill>
                <a:latin typeface="FZQingKeBenYueSongS-R-GB" charset="-122"/>
                <a:ea typeface="FZQingKeBenYueSongS-R-GB" charset="-122"/>
                <a:cs typeface="FZQingKeBenYueSongS-R-GB" charset="-122"/>
              </a:rPr>
              <a:t>《</a:t>
            </a:r>
            <a:r>
              <a:rPr kumimoji="1" lang="zh-CN" altLang="en-US" sz="2400" b="1" dirty="0">
                <a:ln w="25400">
                  <a:noFill/>
                </a:ln>
                <a:solidFill>
                  <a:srgbClr val="DE1223"/>
                </a:solidFill>
                <a:latin typeface="FZQingKeBenYueSongS-R-GB" charset="-122"/>
                <a:ea typeface="FZQingKeBenYueSongS-R-GB" charset="-122"/>
                <a:cs typeface="FZQingKeBenYueSongS-R-GB" charset="-122"/>
              </a:rPr>
              <a:t>中华人民共和国宪法</a:t>
            </a:r>
            <a:r>
              <a:rPr kumimoji="1" lang="en-US" altLang="zh-CN" sz="2400" b="1" dirty="0">
                <a:ln w="25400">
                  <a:noFill/>
                </a:ln>
                <a:solidFill>
                  <a:srgbClr val="DE1223"/>
                </a:solidFill>
                <a:latin typeface="FZQingKeBenYueSongS-R-GB" charset="-122"/>
                <a:ea typeface="FZQingKeBenYueSongS-R-GB" charset="-122"/>
                <a:cs typeface="FZQingKeBenYueSongS-R-GB" charset="-122"/>
              </a:rPr>
              <a:t>》</a:t>
            </a:r>
            <a:endParaRPr kumimoji="1" lang="zh-CN" altLang="en-US" sz="2400" b="1" dirty="0">
              <a:ln w="25400">
                <a:noFill/>
              </a:ln>
              <a:solidFill>
                <a:srgbClr val="DE1223"/>
              </a:solidFill>
              <a:latin typeface="FZQingKeBenYueSongS-R-GB" charset="-122"/>
              <a:ea typeface="FZQingKeBenYueSongS-R-GB" charset="-122"/>
              <a:cs typeface="FZQingKeBenYueSongS-R-GB" charset="-122"/>
            </a:endParaRPr>
          </a:p>
        </p:txBody>
      </p:sp>
      <p:pic>
        <p:nvPicPr>
          <p:cNvPr id="14" name="图片 13">
            <a:extLst>
              <a:ext uri="{FF2B5EF4-FFF2-40B4-BE49-F238E27FC236}">
                <a16:creationId xmlns:a16="http://schemas.microsoft.com/office/drawing/2014/main" id="{2F79DA1A-3A4D-476D-AEF8-BE8FE2B2C5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67" y="1715001"/>
            <a:ext cx="3759673" cy="3745405"/>
          </a:xfrm>
          <a:prstGeom prst="rect">
            <a:avLst/>
          </a:prstGeom>
        </p:spPr>
      </p:pic>
      <p:pic>
        <p:nvPicPr>
          <p:cNvPr id="17" name="图片 16">
            <a:extLst>
              <a:ext uri="{FF2B5EF4-FFF2-40B4-BE49-F238E27FC236}">
                <a16:creationId xmlns:a16="http://schemas.microsoft.com/office/drawing/2014/main" id="{003A0752-E0D5-4841-A2B1-0F96FF4611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prestig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par>
                          <p:cTn id="8" fill="hold">
                            <p:stCondLst>
                              <p:cond delay="500"/>
                            </p:stCondLst>
                            <p:childTnLst>
                              <p:par>
                                <p:cTn id="9" presetID="5" presetClass="entr" presetSubtype="10" fill="hold" grpId="1"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checkerboard(across)">
                                      <p:cBhvr>
                                        <p:cTn id="1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DD70DC38-F33D-493E-B73C-5BB086FE3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588" y="2920753"/>
            <a:ext cx="4557806" cy="2958299"/>
          </a:xfrm>
          <a:prstGeom prst="rect">
            <a:avLst/>
          </a:prstGeom>
        </p:spPr>
      </p:pic>
      <p:sp>
        <p:nvSpPr>
          <p:cNvPr id="13" name="文本框 12"/>
          <p:cNvSpPr txBox="1"/>
          <p:nvPr/>
        </p:nvSpPr>
        <p:spPr>
          <a:xfrm>
            <a:off x="648069" y="1988560"/>
            <a:ext cx="11279473" cy="874407"/>
          </a:xfrm>
          <a:prstGeom prst="rect">
            <a:avLst/>
          </a:prstGeom>
          <a:noFill/>
        </p:spPr>
        <p:txBody>
          <a:bodyPr wrap="square" rtlCol="0">
            <a:spAutoFit/>
          </a:bodyPr>
          <a:lstStyle/>
          <a:p>
            <a:pPr algn="just">
              <a:lnSpc>
                <a:spcPct val="150000"/>
              </a:lnSpc>
            </a:pP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宪法是我国的根本大法</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是治国安邦的总章程</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是保持国家统一、 民族团结、经济发展、社会进步和长治久安的法律基础</a:t>
            </a:r>
            <a:r>
              <a:rPr kumimoji="1" lang="en-US" altLang="zh-CN"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a:t>
            </a:r>
            <a:r>
              <a:rPr kumimoji="1" lang="zh-CN" altLang="en-US" dirty="0">
                <a:ln w="25400">
                  <a:noFill/>
                </a:ln>
                <a:solidFill>
                  <a:schemeClr val="tx1">
                    <a:lumMod val="85000"/>
                    <a:lumOff val="15000"/>
                  </a:schemeClr>
                </a:solidFill>
                <a:latin typeface="微软雅黑" panose="020B0503020204020204" charset="-122"/>
                <a:ea typeface="微软雅黑" panose="020B0503020204020204" charset="-122"/>
                <a:cs typeface="微软雅黑" panose="020B0503020204020204" charset="-122"/>
              </a:rPr>
              <a:t>是中国共产党执政兴国、团结带领全国各族人民建设中国特色社会主义的法律保证。</a:t>
            </a:r>
          </a:p>
        </p:txBody>
      </p:sp>
      <p:sp>
        <p:nvSpPr>
          <p:cNvPr id="17" name="文本框 16"/>
          <p:cNvSpPr txBox="1"/>
          <p:nvPr/>
        </p:nvSpPr>
        <p:spPr>
          <a:xfrm>
            <a:off x="648069" y="2824001"/>
            <a:ext cx="10994718" cy="3170099"/>
          </a:xfrm>
          <a:prstGeom prst="rect">
            <a:avLst/>
          </a:prstGeom>
          <a:noFill/>
        </p:spPr>
        <p:txBody>
          <a:bodyPr wrap="square" rtlCol="0">
            <a:spAutoFit/>
          </a:bodyPr>
          <a:lstStyle/>
          <a:p>
            <a:pPr algn="just">
              <a:lnSpc>
                <a:spcPct val="200000"/>
              </a:lnSpc>
            </a:pP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一：宪法是其他法律的立法基础</a:t>
            </a:r>
            <a:r>
              <a:rPr kumimoji="1" lang="en-US" altLang="zh-CN"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其他法律是宪法的具体化</a:t>
            </a:r>
            <a:endParaRPr kumimoji="1" lang="en-US" altLang="zh-CN" sz="20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a:p>
            <a:pPr algn="just">
              <a:lnSpc>
                <a:spcPct val="200000"/>
              </a:lnSpc>
            </a:pP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二：任何法律不得同宪法相抵触</a:t>
            </a:r>
            <a:r>
              <a:rPr kumimoji="1" lang="en-US" altLang="zh-CN"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否则无效</a:t>
            </a:r>
            <a:endParaRPr kumimoji="1" lang="en-US" altLang="zh-CN" sz="20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a:p>
            <a:pPr algn="just">
              <a:lnSpc>
                <a:spcPct val="200000"/>
              </a:lnSpc>
            </a:pP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三：宪法是治国安邦的总章程</a:t>
            </a:r>
            <a:endParaRPr kumimoji="1" lang="en-US" altLang="zh-CN" sz="20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a:p>
            <a:pPr algn="just">
              <a:lnSpc>
                <a:spcPct val="200000"/>
              </a:lnSpc>
            </a:pP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四：宪法是最高行为准则</a:t>
            </a:r>
            <a:endParaRPr kumimoji="1" lang="en-US" altLang="zh-CN" sz="20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a:p>
            <a:pPr algn="just">
              <a:lnSpc>
                <a:spcPct val="200000"/>
              </a:lnSpc>
            </a:pPr>
            <a:r>
              <a:rPr kumimoji="1" lang="zh-CN" altLang="en-US" sz="2000" b="1" dirty="0">
                <a:ln w="25400">
                  <a:noFill/>
                </a:ln>
                <a:solidFill>
                  <a:srgbClr val="C00000"/>
                </a:solidFill>
                <a:latin typeface="微软雅黑" panose="020B0503020204020204" charset="-122"/>
                <a:ea typeface="微软雅黑" panose="020B0503020204020204" charset="-122"/>
                <a:cs typeface="微软雅黑" panose="020B0503020204020204" charset="-122"/>
              </a:rPr>
              <a:t>五：宪法是国家的根本法</a:t>
            </a:r>
          </a:p>
        </p:txBody>
      </p:sp>
      <p:pic>
        <p:nvPicPr>
          <p:cNvPr id="18" name="图片 17">
            <a:extLst>
              <a:ext uri="{FF2B5EF4-FFF2-40B4-BE49-F238E27FC236}">
                <a16:creationId xmlns:a16="http://schemas.microsoft.com/office/drawing/2014/main" id="{D1F6128B-2DCC-4B37-B3DA-C8D218A5FD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pic>
        <p:nvPicPr>
          <p:cNvPr id="19" name="图片 18">
            <a:extLst>
              <a:ext uri="{FF2B5EF4-FFF2-40B4-BE49-F238E27FC236}">
                <a16:creationId xmlns:a16="http://schemas.microsoft.com/office/drawing/2014/main" id="{DB61E00D-EDBB-437F-95B1-3D9E1E0C6EB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20" name="文本框 19">
            <a:extLst>
              <a:ext uri="{FF2B5EF4-FFF2-40B4-BE49-F238E27FC236}">
                <a16:creationId xmlns:a16="http://schemas.microsoft.com/office/drawing/2014/main" id="{87E04E89-CE9D-4280-BA1C-3EB7150CEC4D}"/>
              </a:ext>
            </a:extLst>
          </p:cNvPr>
          <p:cNvSpPr txBox="1"/>
          <p:nvPr/>
        </p:nvSpPr>
        <p:spPr>
          <a:xfrm>
            <a:off x="533611" y="193129"/>
            <a:ext cx="3355759" cy="461665"/>
          </a:xfrm>
          <a:prstGeom prst="rect">
            <a:avLst/>
          </a:prstGeom>
          <a:noFill/>
        </p:spPr>
        <p:txBody>
          <a:bodyPr wrap="square" rtlCol="0">
            <a:spAutoFit/>
          </a:bodyPr>
          <a:lstStyle/>
          <a:p>
            <a:pPr algn="ctr"/>
            <a:r>
              <a:rPr kumimoji="1" lang="en-US" altLang="zh-CN" sz="2400" b="1" dirty="0">
                <a:ln w="25400">
                  <a:noFill/>
                </a:ln>
                <a:solidFill>
                  <a:srgbClr val="DE1223"/>
                </a:solidFill>
                <a:latin typeface="FZQingKeBenYueSongS-R-GB" charset="-122"/>
                <a:ea typeface="FZQingKeBenYueSongS-R-GB" charset="-122"/>
                <a:cs typeface="FZQingKeBenYueSongS-R-GB" charset="-122"/>
              </a:rPr>
              <a:t>《</a:t>
            </a:r>
            <a:r>
              <a:rPr kumimoji="1" lang="zh-CN" altLang="en-US" sz="2400" b="1" dirty="0">
                <a:ln w="25400">
                  <a:noFill/>
                </a:ln>
                <a:solidFill>
                  <a:srgbClr val="DE1223"/>
                </a:solidFill>
                <a:latin typeface="FZQingKeBenYueSongS-R-GB" charset="-122"/>
                <a:ea typeface="FZQingKeBenYueSongS-R-GB" charset="-122"/>
                <a:cs typeface="FZQingKeBenYueSongS-R-GB" charset="-122"/>
              </a:rPr>
              <a:t>中华人民共和国宪法</a:t>
            </a:r>
            <a:r>
              <a:rPr kumimoji="1" lang="en-US" altLang="zh-CN" sz="2400" b="1" dirty="0">
                <a:ln w="25400">
                  <a:noFill/>
                </a:ln>
                <a:solidFill>
                  <a:srgbClr val="DE1223"/>
                </a:solidFill>
                <a:latin typeface="FZQingKeBenYueSongS-R-GB" charset="-122"/>
                <a:ea typeface="FZQingKeBenYueSongS-R-GB" charset="-122"/>
                <a:cs typeface="FZQingKeBenYueSongS-R-GB" charset="-122"/>
              </a:rPr>
              <a:t>》</a:t>
            </a:r>
            <a:endParaRPr kumimoji="1" lang="zh-CN" altLang="en-US" sz="2400" b="1" dirty="0">
              <a:ln w="25400">
                <a:noFill/>
              </a:ln>
              <a:solidFill>
                <a:srgbClr val="DE1223"/>
              </a:solidFill>
              <a:latin typeface="FZQingKeBenYueSongS-R-GB" charset="-122"/>
              <a:ea typeface="FZQingKeBenYueSongS-R-GB" charset="-122"/>
              <a:cs typeface="FZQingKeBenYueSongS-R-GB"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prestig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par>
                          <p:cTn id="13" fill="hold">
                            <p:stCondLst>
                              <p:cond delay="1000"/>
                            </p:stCondLst>
                            <p:childTnLst>
                              <p:par>
                                <p:cTn id="14" presetID="16" presetClass="entr" presetSubtype="21"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barn(inVertical)">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a:extLst>
              <a:ext uri="{FF2B5EF4-FFF2-40B4-BE49-F238E27FC236}">
                <a16:creationId xmlns:a16="http://schemas.microsoft.com/office/drawing/2014/main" id="{AB00ACBB-83C4-40A6-B2F4-42F461AD516E}"/>
              </a:ext>
            </a:extLst>
          </p:cNvPr>
          <p:cNvPicPr>
            <a:picLocks noChangeAspect="1"/>
          </p:cNvPicPr>
          <p:nvPr/>
        </p:nvPicPr>
        <p:blipFill rotWithShape="1">
          <a:blip r:embed="rId3">
            <a:extLst>
              <a:ext uri="{28A0092B-C50C-407E-A947-70E740481C1C}">
                <a14:useLocalDpi xmlns:a14="http://schemas.microsoft.com/office/drawing/2010/main" val="0"/>
              </a:ext>
            </a:extLst>
          </a:blip>
          <a:srcRect l="4137" b="4137"/>
          <a:stretch>
            <a:fillRect/>
          </a:stretch>
        </p:blipFill>
        <p:spPr>
          <a:xfrm>
            <a:off x="0" y="4031"/>
            <a:ext cx="12192000" cy="6853969"/>
          </a:xfrm>
          <a:prstGeom prst="rect">
            <a:avLst/>
          </a:prstGeom>
        </p:spPr>
      </p:pic>
      <p:sp>
        <p:nvSpPr>
          <p:cNvPr id="21" name="文本框 20"/>
          <p:cNvSpPr txBox="1"/>
          <p:nvPr/>
        </p:nvSpPr>
        <p:spPr>
          <a:xfrm>
            <a:off x="6319936" y="3183594"/>
            <a:ext cx="5696831" cy="2677656"/>
          </a:xfrm>
          <a:prstGeom prst="rect">
            <a:avLst/>
          </a:prstGeom>
          <a:noFill/>
        </p:spPr>
        <p:txBody>
          <a:bodyPr wrap="square" rtlCol="0">
            <a:spAutoFit/>
          </a:bodyPr>
          <a:lstStyle/>
          <a:p>
            <a:pPr algn="just"/>
            <a:r>
              <a:rPr kumimoji="1" lang="zh-CN" altLang="en-US"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宪法促进了我国的社会主义民主建设宪法保障了我国的改革开放和社会主宪法推动了我国的社会主义法制建设义现代化建设宪法促进了我国人权事业和各项社会事业的发展</a:t>
            </a:r>
          </a:p>
          <a:p>
            <a:pPr algn="just"/>
            <a:endParaRPr kumimoji="1" lang="zh-CN" altLang="en-US" sz="24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a:p>
            <a:pPr algn="just"/>
            <a:endParaRPr kumimoji="1" lang="zh-CN" altLang="en-US" sz="24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nvSpPr>
        <p:spPr>
          <a:xfrm>
            <a:off x="1078284" y="4122312"/>
            <a:ext cx="4494411" cy="400110"/>
          </a:xfrm>
          <a:prstGeom prst="rect">
            <a:avLst/>
          </a:prstGeom>
          <a:noFill/>
        </p:spPr>
        <p:txBody>
          <a:bodyPr wrap="square" rtlCol="0">
            <a:spAutoFit/>
          </a:bodyPr>
          <a:lstStyle/>
          <a:p>
            <a:pPr algn="ctr"/>
            <a:endParaRPr kumimoji="1" lang="zh-CN" altLang="en-US" sz="2000" b="1" dirty="0">
              <a:ln w="25400">
                <a:noFill/>
              </a:ln>
              <a:solidFill>
                <a:schemeClr val="bg1"/>
              </a:solidFill>
              <a:latin typeface="微软雅黑" panose="020B0503020204020204" charset="-122"/>
              <a:ea typeface="微软雅黑" panose="020B0503020204020204" charset="-122"/>
              <a:cs typeface="微软雅黑" panose="020B0503020204020204" charset="-122"/>
            </a:endParaRPr>
          </a:p>
        </p:txBody>
      </p:sp>
      <p:pic>
        <p:nvPicPr>
          <p:cNvPr id="29" name="图片 28">
            <a:extLst>
              <a:ext uri="{FF2B5EF4-FFF2-40B4-BE49-F238E27FC236}">
                <a16:creationId xmlns:a16="http://schemas.microsoft.com/office/drawing/2014/main" id="{20046553-7B5E-45B7-96C1-EBB36F9306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pic>
        <p:nvPicPr>
          <p:cNvPr id="30" name="图片 29">
            <a:extLst>
              <a:ext uri="{FF2B5EF4-FFF2-40B4-BE49-F238E27FC236}">
                <a16:creationId xmlns:a16="http://schemas.microsoft.com/office/drawing/2014/main" id="{4824AAC2-BCA3-4450-9A08-EBE0113055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31" name="文本框 30">
            <a:extLst>
              <a:ext uri="{FF2B5EF4-FFF2-40B4-BE49-F238E27FC236}">
                <a16:creationId xmlns:a16="http://schemas.microsoft.com/office/drawing/2014/main" id="{030F5F10-8EED-42A4-A5AD-83CF39E9BA77}"/>
              </a:ext>
            </a:extLst>
          </p:cNvPr>
          <p:cNvSpPr txBox="1"/>
          <p:nvPr/>
        </p:nvSpPr>
        <p:spPr>
          <a:xfrm>
            <a:off x="533611" y="193129"/>
            <a:ext cx="3355759" cy="461665"/>
          </a:xfrm>
          <a:prstGeom prst="rect">
            <a:avLst/>
          </a:prstGeom>
          <a:noFill/>
        </p:spPr>
        <p:txBody>
          <a:bodyPr wrap="square" rtlCol="0">
            <a:spAutoFit/>
          </a:bodyPr>
          <a:lstStyle/>
          <a:p>
            <a:pPr algn="ctr"/>
            <a:r>
              <a:rPr kumimoji="1" lang="en-US" altLang="zh-CN" sz="2400" b="1" dirty="0">
                <a:ln w="25400">
                  <a:noFill/>
                </a:ln>
                <a:solidFill>
                  <a:srgbClr val="DE1223"/>
                </a:solidFill>
                <a:latin typeface="FZQingKeBenYueSongS-R-GB" charset="-122"/>
                <a:ea typeface="FZQingKeBenYueSongS-R-GB" charset="-122"/>
                <a:cs typeface="FZQingKeBenYueSongS-R-GB" charset="-122"/>
              </a:rPr>
              <a:t>《</a:t>
            </a:r>
            <a:r>
              <a:rPr kumimoji="1" lang="zh-CN" altLang="en-US" sz="2400" b="1" dirty="0">
                <a:ln w="25400">
                  <a:noFill/>
                </a:ln>
                <a:solidFill>
                  <a:srgbClr val="DE1223"/>
                </a:solidFill>
                <a:latin typeface="FZQingKeBenYueSongS-R-GB" charset="-122"/>
                <a:ea typeface="FZQingKeBenYueSongS-R-GB" charset="-122"/>
                <a:cs typeface="FZQingKeBenYueSongS-R-GB" charset="-122"/>
              </a:rPr>
              <a:t>中华人民共和国宪法</a:t>
            </a:r>
            <a:r>
              <a:rPr kumimoji="1" lang="en-US" altLang="zh-CN" sz="2400" b="1" dirty="0">
                <a:ln w="25400">
                  <a:noFill/>
                </a:ln>
                <a:solidFill>
                  <a:srgbClr val="DE1223"/>
                </a:solidFill>
                <a:latin typeface="FZQingKeBenYueSongS-R-GB" charset="-122"/>
                <a:ea typeface="FZQingKeBenYueSongS-R-GB" charset="-122"/>
                <a:cs typeface="FZQingKeBenYueSongS-R-GB" charset="-122"/>
              </a:rPr>
              <a:t>》</a:t>
            </a:r>
            <a:endParaRPr kumimoji="1" lang="zh-CN" altLang="en-US" sz="2400" b="1" dirty="0">
              <a:ln w="25400">
                <a:noFill/>
              </a:ln>
              <a:solidFill>
                <a:srgbClr val="DE1223"/>
              </a:solidFill>
              <a:latin typeface="FZQingKeBenYueSongS-R-GB" charset="-122"/>
              <a:ea typeface="FZQingKeBenYueSongS-R-GB" charset="-122"/>
              <a:cs typeface="FZQingKeBenYueSongS-R-GB" charset="-122"/>
            </a:endParaRPr>
          </a:p>
        </p:txBody>
      </p:sp>
      <p:pic>
        <p:nvPicPr>
          <p:cNvPr id="16" name="图片 15">
            <a:extLst>
              <a:ext uri="{FF2B5EF4-FFF2-40B4-BE49-F238E27FC236}">
                <a16:creationId xmlns:a16="http://schemas.microsoft.com/office/drawing/2014/main" id="{1233B432-21FD-4748-97FB-5F2F26968F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2972" y="601615"/>
            <a:ext cx="7096922" cy="6004281"/>
          </a:xfrm>
          <a:prstGeom prst="rect">
            <a:avLst/>
          </a:prstGeom>
        </p:spPr>
      </p:pic>
      <p:sp>
        <p:nvSpPr>
          <p:cNvPr id="34" name="文本框 33">
            <a:extLst>
              <a:ext uri="{FF2B5EF4-FFF2-40B4-BE49-F238E27FC236}">
                <a16:creationId xmlns:a16="http://schemas.microsoft.com/office/drawing/2014/main" id="{37A6CD26-23FC-4804-BD4A-7427D3046E03}"/>
              </a:ext>
            </a:extLst>
          </p:cNvPr>
          <p:cNvSpPr txBox="1"/>
          <p:nvPr/>
        </p:nvSpPr>
        <p:spPr>
          <a:xfrm>
            <a:off x="6412310" y="2198216"/>
            <a:ext cx="5474890" cy="646331"/>
          </a:xfrm>
          <a:prstGeom prst="rect">
            <a:avLst/>
          </a:prstGeom>
          <a:solidFill>
            <a:srgbClr val="C00000"/>
          </a:solidFill>
        </p:spPr>
        <p:txBody>
          <a:bodyPr wrap="square" rtlCol="0">
            <a:spAutoFit/>
          </a:bodyPr>
          <a:lstStyle/>
          <a:p>
            <a:pPr algn="ctr"/>
            <a:r>
              <a:rPr kumimoji="1" lang="en-US" altLang="zh-CN" sz="3600" b="1" dirty="0">
                <a:ln w="25400">
                  <a:noFill/>
                </a:ln>
                <a:solidFill>
                  <a:schemeClr val="bg1"/>
                </a:solidFill>
                <a:latin typeface="FZQingKeBenYueSongS-R-GB" charset="-122"/>
                <a:ea typeface="FZQingKeBenYueSongS-R-GB" charset="-122"/>
                <a:cs typeface="FZQingKeBenYueSongS-R-GB" charset="-122"/>
              </a:rPr>
              <a:t>《</a:t>
            </a:r>
            <a:r>
              <a:rPr kumimoji="1" lang="zh-CN" altLang="en-US" sz="3600" b="1" dirty="0">
                <a:ln w="25400">
                  <a:noFill/>
                </a:ln>
                <a:solidFill>
                  <a:schemeClr val="bg1"/>
                </a:solidFill>
                <a:latin typeface="FZQingKeBenYueSongS-R-GB" charset="-122"/>
                <a:ea typeface="FZQingKeBenYueSongS-R-GB" charset="-122"/>
                <a:cs typeface="FZQingKeBenYueSongS-R-GB" charset="-122"/>
              </a:rPr>
              <a:t>中华人民共和国宪法</a:t>
            </a:r>
            <a:r>
              <a:rPr kumimoji="1" lang="en-US" altLang="zh-CN" sz="3600" b="1" dirty="0">
                <a:ln w="25400">
                  <a:noFill/>
                </a:ln>
                <a:solidFill>
                  <a:schemeClr val="bg1"/>
                </a:solidFill>
                <a:latin typeface="FZQingKeBenYueSongS-R-GB" charset="-122"/>
                <a:ea typeface="FZQingKeBenYueSongS-R-GB" charset="-122"/>
                <a:cs typeface="FZQingKeBenYueSongS-R-GB" charset="-122"/>
              </a:rPr>
              <a:t>》</a:t>
            </a:r>
            <a:endParaRPr kumimoji="1" lang="zh-CN" altLang="en-US" sz="3600" b="1" dirty="0">
              <a:ln w="25400">
                <a:noFill/>
              </a:ln>
              <a:solidFill>
                <a:schemeClr val="bg1"/>
              </a:solidFill>
              <a:latin typeface="FZQingKeBenYueSongS-R-GB" charset="-122"/>
              <a:ea typeface="FZQingKeBenYueSongS-R-GB" charset="-122"/>
              <a:cs typeface="FZQingKeBenYueSongS-R-GB" charset="-122"/>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prestig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randombar(horizontal)">
                                      <p:cBhvr>
                                        <p:cTn id="11" dur="500"/>
                                        <p:tgtEl>
                                          <p:spTgt spid="34"/>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randombar(horizontal)">
                                      <p:cBhvr>
                                        <p:cTn id="1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FEAE8B43-D94F-4941-862A-4CA2CD262A2B}"/>
              </a:ext>
            </a:extLst>
          </p:cNvPr>
          <p:cNvPicPr>
            <a:picLocks noChangeAspect="1"/>
          </p:cNvPicPr>
          <p:nvPr/>
        </p:nvPicPr>
        <p:blipFill rotWithShape="1">
          <a:blip r:embed="rId3">
            <a:extLst>
              <a:ext uri="{28A0092B-C50C-407E-A947-70E740481C1C}">
                <a14:useLocalDpi xmlns:a14="http://schemas.microsoft.com/office/drawing/2010/main" val="0"/>
              </a:ext>
            </a:extLst>
          </a:blip>
          <a:srcRect l="4137" b="4137"/>
          <a:stretch>
            <a:fillRect/>
          </a:stretch>
        </p:blipFill>
        <p:spPr>
          <a:xfrm>
            <a:off x="0" y="15824"/>
            <a:ext cx="12192000" cy="6853969"/>
          </a:xfrm>
          <a:prstGeom prst="rect">
            <a:avLst/>
          </a:prstGeom>
        </p:spPr>
      </p:pic>
      <p:sp>
        <p:nvSpPr>
          <p:cNvPr id="13" name="文本框 12"/>
          <p:cNvSpPr txBox="1"/>
          <p:nvPr/>
        </p:nvSpPr>
        <p:spPr>
          <a:xfrm>
            <a:off x="5708342" y="2749721"/>
            <a:ext cx="5728106" cy="2797048"/>
          </a:xfrm>
          <a:prstGeom prst="rect">
            <a:avLst/>
          </a:prstGeom>
          <a:noFill/>
        </p:spPr>
        <p:txBody>
          <a:bodyPr wrap="square" rtlCol="0">
            <a:spAutoFit/>
          </a:bodyPr>
          <a:lstStyle/>
          <a:p>
            <a:pPr algn="just">
              <a:lnSpc>
                <a:spcPct val="150000"/>
              </a:lnSpc>
            </a:pPr>
            <a:r>
              <a:rPr kumimoji="1" lang="zh-CN" altLang="en-US"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我宣誓</a:t>
            </a:r>
            <a:r>
              <a:rPr kumimoji="1" lang="en-US" altLang="zh-CN"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忠于中华人民共和国宪法</a:t>
            </a:r>
            <a:r>
              <a:rPr kumimoji="1" lang="en-US" altLang="zh-CN"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维护宪法权威，履行法定职责</a:t>
            </a:r>
            <a:r>
              <a:rPr kumimoji="1" lang="en-US" altLang="zh-CN"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忠于祖国、忠于人民</a:t>
            </a:r>
            <a:r>
              <a:rPr kumimoji="1" lang="en-US" altLang="zh-CN"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恪尽职守、廉洁奉公</a:t>
            </a:r>
            <a:r>
              <a:rPr kumimoji="1" lang="en-US" altLang="zh-CN"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接受人民监督</a:t>
            </a:r>
            <a:r>
              <a:rPr kumimoji="1" lang="en-US" altLang="zh-CN"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r>
              <a:rPr kumimoji="1" lang="zh-CN" altLang="en-US"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为建设富强民主文明和谐美丽的社会主义现代化强国努力奋斗</a:t>
            </a:r>
            <a:r>
              <a:rPr kumimoji="1" lang="en-US" altLang="zh-CN" sz="2400" b="1" dirty="0">
                <a:ln w="25400">
                  <a:noFill/>
                </a:ln>
                <a:solidFill>
                  <a:srgbClr val="C00000"/>
                </a:solidFill>
                <a:latin typeface="微软雅黑" panose="020B0503020204020204" charset="-122"/>
                <a:ea typeface="微软雅黑" panose="020B0503020204020204" charset="-122"/>
                <a:cs typeface="微软雅黑" panose="020B0503020204020204" charset="-122"/>
              </a:rPr>
              <a:t>!</a:t>
            </a:r>
            <a:endParaRPr kumimoji="1" lang="zh-CN" altLang="en-US" sz="2400" b="1" dirty="0">
              <a:ln w="25400">
                <a:noFill/>
              </a:ln>
              <a:solidFill>
                <a:srgbClr val="C00000"/>
              </a:solidFill>
              <a:latin typeface="微软雅黑" panose="020B0503020204020204" charset="-122"/>
              <a:ea typeface="微软雅黑" panose="020B0503020204020204" charset="-122"/>
              <a:cs typeface="微软雅黑" panose="020B0503020204020204" charset="-122"/>
            </a:endParaRPr>
          </a:p>
        </p:txBody>
      </p:sp>
      <p:pic>
        <p:nvPicPr>
          <p:cNvPr id="15" name="图片 14">
            <a:extLst>
              <a:ext uri="{FF2B5EF4-FFF2-40B4-BE49-F238E27FC236}">
                <a16:creationId xmlns:a16="http://schemas.microsoft.com/office/drawing/2014/main" id="{74E0C261-85AE-4049-BD7C-31094F9873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5824"/>
            <a:ext cx="648070" cy="638970"/>
          </a:xfrm>
          <a:prstGeom prst="rect">
            <a:avLst/>
          </a:prstGeom>
        </p:spPr>
      </p:pic>
      <p:sp>
        <p:nvSpPr>
          <p:cNvPr id="16" name="文本框 15">
            <a:extLst>
              <a:ext uri="{FF2B5EF4-FFF2-40B4-BE49-F238E27FC236}">
                <a16:creationId xmlns:a16="http://schemas.microsoft.com/office/drawing/2014/main" id="{F8250005-7839-4FFD-AC44-39DC915F5E1A}"/>
              </a:ext>
            </a:extLst>
          </p:cNvPr>
          <p:cNvSpPr txBox="1"/>
          <p:nvPr/>
        </p:nvSpPr>
        <p:spPr>
          <a:xfrm>
            <a:off x="533611" y="193129"/>
            <a:ext cx="3355759" cy="461665"/>
          </a:xfrm>
          <a:prstGeom prst="rect">
            <a:avLst/>
          </a:prstGeom>
          <a:noFill/>
        </p:spPr>
        <p:txBody>
          <a:bodyPr wrap="square" rtlCol="0">
            <a:spAutoFit/>
          </a:bodyPr>
          <a:lstStyle/>
          <a:p>
            <a:pPr algn="ctr"/>
            <a:r>
              <a:rPr kumimoji="1" lang="en-US" altLang="zh-CN" sz="2400" b="1" dirty="0">
                <a:ln w="25400">
                  <a:noFill/>
                </a:ln>
                <a:solidFill>
                  <a:srgbClr val="DE1223"/>
                </a:solidFill>
                <a:latin typeface="FZQingKeBenYueSongS-R-GB" charset="-122"/>
                <a:ea typeface="FZQingKeBenYueSongS-R-GB" charset="-122"/>
                <a:cs typeface="FZQingKeBenYueSongS-R-GB" charset="-122"/>
              </a:rPr>
              <a:t>《</a:t>
            </a:r>
            <a:r>
              <a:rPr kumimoji="1" lang="zh-CN" altLang="en-US" sz="2400" b="1" dirty="0">
                <a:ln w="25400">
                  <a:noFill/>
                </a:ln>
                <a:solidFill>
                  <a:srgbClr val="DE1223"/>
                </a:solidFill>
                <a:latin typeface="FZQingKeBenYueSongS-R-GB" charset="-122"/>
                <a:ea typeface="FZQingKeBenYueSongS-R-GB" charset="-122"/>
                <a:cs typeface="FZQingKeBenYueSongS-R-GB" charset="-122"/>
              </a:rPr>
              <a:t>中华人民共和国宪法</a:t>
            </a:r>
            <a:r>
              <a:rPr kumimoji="1" lang="en-US" altLang="zh-CN" sz="2400" b="1" dirty="0">
                <a:ln w="25400">
                  <a:noFill/>
                </a:ln>
                <a:solidFill>
                  <a:srgbClr val="DE1223"/>
                </a:solidFill>
                <a:latin typeface="FZQingKeBenYueSongS-R-GB" charset="-122"/>
                <a:ea typeface="FZQingKeBenYueSongS-R-GB" charset="-122"/>
                <a:cs typeface="FZQingKeBenYueSongS-R-GB" charset="-122"/>
              </a:rPr>
              <a:t>》</a:t>
            </a:r>
            <a:endParaRPr kumimoji="1" lang="zh-CN" altLang="en-US" sz="2400" b="1" dirty="0">
              <a:ln w="25400">
                <a:noFill/>
              </a:ln>
              <a:solidFill>
                <a:srgbClr val="DE1223"/>
              </a:solidFill>
              <a:latin typeface="FZQingKeBenYueSongS-R-GB" charset="-122"/>
              <a:ea typeface="FZQingKeBenYueSongS-R-GB" charset="-122"/>
              <a:cs typeface="FZQingKeBenYueSongS-R-GB" charset="-122"/>
            </a:endParaRPr>
          </a:p>
        </p:txBody>
      </p:sp>
      <p:pic>
        <p:nvPicPr>
          <p:cNvPr id="18" name="图片 17">
            <a:extLst>
              <a:ext uri="{FF2B5EF4-FFF2-40B4-BE49-F238E27FC236}">
                <a16:creationId xmlns:a16="http://schemas.microsoft.com/office/drawing/2014/main" id="{D73E3A12-4F7D-45FE-BC91-46FD2DB0CB0B}"/>
              </a:ext>
            </a:extLst>
          </p:cNvPr>
          <p:cNvPicPr>
            <a:picLocks noChangeAspect="1"/>
          </p:cNvPicPr>
          <p:nvPr/>
        </p:nvPicPr>
        <p:blipFill rotWithShape="1">
          <a:blip r:embed="rId5">
            <a:extLst>
              <a:ext uri="{28A0092B-C50C-407E-A947-70E740481C1C}">
                <a14:useLocalDpi xmlns:a14="http://schemas.microsoft.com/office/drawing/2010/main" val="0"/>
              </a:ext>
            </a:extLst>
          </a:blip>
          <a:srcRect l="2895" t="14731" r="3675" b="9110"/>
          <a:stretch/>
        </p:blipFill>
        <p:spPr>
          <a:xfrm>
            <a:off x="755552" y="2749721"/>
            <a:ext cx="4783587" cy="2723670"/>
          </a:xfrm>
          <a:prstGeom prst="rect">
            <a:avLst/>
          </a:prstGeom>
        </p:spPr>
      </p:pic>
      <p:sp>
        <p:nvSpPr>
          <p:cNvPr id="19" name="文本框 18">
            <a:extLst>
              <a:ext uri="{FF2B5EF4-FFF2-40B4-BE49-F238E27FC236}">
                <a16:creationId xmlns:a16="http://schemas.microsoft.com/office/drawing/2014/main" id="{5841208C-9AC4-4444-8DF9-2D428177DA19}"/>
              </a:ext>
            </a:extLst>
          </p:cNvPr>
          <p:cNvSpPr txBox="1"/>
          <p:nvPr/>
        </p:nvSpPr>
        <p:spPr>
          <a:xfrm>
            <a:off x="2970897" y="1426697"/>
            <a:ext cx="5474890" cy="646331"/>
          </a:xfrm>
          <a:prstGeom prst="rect">
            <a:avLst/>
          </a:prstGeom>
          <a:solidFill>
            <a:srgbClr val="C00000"/>
          </a:solidFill>
        </p:spPr>
        <p:txBody>
          <a:bodyPr wrap="square" rtlCol="0">
            <a:spAutoFit/>
          </a:bodyPr>
          <a:lstStyle/>
          <a:p>
            <a:pPr algn="ctr"/>
            <a:r>
              <a:rPr kumimoji="1" lang="en-US" altLang="zh-CN" sz="3600" b="1" dirty="0">
                <a:ln w="25400">
                  <a:noFill/>
                </a:ln>
                <a:solidFill>
                  <a:schemeClr val="bg1"/>
                </a:solidFill>
                <a:latin typeface="FZQingKeBenYueSongS-R-GB" charset="-122"/>
                <a:ea typeface="FZQingKeBenYueSongS-R-GB" charset="-122"/>
                <a:cs typeface="FZQingKeBenYueSongS-R-GB" charset="-122"/>
              </a:rPr>
              <a:t>《</a:t>
            </a:r>
            <a:r>
              <a:rPr kumimoji="1" lang="zh-CN" altLang="en-US" sz="3600" b="1" dirty="0">
                <a:ln w="25400">
                  <a:noFill/>
                </a:ln>
                <a:solidFill>
                  <a:schemeClr val="bg1"/>
                </a:solidFill>
                <a:latin typeface="FZQingKeBenYueSongS-R-GB" charset="-122"/>
                <a:ea typeface="FZQingKeBenYueSongS-R-GB" charset="-122"/>
                <a:cs typeface="FZQingKeBenYueSongS-R-GB" charset="-122"/>
              </a:rPr>
              <a:t>中华人民共和国宪法</a:t>
            </a:r>
            <a:r>
              <a:rPr kumimoji="1" lang="en-US" altLang="zh-CN" sz="3600" b="1" dirty="0">
                <a:ln w="25400">
                  <a:noFill/>
                </a:ln>
                <a:solidFill>
                  <a:schemeClr val="bg1"/>
                </a:solidFill>
                <a:latin typeface="FZQingKeBenYueSongS-R-GB" charset="-122"/>
                <a:ea typeface="FZQingKeBenYueSongS-R-GB" charset="-122"/>
                <a:cs typeface="FZQingKeBenYueSongS-R-GB" charset="-122"/>
              </a:rPr>
              <a:t>》</a:t>
            </a:r>
            <a:endParaRPr kumimoji="1" lang="zh-CN" altLang="en-US" sz="3600" b="1" dirty="0">
              <a:ln w="25400">
                <a:noFill/>
              </a:ln>
              <a:solidFill>
                <a:schemeClr val="bg1"/>
              </a:solidFill>
              <a:latin typeface="FZQingKeBenYueSongS-R-GB" charset="-122"/>
              <a:ea typeface="FZQingKeBenYueSongS-R-GB" charset="-122"/>
              <a:cs typeface="FZQingKeBenYueSongS-R-GB" charset="-122"/>
            </a:endParaRPr>
          </a:p>
        </p:txBody>
      </p:sp>
      <p:pic>
        <p:nvPicPr>
          <p:cNvPr id="8" name="图片 7">
            <a:extLst>
              <a:ext uri="{FF2B5EF4-FFF2-40B4-BE49-F238E27FC236}">
                <a16:creationId xmlns:a16="http://schemas.microsoft.com/office/drawing/2014/main" id="{C4AC90E9-BCEA-44B3-9103-AE879E03277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5955133"/>
            <a:ext cx="12192000" cy="90286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0">
        <p15:prstTrans prst="prestig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500"/>
                                        <p:tgtEl>
                                          <p:spTgt spid="19"/>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barn(inVertical)">
                                      <p:cBhvr>
                                        <p:cTn id="11" dur="500"/>
                                        <p:tgtEl>
                                          <p:spTgt spid="18"/>
                                        </p:tgtEl>
                                      </p:cBhvr>
                                    </p:animEffect>
                                  </p:childTnLst>
                                </p:cTn>
                              </p:par>
                            </p:childTnLst>
                          </p:cTn>
                        </p:par>
                        <p:par>
                          <p:cTn id="12" fill="hold">
                            <p:stCondLst>
                              <p:cond delay="1000"/>
                            </p:stCondLst>
                            <p:childTnLst>
                              <p:par>
                                <p:cTn id="13" presetID="56" presetClass="entr" presetSubtype="0" fill="hold" grpId="1" nodeType="afterEffect">
                                  <p:stCondLst>
                                    <p:cond delay="0"/>
                                  </p:stCondLst>
                                  <p:iterate type="lt">
                                    <p:tmPct val="10000"/>
                                  </p:iterate>
                                  <p:childTnLst>
                                    <p:set>
                                      <p:cBhvr>
                                        <p:cTn id="14" dur="1" fill="hold">
                                          <p:stCondLst>
                                            <p:cond delay="0"/>
                                          </p:stCondLst>
                                        </p:cTn>
                                        <p:tgtEl>
                                          <p:spTgt spid="13"/>
                                        </p:tgtEl>
                                        <p:attrNameLst>
                                          <p:attrName>style.visibility</p:attrName>
                                        </p:attrNameLst>
                                      </p:cBhvr>
                                      <p:to>
                                        <p:strVal val="visible"/>
                                      </p:to>
                                    </p:set>
                                    <p:anim by="(-#ppt_w*2)" calcmode="lin" valueType="num">
                                      <p:cBhvr rctx="PPT">
                                        <p:cTn id="15" dur="500" autoRev="1" fill="hold">
                                          <p:stCondLst>
                                            <p:cond delay="0"/>
                                          </p:stCondLst>
                                        </p:cTn>
                                        <p:tgtEl>
                                          <p:spTgt spid="13"/>
                                        </p:tgtEl>
                                        <p:attrNameLst>
                                          <p:attrName>ppt_w</p:attrName>
                                        </p:attrNameLst>
                                      </p:cBhvr>
                                    </p:anim>
                                    <p:anim by="(#ppt_w*0.50)" calcmode="lin" valueType="num">
                                      <p:cBhvr>
                                        <p:cTn id="16" dur="500" decel="50000" autoRev="1" fill="hold">
                                          <p:stCondLst>
                                            <p:cond delay="0"/>
                                          </p:stCondLst>
                                        </p:cTn>
                                        <p:tgtEl>
                                          <p:spTgt spid="13"/>
                                        </p:tgtEl>
                                        <p:attrNameLst>
                                          <p:attrName>ppt_x</p:attrName>
                                        </p:attrNameLst>
                                      </p:cBhvr>
                                    </p:anim>
                                    <p:anim from="(-#ppt_h/2)" to="(#ppt_y)" calcmode="lin" valueType="num">
                                      <p:cBhvr>
                                        <p:cTn id="17" dur="1000" fill="hold">
                                          <p:stCondLst>
                                            <p:cond delay="0"/>
                                          </p:stCondLst>
                                        </p:cTn>
                                        <p:tgtEl>
                                          <p:spTgt spid="13"/>
                                        </p:tgtEl>
                                        <p:attrNameLst>
                                          <p:attrName>ppt_y</p:attrName>
                                        </p:attrNameLst>
                                      </p:cBhvr>
                                    </p:anim>
                                    <p:animRot by="21600000">
                                      <p:cBhvr>
                                        <p:cTn id="18" dur="1000"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2"/>
          <p:cNvGrpSpPr/>
          <p:nvPr/>
        </p:nvGrpSpPr>
        <p:grpSpPr>
          <a:xfrm>
            <a:off x="1817692" y="3192362"/>
            <a:ext cx="8294496" cy="1105912"/>
            <a:chOff x="3785056" y="4924038"/>
            <a:chExt cx="2723320" cy="1105912"/>
          </a:xfrm>
        </p:grpSpPr>
        <p:sp>
          <p:nvSpPr>
            <p:cNvPr id="4" name="圆角矩形 3"/>
            <p:cNvSpPr/>
            <p:nvPr/>
          </p:nvSpPr>
          <p:spPr>
            <a:xfrm>
              <a:off x="3785056" y="4924038"/>
              <a:ext cx="2723320" cy="1105912"/>
            </a:xfrm>
            <a:prstGeom prst="roundRect">
              <a:avLst>
                <a:gd name="adj" fmla="val 15954"/>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rgbClr val="C00000"/>
                </a:solidFill>
              </a:endParaRPr>
            </a:p>
          </p:txBody>
        </p:sp>
        <p:sp>
          <p:nvSpPr>
            <p:cNvPr id="5" name="文本框 4"/>
            <p:cNvSpPr txBox="1"/>
            <p:nvPr/>
          </p:nvSpPr>
          <p:spPr>
            <a:xfrm>
              <a:off x="3785056" y="5061495"/>
              <a:ext cx="2723320" cy="769441"/>
            </a:xfrm>
            <a:prstGeom prst="rect">
              <a:avLst/>
            </a:prstGeom>
            <a:noFill/>
          </p:spPr>
          <p:txBody>
            <a:bodyPr wrap="square" rtlCol="0">
              <a:spAutoFit/>
            </a:bodyPr>
            <a:lstStyle/>
            <a:p>
              <a:pPr algn="ctr"/>
              <a:r>
                <a:rPr kumimoji="1" lang="zh-CN" altLang="en-US" sz="4400" b="1" dirty="0">
                  <a:ln w="25400">
                    <a:noFill/>
                  </a:ln>
                  <a:solidFill>
                    <a:schemeClr val="bg1"/>
                  </a:solidFill>
                  <a:latin typeface="FZQingKeBenYueSongS-R-GB" charset="-122"/>
                  <a:ea typeface="FZQingKeBenYueSongS-R-GB" charset="-122"/>
                  <a:cs typeface="FZQingKeBenYueSongS-R-GB" charset="-122"/>
                </a:rPr>
                <a:t>国家爱宪法日暨全国法制宣传日</a:t>
              </a:r>
            </a:p>
          </p:txBody>
        </p:sp>
      </p:grpSp>
      <p:sp>
        <p:nvSpPr>
          <p:cNvPr id="6" name="文本框 5"/>
          <p:cNvSpPr txBox="1"/>
          <p:nvPr/>
        </p:nvSpPr>
        <p:spPr>
          <a:xfrm>
            <a:off x="2687353" y="1745958"/>
            <a:ext cx="7063212" cy="1191993"/>
          </a:xfrm>
          <a:prstGeom prst="rect">
            <a:avLst/>
          </a:prstGeom>
          <a:noFill/>
        </p:spPr>
        <p:txBody>
          <a:bodyPr wrap="square" rtlCol="0">
            <a:spAutoFit/>
          </a:bodyPr>
          <a:lstStyle/>
          <a:p>
            <a:pPr algn="ctr">
              <a:lnSpc>
                <a:spcPct val="150000"/>
              </a:lnSpc>
            </a:pPr>
            <a:r>
              <a:rPr kumimoji="1" lang="zh-CN" altLang="en-US" sz="5400" b="1" dirty="0">
                <a:ln w="25400">
                  <a:noFill/>
                </a:ln>
                <a:solidFill>
                  <a:srgbClr val="DE1223"/>
                </a:solidFill>
                <a:latin typeface="微软雅黑" panose="020B0503020204020204" charset="-122"/>
                <a:ea typeface="微软雅黑" panose="020B0503020204020204" charset="-122"/>
                <a:cs typeface="微软雅黑" panose="020B0503020204020204" charset="-122"/>
              </a:rPr>
              <a:t>第 二 章</a:t>
            </a:r>
          </a:p>
        </p:txBody>
      </p:sp>
    </p:spTree>
  </p:cSld>
  <p:clrMapOvr>
    <a:masterClrMapping/>
  </p:clrMapOvr>
  <mc:AlternateContent xmlns:mc="http://schemas.openxmlformats.org/markup-compatibility/2006" xmlns:p14="http://schemas.microsoft.com/office/powerpoint/2010/main">
    <mc:Choice Requires="p14">
      <p:transition spd="slow" p14:dur="1400" advTm="0">
        <p14:ripple/>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F79646"/>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2333</Words>
  <Application>Microsoft Office PowerPoint</Application>
  <PresentationFormat>宽屏</PresentationFormat>
  <Paragraphs>107</Paragraphs>
  <Slides>24</Slides>
  <Notes>24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24</vt:i4>
      </vt:variant>
    </vt:vector>
  </HeadingPairs>
  <TitlesOfParts>
    <vt:vector size="33" baseType="lpstr">
      <vt:lpstr>FZQingKeBenYueSongS-R-GB</vt:lpstr>
      <vt:lpstr>等线</vt:lpstr>
      <vt:lpstr>微软雅黑</vt:lpstr>
      <vt:lpstr>Arial</vt:lpstr>
      <vt:lpstr>Calibri</vt:lpstr>
      <vt:lpstr>Calibri Light</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国家宪法日</dc:title>
  <dc:creator>第一PPT</dc:creator>
  <cp:keywords>www.1ppt.com</cp:keywords>
  <dc:description>www.1ppt.com</dc:description>
  <cp:lastModifiedBy>Dream- Jiaozi</cp:lastModifiedBy>
  <cp:revision>181</cp:revision>
  <dcterms:created xsi:type="dcterms:W3CDTF">2017-08-18T03:02:00Z</dcterms:created>
  <dcterms:modified xsi:type="dcterms:W3CDTF">2023-12-04T13:59:02Z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2052-10.1.0.7697</vt:lpwstr>
  </property>
</Properties>
</file>