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2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09950"/>
            <a:ext cx="9144000" cy="128428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00588"/>
            <a:ext cx="9144000" cy="5762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2150" y="4095750"/>
            <a:ext cx="8153400" cy="131445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62150" y="5491956"/>
            <a:ext cx="8153400" cy="63612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7741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01327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7741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01327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3409200"/>
            <a:ext cx="9144000" cy="1504800"/>
          </a:xfrm>
        </p:spPr>
        <p:txBody>
          <a:bodyPr anchor="b" anchorCtr="0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85421" y="365125"/>
            <a:ext cx="1668379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34046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809750" y="320675"/>
            <a:ext cx="5200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809750" y="1825625"/>
            <a:ext cx="9544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hyperlink" Target="file:///E:\&#20013;&#38738;&#22521;&#35757;\SQL\&#26368;&#26032;-&#20013;&#38738;&#20449;&#24687;SQLServer&#32771;&#26680;&#36164;&#26009;\&#20219;&#21153;3.s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SQLServer </a:t>
            </a:r>
            <a:r>
              <a:rPr lang="zh-CN" altLang="en-US"/>
              <a:t>答辩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BY</a:t>
            </a:r>
            <a:r>
              <a:rPr lang="zh-CN" altLang="en-US"/>
              <a:t>：</a:t>
            </a:r>
            <a:r>
              <a:rPr lang="en-US" altLang="zh-CN"/>
              <a:t>Dream_Ling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3975" y="2717800"/>
            <a:ext cx="9544050" cy="2211070"/>
          </a:xfrm>
        </p:spPr>
        <p:txBody>
          <a:bodyPr/>
          <a:p>
            <a:pPr marL="0" indent="0" algn="ctr">
              <a:buNone/>
            </a:pPr>
            <a:r>
              <a:rPr lang="en-US" altLang="zh-CN" sz="6600"/>
              <a:t>Thanks!</a:t>
            </a:r>
            <a:endParaRPr lang="en-US" altLang="zh-CN" sz="6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第一天：数据管理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50" y="1556385"/>
            <a:ext cx="9544050" cy="5057775"/>
          </a:xfrm>
        </p:spPr>
        <p:txBody>
          <a:bodyPr>
            <a:normAutofit lnSpcReduction="10000"/>
          </a:bodyPr>
          <a:p>
            <a:r>
              <a:rPr lang="en-US" altLang="zh-CN"/>
              <a:t>SQL Server </a:t>
            </a:r>
            <a:r>
              <a:rPr lang="zh-CN" altLang="en-US"/>
              <a:t>数据库特性：安全，高效 数据存储访问</a:t>
            </a:r>
            <a:endParaRPr lang="zh-CN" altLang="en-US"/>
          </a:p>
          <a:p>
            <a:r>
              <a:rPr lang="zh-CN" altLang="en-US"/>
              <a:t>创建</a:t>
            </a:r>
            <a:r>
              <a:rPr lang="en-US" altLang="zh-CN"/>
              <a:t>/</a:t>
            </a:r>
            <a:r>
              <a:rPr lang="zh-CN" altLang="en-US"/>
              <a:t>移除 数据库：</a:t>
            </a:r>
            <a:r>
              <a:rPr lang="en-US" altLang="zh-CN"/>
              <a:t>create/drop database </a:t>
            </a:r>
            <a:r>
              <a:rPr lang="zh-CN" altLang="en-US"/>
              <a:t>数据库名称</a:t>
            </a:r>
            <a:endParaRPr lang="zh-CN" altLang="en-US"/>
          </a:p>
          <a:p>
            <a:r>
              <a:rPr lang="zh-CN" altLang="en-US"/>
              <a:t>创建</a:t>
            </a:r>
            <a:r>
              <a:rPr lang="en-US" altLang="zh-CN"/>
              <a:t>/</a:t>
            </a:r>
            <a:r>
              <a:rPr lang="zh-CN" altLang="en-US"/>
              <a:t>移除 表：</a:t>
            </a:r>
            <a:r>
              <a:rPr lang="en-US" altLang="zh-CN"/>
              <a:t>create/drop table </a:t>
            </a:r>
            <a:r>
              <a:rPr lang="zh-CN" altLang="en-US"/>
              <a:t>表名称（字段 数据类型 字段类型）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数据管理功能：</a:t>
            </a:r>
            <a:endParaRPr lang="zh-CN" altLang="en-US"/>
          </a:p>
          <a:p>
            <a:r>
              <a:rPr lang="zh-CN" altLang="en-US"/>
              <a:t>   添加</a:t>
            </a:r>
            <a:r>
              <a:rPr lang="en-US" altLang="zh-CN"/>
              <a:t>:   insert into </a:t>
            </a:r>
            <a:endParaRPr lang="zh-CN" altLang="en-US"/>
          </a:p>
          <a:p>
            <a:r>
              <a:rPr lang="zh-CN" altLang="en-US"/>
              <a:t>   修改</a:t>
            </a:r>
            <a:r>
              <a:rPr lang="en-US" altLang="zh-CN"/>
              <a:t>:   update</a:t>
            </a:r>
            <a:endParaRPr lang="en-US" altLang="zh-CN"/>
          </a:p>
          <a:p>
            <a:r>
              <a:rPr lang="zh-CN" altLang="en-US"/>
              <a:t>   删除</a:t>
            </a:r>
            <a:r>
              <a:rPr lang="en-US" altLang="zh-CN"/>
              <a:t>:   delete</a:t>
            </a:r>
            <a:endParaRPr lang="en-US" altLang="zh-CN"/>
          </a:p>
          <a:p>
            <a:r>
              <a:rPr lang="zh-CN" altLang="en-US"/>
              <a:t>   查询</a:t>
            </a:r>
            <a:r>
              <a:rPr lang="en-US" altLang="zh-CN"/>
              <a:t>:   select	(</a:t>
            </a:r>
            <a:r>
              <a:rPr lang="zh-CN" altLang="en-US"/>
              <a:t>重点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50" y="320675"/>
            <a:ext cx="5828030" cy="1325880"/>
          </a:xfrm>
        </p:spPr>
        <p:txBody>
          <a:bodyPr/>
          <a:p>
            <a:r>
              <a:rPr lang="zh-CN" altLang="en-US"/>
              <a:t>第二天：子查询</a:t>
            </a:r>
            <a:r>
              <a:rPr lang="en-US" altLang="zh-CN"/>
              <a:t>&amp;</a:t>
            </a:r>
            <a:r>
              <a:rPr lang="zh-CN" altLang="en-US"/>
              <a:t>连接查询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50" y="1772285"/>
            <a:ext cx="9544050" cy="4860925"/>
          </a:xfrm>
        </p:spPr>
        <p:txBody>
          <a:bodyPr>
            <a:normAutofit lnSpcReduction="10000"/>
          </a:bodyPr>
          <a:p>
            <a:r>
              <a:rPr lang="zh-CN" altLang="en-US"/>
              <a:t>子查询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适用场合：条件在一张表中，结果在另一张表中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 a.主键：每个表有且只能有一个主键。</a:t>
            </a:r>
            <a:endParaRPr lang="zh-CN" altLang="en-US"/>
          </a:p>
          <a:p>
            <a:r>
              <a:rPr lang="zh-CN" altLang="en-US"/>
              <a:t>     用于标识记录唯一性的字段，非null，且不能重复。</a:t>
            </a:r>
            <a:endParaRPr lang="zh-CN" altLang="en-US"/>
          </a:p>
          <a:p>
            <a:r>
              <a:rPr lang="zh-CN" altLang="en-US"/>
              <a:t>  b.外键：两个表，字段数据 存在关系。</a:t>
            </a:r>
            <a:endParaRPr lang="zh-CN" altLang="en-US"/>
          </a:p>
          <a:p>
            <a:r>
              <a:rPr lang="zh-CN" altLang="en-US"/>
              <a:t>      那么 引用自 主键表 数据的字段 就叫做外键，</a:t>
            </a:r>
            <a:endParaRPr lang="zh-CN" altLang="en-US"/>
          </a:p>
          <a:p>
            <a:r>
              <a:rPr lang="zh-CN" altLang="en-US"/>
              <a:t>      外键所在的表，就叫做外键表。</a:t>
            </a:r>
            <a:endParaRPr lang="zh-CN" altLang="en-US"/>
          </a:p>
          <a:p>
            <a:r>
              <a:rPr lang="zh-CN" altLang="en-US"/>
              <a:t>能正确判断主键表和外键表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第二天：子查询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连接查询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连接查询 （</a:t>
            </a:r>
            <a:r>
              <a:rPr lang="en-US" altLang="zh-CN">
                <a:sym typeface="+mn-ea"/>
              </a:rPr>
              <a:t>join on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marL="457200" lvl="4"/>
            <a:r>
              <a:rPr lang="zh-CN" altLang="en-US" sz="2000">
                <a:sym typeface="+mn-ea"/>
              </a:rPr>
              <a:t>适用场合：条件在一张表中，结果在多张表中</a:t>
            </a:r>
            <a:endParaRPr lang="zh-CN" altLang="en-US" sz="2000"/>
          </a:p>
          <a:p>
            <a:pPr lvl="1"/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注意：当查询的结果中出现的字段，在主外键表中都有的时候，只能查询主键表中的字段。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第三天：分组</a:t>
            </a:r>
            <a:r>
              <a:rPr lang="en-US" altLang="zh-CN"/>
              <a:t>/</a:t>
            </a:r>
            <a:r>
              <a:rPr lang="zh-CN" altLang="en-US"/>
              <a:t>聚合 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115" y="1932305"/>
            <a:ext cx="10882630" cy="4038600"/>
          </a:xfrm>
        </p:spPr>
        <p:txBody>
          <a:bodyPr>
            <a:normAutofit lnSpcReduction="10000"/>
          </a:bodyPr>
          <a:p>
            <a:r>
              <a:rPr lang="zh-CN" altLang="en-US"/>
              <a:t>分组查询</a:t>
            </a:r>
            <a:r>
              <a:rPr lang="en-US" altLang="zh-CN"/>
              <a:t>	(group by)</a:t>
            </a:r>
            <a:endParaRPr lang="en-US" altLang="zh-CN"/>
          </a:p>
          <a:p>
            <a:pPr lvl="1"/>
            <a:r>
              <a:rPr lang="zh-CN" altLang="en-US"/>
              <a:t>适用场合：查询对象按一定条件分组，然后对每一个组进行聚合分析</a:t>
            </a:r>
            <a:endParaRPr lang="zh-CN" altLang="en-US"/>
          </a:p>
          <a:p>
            <a:r>
              <a:rPr lang="zh-CN" altLang="en-US"/>
              <a:t>SQL中</a:t>
            </a:r>
            <a:r>
              <a:rPr lang="en-US" altLang="zh-CN"/>
              <a:t>w</a:t>
            </a:r>
            <a:r>
              <a:rPr lang="zh-CN" altLang="en-US"/>
              <a:t>here与</a:t>
            </a:r>
            <a:r>
              <a:rPr lang="en-US" altLang="zh-CN"/>
              <a:t>h</a:t>
            </a:r>
            <a:r>
              <a:rPr lang="zh-CN" altLang="en-US"/>
              <a:t>aving的区别</a:t>
            </a:r>
            <a:endParaRPr lang="zh-CN" altLang="en-US"/>
          </a:p>
          <a:p>
            <a:pPr lvl="1"/>
            <a:r>
              <a:rPr lang="zh-CN" altLang="en-US"/>
              <a:t>“</a:t>
            </a:r>
            <a:r>
              <a:rPr lang="en-US" altLang="zh-CN"/>
              <a:t>w</a:t>
            </a:r>
            <a:r>
              <a:rPr lang="zh-CN" altLang="en-US"/>
              <a:t>here” 是一个约束声明</a:t>
            </a:r>
            <a:r>
              <a:rPr lang="en-US" altLang="zh-CN"/>
              <a:t>,where是在结果返回之前起作用的，且where中</a:t>
            </a:r>
            <a:r>
              <a:rPr lang="zh-CN" altLang="en-US"/>
              <a:t>不</a:t>
            </a:r>
            <a:r>
              <a:rPr lang="en-US" altLang="zh-CN"/>
              <a:t>能使用聚合函数</a:t>
            </a:r>
            <a:endParaRPr lang="en-US" altLang="zh-CN"/>
          </a:p>
          <a:p>
            <a:pPr lvl="1"/>
            <a:r>
              <a:rPr lang="en-US" altLang="zh-CN"/>
              <a:t>  “h</a:t>
            </a:r>
            <a:r>
              <a:rPr lang="zh-CN" altLang="en-US"/>
              <a:t>aving” 是一个过滤声明</a:t>
            </a:r>
            <a:r>
              <a:rPr lang="en-US" altLang="zh-CN"/>
              <a:t>,在having中可以使用聚合函数</a:t>
            </a:r>
            <a:endParaRPr lang="en-US" altLang="zh-CN"/>
          </a:p>
          <a:p>
            <a:r>
              <a:rPr lang="zh-CN" altLang="en-US"/>
              <a:t>常用函数：</a:t>
            </a:r>
            <a:r>
              <a:rPr lang="en-US" altLang="zh-CN">
                <a:sym typeface="+mn-ea"/>
              </a:rPr>
              <a:t>getdate datediff dateadd </a:t>
            </a:r>
            <a:r>
              <a:rPr lang="en-US" altLang="zh-CN"/>
              <a:t>sum max min count distinct </a:t>
            </a:r>
            <a:r>
              <a:rPr lang="en-US" altLang="zh-CN">
                <a:sym typeface="+mn-ea"/>
              </a:rPr>
              <a:t>convert </a:t>
            </a:r>
            <a:r>
              <a:rPr lang="en-US" altLang="zh-CN"/>
              <a:t>len</a:t>
            </a:r>
            <a:endParaRPr lang="en-US" altLang="zh-CN"/>
          </a:p>
          <a:p>
            <a:r>
              <a:rPr lang="zh-CN" altLang="en-US"/>
              <a:t>常用语句：</a:t>
            </a:r>
            <a:r>
              <a:rPr lang="en-US" altLang="zh-CN"/>
              <a:t>having</a:t>
            </a:r>
            <a:r>
              <a:rPr lang="zh-CN" altLang="en-US"/>
              <a:t>、</a:t>
            </a:r>
            <a:r>
              <a:rPr lang="en-US" altLang="zh-CN"/>
              <a:t>where</a:t>
            </a:r>
            <a:r>
              <a:rPr lang="zh-CN" altLang="en-US"/>
              <a:t>、</a:t>
            </a:r>
            <a:r>
              <a:rPr lang="en-US" altLang="zh-CN"/>
              <a:t>top</a:t>
            </a:r>
            <a:r>
              <a:rPr lang="zh-CN" altLang="en-US"/>
              <a:t>、</a:t>
            </a:r>
            <a:r>
              <a:rPr lang="en-US" altLang="zh-CN"/>
              <a:t>use</a:t>
            </a:r>
            <a:r>
              <a:rPr lang="zh-CN" altLang="en-US"/>
              <a:t>、</a:t>
            </a:r>
            <a:r>
              <a:rPr lang="en-US" altLang="zh-CN"/>
              <a:t>primary key</a:t>
            </a:r>
            <a:r>
              <a:rPr lang="zh-CN" altLang="en-US"/>
              <a:t>、</a:t>
            </a:r>
            <a:r>
              <a:rPr lang="en-US" altLang="zh-CN"/>
              <a:t>as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50" y="320675"/>
            <a:ext cx="5200650" cy="1325563"/>
          </a:xfrm>
        </p:spPr>
        <p:txBody>
          <a:bodyPr/>
          <a:p>
            <a:r>
              <a:rPr lang="zh-CN" altLang="en-US"/>
              <a:t>第三天：分组查询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1325" y="2586990"/>
            <a:ext cx="9544050" cy="3095625"/>
          </a:xfrm>
        </p:spPr>
        <p:txBody>
          <a:bodyPr/>
          <a:p>
            <a:r>
              <a:rPr lang="zh-CN" altLang="en-US">
                <a:sym typeface="+mn-ea"/>
              </a:rPr>
              <a:t>常用数据类型：</a:t>
            </a:r>
            <a:r>
              <a:rPr lang="en-US" altLang="zh-CN">
                <a:sym typeface="+mn-ea"/>
              </a:rPr>
              <a:t>varchar  int  datetime  bit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语句书写先后顺序 </a:t>
            </a:r>
            <a:r>
              <a:rPr lang="en-US" altLang="zh-CN">
                <a:sym typeface="+mn-ea"/>
              </a:rPr>
              <a:t>select-from-where-group by-having-order by</a:t>
            </a:r>
            <a:endParaRPr lang="en-US" altLang="zh-CN"/>
          </a:p>
          <a:p>
            <a:r>
              <a:rPr lang="zh-CN" altLang="en-US"/>
              <a:t>语句执行先后顺序 from-where-group by-having-select-order by</a:t>
            </a:r>
            <a:endParaRPr lang="zh-CN" altLang="en-US"/>
          </a:p>
          <a:p>
            <a:r>
              <a:rPr lang="zh-CN" altLang="en-US"/>
              <a:t>创建视图 </a:t>
            </a:r>
            <a:r>
              <a:rPr lang="en-US" altLang="zh-CN"/>
              <a:t>create view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1710" y="1499870"/>
            <a:ext cx="7991475" cy="4785995"/>
          </a:xfrm>
        </p:spPr>
        <p:txBody>
          <a:bodyPr>
            <a:normAutofit lnSpcReduction="10000"/>
          </a:bodyPr>
          <a:p>
            <a:pPr algn="l"/>
            <a:r>
              <a:rPr lang="en-US" altLang="zh-CN"/>
              <a:t>1.select </a:t>
            </a:r>
            <a:r>
              <a:rPr lang="zh-CN" altLang="en-US"/>
              <a:t>语句中避免使用 </a:t>
            </a:r>
            <a:r>
              <a:rPr lang="en-US" altLang="zh-CN"/>
              <a:t>'*'</a:t>
            </a:r>
            <a:endParaRPr lang="en-US" altLang="zh-CN"/>
          </a:p>
          <a:p>
            <a:pPr algn="l"/>
            <a:r>
              <a:rPr lang="en-US" altLang="zh-CN"/>
              <a:t>2.</a:t>
            </a:r>
            <a:r>
              <a:rPr lang="zh-CN" altLang="en-US"/>
              <a:t>为表的列名起别名隐藏表的字段名称</a:t>
            </a:r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在查询字段时，避免查出不必要的字段</a:t>
            </a:r>
            <a:endParaRPr lang="zh-CN" altLang="en-US"/>
          </a:p>
          <a:p>
            <a:pPr algn="l"/>
            <a:r>
              <a:rPr lang="en-US" altLang="zh-CN"/>
              <a:t>4.复杂的分组查询，首先对结果有一个预期</a:t>
            </a:r>
            <a:endParaRPr lang="en-US" altLang="zh-CN"/>
          </a:p>
          <a:p>
            <a:pPr algn="l"/>
            <a:r>
              <a:rPr lang="en-US" altLang="zh-CN"/>
              <a:t>5.</a:t>
            </a:r>
            <a:r>
              <a:rPr lang="zh-CN" altLang="en-US"/>
              <a:t>不同数据类型进行比较时用</a:t>
            </a:r>
            <a:r>
              <a:rPr lang="en-US" altLang="zh-CN"/>
              <a:t>convert</a:t>
            </a:r>
            <a:r>
              <a:rPr lang="zh-CN" altLang="en-US"/>
              <a:t>函数强制转换</a:t>
            </a:r>
            <a:endParaRPr lang="zh-CN" altLang="en-US"/>
          </a:p>
          <a:p>
            <a:pPr algn="l"/>
            <a:r>
              <a:rPr lang="en-US" altLang="zh-CN"/>
              <a:t>6.</a:t>
            </a:r>
            <a:r>
              <a:rPr lang="zh-CN" altLang="en-US"/>
              <a:t>代码一旦更新，及时保存</a:t>
            </a:r>
            <a:endParaRPr lang="zh-CN" altLang="en-US"/>
          </a:p>
          <a:p>
            <a:pPr algn="l"/>
            <a:r>
              <a:rPr lang="en-US" altLang="zh-CN"/>
              <a:t>7.</a:t>
            </a:r>
            <a:r>
              <a:rPr lang="zh-CN" altLang="en-US"/>
              <a:t>选中要操作的数据库</a:t>
            </a:r>
            <a:endParaRPr lang="zh-CN" altLang="en-US"/>
          </a:p>
          <a:p>
            <a:pPr algn="l"/>
            <a:r>
              <a:rPr lang="en-US" altLang="zh-CN"/>
              <a:t>8.</a:t>
            </a:r>
            <a:r>
              <a:rPr lang="zh-CN" altLang="en-US"/>
              <a:t>打代码一定要有注释</a:t>
            </a:r>
            <a:endParaRPr lang="zh-CN" altLang="en-US"/>
          </a:p>
          <a:p>
            <a:pPr algn="l"/>
            <a:r>
              <a:rPr lang="en-US" altLang="zh-CN"/>
              <a:t>9.</a:t>
            </a:r>
            <a:r>
              <a:rPr lang="zh-CN" altLang="en-US"/>
              <a:t>不能对包含聚合或子查询的表达式执行聚合函数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遇到的问题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8765" y="2395855"/>
            <a:ext cx="9817100" cy="3555365"/>
          </a:xfrm>
        </p:spPr>
        <p:txBody>
          <a:bodyPr/>
          <a:p>
            <a:r>
              <a:rPr lang="zh-CN" altLang="en-US"/>
              <a:t>当两张表连接成为一张表，查询所需要的字段，再将这张表连接第三张表进行查询时，所用到的这张表字段该如何引用</a:t>
            </a:r>
            <a:endParaRPr lang="zh-CN" altLang="en-US"/>
          </a:p>
          <a:p>
            <a:r>
              <a:rPr lang="zh-CN" altLang="en-US"/>
              <a:t>之前用</a:t>
            </a:r>
            <a:r>
              <a:rPr lang="en-US" altLang="zh-CN"/>
              <a:t>case end </a:t>
            </a:r>
            <a:r>
              <a:rPr lang="zh-CN" altLang="en-US"/>
              <a:t>语句编写等级制成绩时，将其与</a:t>
            </a:r>
            <a:r>
              <a:rPr lang="en-US" altLang="zh-CN"/>
              <a:t>C</a:t>
            </a:r>
            <a:r>
              <a:rPr lang="zh-CN" altLang="en-US"/>
              <a:t>语言中的</a:t>
            </a:r>
            <a:r>
              <a:rPr lang="en-US" altLang="zh-CN"/>
              <a:t>case</a:t>
            </a:r>
            <a:r>
              <a:rPr lang="zh-CN" altLang="en-US"/>
              <a:t>语句混淆</a:t>
            </a:r>
            <a:endParaRPr lang="zh-CN" altLang="en-US"/>
          </a:p>
          <a:p>
            <a:r>
              <a:rPr lang="zh-CN" altLang="en-US"/>
              <a:t>如果在数据库中插入大量的数据，都用</a:t>
            </a:r>
            <a:r>
              <a:rPr lang="en-US" altLang="zh-CN"/>
              <a:t>insert into </a:t>
            </a:r>
            <a:r>
              <a:rPr lang="zh-CN" altLang="en-US"/>
              <a:t>语句岂不累死了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实训作业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0160" y="2468880"/>
            <a:ext cx="6735445" cy="2951480"/>
          </a:xfrm>
        </p:spPr>
        <p:txBody>
          <a:bodyPr/>
          <a:p>
            <a:pPr marL="0" indent="0" algn="ctr">
              <a:buNone/>
            </a:pPr>
            <a:r>
              <a:rPr lang="zh-CN" altLang="en-US">
                <a:solidFill>
                  <a:schemeClr val="accent2"/>
                </a:solidFill>
              </a:rPr>
              <a:t>任务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zh-CN" altLang="en-US">
                <a:solidFill>
                  <a:schemeClr val="accent2"/>
                </a:solidFill>
              </a:rPr>
              <a:t>任务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endParaRPr lang="en-US" altLang="zh-CN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zh-CN" altLang="en-US">
                <a:solidFill>
                  <a:schemeClr val="accent2"/>
                </a:solidFill>
              </a:rPr>
              <a:t>任务</a:t>
            </a:r>
            <a:r>
              <a:rPr lang="en-US" altLang="zh-CN">
                <a:solidFill>
                  <a:schemeClr val="accent2"/>
                </a:solidFill>
              </a:rPr>
              <a:t>3</a:t>
            </a:r>
            <a:endParaRPr lang="en-US" altLang="zh-CN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zh-CN" altLang="en-US">
                <a:solidFill>
                  <a:schemeClr val="accent2"/>
                </a:solidFill>
              </a:rPr>
              <a:t>高级查询任务</a:t>
            </a:r>
            <a:endParaRPr lang="zh-CN" altLang="en-US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accent1"/>
              </a:solidFill>
              <a:hlinkClick r:id="rId1" action="ppaction://hlinkfile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9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9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9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9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92"/>
</p:tagLst>
</file>

<file path=ppt/tags/tag3.xml><?xml version="1.0" encoding="utf-8"?>
<p:tagLst xmlns:p="http://schemas.openxmlformats.org/presentationml/2006/main">
  <p:tag name="KSO_WM_TEMPLATE_CATEGORY" val="custom"/>
  <p:tag name="KSO_WM_TEMPLATE_INDEX" val="160492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160492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492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92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9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9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92"/>
</p:tagLst>
</file>

<file path=ppt/theme/theme1.xml><?xml version="1.0" encoding="utf-8"?>
<a:theme xmlns:a="http://schemas.openxmlformats.org/drawingml/2006/main" name="1_Office 主题">
  <a:themeElements>
    <a:clrScheme name="自定义 20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00B0F0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1227</Words>
  <Application>WPS 演示</Application>
  <PresentationFormat>宽屏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1_Office 主题</vt:lpstr>
      <vt:lpstr>SQLServer 答辩</vt:lpstr>
      <vt:lpstr>第一天：数据管理</vt:lpstr>
      <vt:lpstr>第二天：子查询&amp;连接查询</vt:lpstr>
      <vt:lpstr>第二天：子查询&amp;连接查询</vt:lpstr>
      <vt:lpstr>第三天：分组/聚合 查询</vt:lpstr>
      <vt:lpstr>第三天：分组查询</vt:lpstr>
      <vt:lpstr>注意点：</vt:lpstr>
      <vt:lpstr>遇到的问题:</vt:lpstr>
      <vt:lpstr>实训作业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子瓜犭虫</cp:lastModifiedBy>
  <cp:revision>14</cp:revision>
  <dcterms:created xsi:type="dcterms:W3CDTF">2015-05-05T08:02:00Z</dcterms:created>
  <dcterms:modified xsi:type="dcterms:W3CDTF">2017-12-05T13:05:55Z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