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88" r:id="rId5"/>
    <p:sldId id="277" r:id="rId6"/>
    <p:sldId id="289" r:id="rId7"/>
    <p:sldId id="290" r:id="rId8"/>
    <p:sldId id="291" r:id="rId9"/>
    <p:sldId id="292" r:id="rId10"/>
  </p:sldIdLst>
  <p:sldSz cx="12192000" cy="6858000"/>
  <p:notesSz cx="6858000" cy="201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David" initials="LD" lastIdx="1" clrIdx="0">
    <p:extLst>
      <p:ext uri="{19B8F6BF-5375-455C-9EA6-DF929625EA0E}">
        <p15:presenceInfo xmlns:p15="http://schemas.microsoft.com/office/powerpoint/2012/main" userId="660ad95b4929a5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1551" autoAdjust="0"/>
  </p:normalViewPr>
  <p:slideViewPr>
    <p:cSldViewPr snapToGrid="0">
      <p:cViewPr varScale="1">
        <p:scale>
          <a:sx n="63" d="100"/>
          <a:sy n="63" d="100"/>
        </p:scale>
        <p:origin x="113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5EA18-F66C-4D75-8C80-0C1A1E868DE6}"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8DDF4-253B-4E36-BE28-46B8E6426B7B}" type="slidenum">
              <a:rPr lang="en-US" smtClean="0"/>
              <a:t>‹#›</a:t>
            </a:fld>
            <a:endParaRPr lang="en-US"/>
          </a:p>
        </p:txBody>
      </p:sp>
    </p:spTree>
    <p:extLst>
      <p:ext uri="{BB962C8B-B14F-4D97-AF65-F5344CB8AC3E}">
        <p14:creationId xmlns:p14="http://schemas.microsoft.com/office/powerpoint/2010/main" val="330110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CSS/CSS_Flexible_Box_Layout/Mastering_Wrapping_of_Flex_Item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ebdesign.tutsplus.com/articles/flexbox-vs-css-grid-which-should-you-use--cms-3018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Cheers for the introduction to HTML, Jayson. Hey guys, I’m Alex, currently studying Computer Science and Statistics in the University of Auckland. I went through MSA last year and I was fortunate enough to land a placement in </a:t>
            </a:r>
            <a:r>
              <a:rPr lang="en-NZ" dirty="0" err="1"/>
              <a:t>SouthernCross</a:t>
            </a:r>
            <a:r>
              <a:rPr lang="en-NZ" dirty="0"/>
              <a:t> at the end. I am excited to be back and hope you guys enjoy the video.</a:t>
            </a:r>
          </a:p>
        </p:txBody>
      </p:sp>
      <p:sp>
        <p:nvSpPr>
          <p:cNvPr id="4" name="Slide Number Placeholder 3"/>
          <p:cNvSpPr>
            <a:spLocks noGrp="1"/>
          </p:cNvSpPr>
          <p:nvPr>
            <p:ph type="sldNum" sz="quarter" idx="5"/>
          </p:nvPr>
        </p:nvSpPr>
        <p:spPr/>
        <p:txBody>
          <a:bodyPr/>
          <a:lstStyle/>
          <a:p>
            <a:fld id="{A008DDF4-253B-4E36-BE28-46B8E6426B7B}" type="slidenum">
              <a:rPr lang="en-US" smtClean="0"/>
              <a:t>1</a:t>
            </a:fld>
            <a:endParaRPr lang="en-US"/>
          </a:p>
        </p:txBody>
      </p:sp>
    </p:spTree>
    <p:extLst>
      <p:ext uri="{BB962C8B-B14F-4D97-AF65-F5344CB8AC3E}">
        <p14:creationId xmlns:p14="http://schemas.microsoft.com/office/powerpoint/2010/main" val="27063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People always say learning by doing is the best way, although it is partially true, I argue there is a prerequisite before you start the “doing”, which is to understand the what and why ‘s that you are doing. I would not trust a someone who don’t know what they are doing to build my house. Thus, currently the slides help you get an idea of the essential concepts before we dive into the code. </a:t>
            </a:r>
            <a:r>
              <a:rPr lang="en-NZ" dirty="0"/>
              <a:t>Without CSS, the webpage will look unorganized, dull or even boring.</a:t>
            </a:r>
          </a:p>
        </p:txBody>
      </p:sp>
      <p:sp>
        <p:nvSpPr>
          <p:cNvPr id="4" name="Slide Number Placeholder 3"/>
          <p:cNvSpPr>
            <a:spLocks noGrp="1"/>
          </p:cNvSpPr>
          <p:nvPr>
            <p:ph type="sldNum" sz="quarter" idx="5"/>
          </p:nvPr>
        </p:nvSpPr>
        <p:spPr/>
        <p:txBody>
          <a:bodyPr/>
          <a:lstStyle/>
          <a:p>
            <a:fld id="{A008DDF4-253B-4E36-BE28-46B8E6426B7B}" type="slidenum">
              <a:rPr lang="en-US" smtClean="0"/>
              <a:t>2</a:t>
            </a:fld>
            <a:endParaRPr lang="en-US"/>
          </a:p>
        </p:txBody>
      </p:sp>
    </p:spTree>
    <p:extLst>
      <p:ext uri="{BB962C8B-B14F-4D97-AF65-F5344CB8AC3E}">
        <p14:creationId xmlns:p14="http://schemas.microsoft.com/office/powerpoint/2010/main" val="2143788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There are still so much more to cover, such as animation, media query, pseudo selectors and more!</a:t>
            </a:r>
          </a:p>
        </p:txBody>
      </p:sp>
      <p:sp>
        <p:nvSpPr>
          <p:cNvPr id="4" name="Slide Number Placeholder 3"/>
          <p:cNvSpPr>
            <a:spLocks noGrp="1"/>
          </p:cNvSpPr>
          <p:nvPr>
            <p:ph type="sldNum" sz="quarter" idx="5"/>
          </p:nvPr>
        </p:nvSpPr>
        <p:spPr/>
        <p:txBody>
          <a:bodyPr/>
          <a:lstStyle/>
          <a:p>
            <a:fld id="{A008DDF4-253B-4E36-BE28-46B8E6426B7B}" type="slidenum">
              <a:rPr lang="en-US" smtClean="0"/>
              <a:t>3</a:t>
            </a:fld>
            <a:endParaRPr lang="en-US"/>
          </a:p>
        </p:txBody>
      </p:sp>
    </p:spTree>
    <p:extLst>
      <p:ext uri="{BB962C8B-B14F-4D97-AF65-F5344CB8AC3E}">
        <p14:creationId xmlns:p14="http://schemas.microsoft.com/office/powerpoint/2010/main" val="201595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model helps us to understand how the width and the height of an element is set out. It goes a long way when you truly understand the box model because you will be in full control of the spacing of the elements. Inline box stays on the same line whereas a block box breaks into a new line There are also a few more differences, such as you cannot apply a fixed width or height to inline box. (show the example on the reference page) Padding is the space between the border and the content, and margin is the spacing between the border and the imaginary space surrounding the box. Standard and border-box model differs in the way which you  calculate the width of the content. Let’s use the links (Standard or Border-box, then go to the test link) to test out understanding.</a:t>
            </a:r>
          </a:p>
        </p:txBody>
      </p:sp>
      <p:sp>
        <p:nvSpPr>
          <p:cNvPr id="4" name="Slide Number Placeholder 3"/>
          <p:cNvSpPr>
            <a:spLocks noGrp="1"/>
          </p:cNvSpPr>
          <p:nvPr>
            <p:ph type="sldNum" sz="quarter" idx="5"/>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410538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Often, we would love to control the size of our elements using style attributes width and height. The slide gives an overview of the unit for size that we can use. Generally, we use pixels for margin and padding as they are generally small concise values, and often don’t change much. For the size of the text however, we prefer to use </a:t>
            </a:r>
            <a:r>
              <a:rPr lang="en-NZ" dirty="0" err="1"/>
              <a:t>em</a:t>
            </a:r>
            <a:r>
              <a:rPr lang="en-NZ" dirty="0"/>
              <a:t> or rem we would like the text size scales with the width of the screen. Let’s give you some examples of what each of them means. (do some examples on sublime). Finally, we will touch base on the concept of controlling the layout of the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(We need to use numeric values to specify the size with the above units which is more precise. However, you can also use keywords such as small and large to specify the size.)</a:t>
            </a:r>
          </a:p>
        </p:txBody>
      </p:sp>
      <p:sp>
        <p:nvSpPr>
          <p:cNvPr id="4" name="Slide Number Placeholder 3"/>
          <p:cNvSpPr>
            <a:spLocks noGrp="1"/>
          </p:cNvSpPr>
          <p:nvPr>
            <p:ph type="sldNum" sz="quarter" idx="5"/>
          </p:nvPr>
        </p:nvSpPr>
        <p:spPr/>
        <p:txBody>
          <a:bodyPr/>
          <a:lstStyle/>
          <a:p>
            <a:fld id="{A008DDF4-253B-4E36-BE28-46B8E6426B7B}" type="slidenum">
              <a:rPr lang="en-US" smtClean="0"/>
              <a:t>5</a:t>
            </a:fld>
            <a:endParaRPr lang="en-US"/>
          </a:p>
        </p:txBody>
      </p:sp>
    </p:spTree>
    <p:extLst>
      <p:ext uri="{BB962C8B-B14F-4D97-AF65-F5344CB8AC3E}">
        <p14:creationId xmlns:p14="http://schemas.microsoft.com/office/powerpoint/2010/main" val="39321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Flexbox and grid are the centrepiece that controls the layout of the webpage. Flex and grid are the inner display style that we can set on the box. With flexbox, you can lay elements out horizontally or vertically which depends on the direction of our primary axis (do an example on Paint). With grid, it’s very much like a table, where you divides the box up into cells. You may ask, should I use grid or flexbox? I am sorry, there isn’t a clear-cut answer, because what can be done by grid can also be achieved through flexbox. A distinction should be made though, flexbox focuses on the control flow, that is the flex item can stretch or shrink. (Example on CSS tricks) Grid focuses on content placement, for example, a grid is broken into several cells horizontally and vertically. A big distinction pointed out Mozilla is flexbox controls the space distribution on either row or column. Whereas grid can control the space distribution both at the same time. (Show the example, </a:t>
            </a:r>
            <a:r>
              <a:rPr lang="en-NZ" dirty="0">
                <a:hlinkClick r:id="rId3"/>
              </a:rPr>
              <a:t>https://developer.mozilla.org/en-US/docs/Web/CSS/CSS_Flexible_Box_Layout/Mastering_Wrapping_of_Flex_Items</a:t>
            </a:r>
            <a:r>
              <a:rPr lang="en-NZ" dirty="0"/>
              <a:t>). (For more information, check out this link (</a:t>
            </a:r>
            <a:r>
              <a:rPr lang="en-NZ" dirty="0">
                <a:hlinkClick r:id="rId4"/>
              </a:rPr>
              <a:t>https://webdesign.tutsplus.com/articles/flexbox-vs-css-grid-which-should-you-use--cms-30184</a:t>
            </a:r>
            <a:r>
              <a:rPr lang="en-NZ" dirty="0"/>
              <a:t>). Sweet, here ends the presentation of the slides. </a:t>
            </a:r>
            <a:r>
              <a:rPr lang="en-GB" dirty="0"/>
              <a:t>Without further ado, let's jump in to the code.</a:t>
            </a:r>
            <a:endParaRPr lang="en-NZ" dirty="0"/>
          </a:p>
        </p:txBody>
      </p:sp>
      <p:sp>
        <p:nvSpPr>
          <p:cNvPr id="4" name="Slide Number Placeholder 3"/>
          <p:cNvSpPr>
            <a:spLocks noGrp="1"/>
          </p:cNvSpPr>
          <p:nvPr>
            <p:ph type="sldNum" sz="quarter" idx="5"/>
          </p:nvPr>
        </p:nvSpPr>
        <p:spPr/>
        <p:txBody>
          <a:bodyPr/>
          <a:lstStyle/>
          <a:p>
            <a:fld id="{A008DDF4-253B-4E36-BE28-46B8E6426B7B}" type="slidenum">
              <a:rPr lang="en-US" smtClean="0"/>
              <a:t>6</a:t>
            </a:fld>
            <a:endParaRPr lang="en-US"/>
          </a:p>
        </p:txBody>
      </p:sp>
    </p:spTree>
    <p:extLst>
      <p:ext uri="{BB962C8B-B14F-4D97-AF65-F5344CB8AC3E}">
        <p14:creationId xmlns:p14="http://schemas.microsoft.com/office/powerpoint/2010/main" val="347314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FC623A-4806-45FB-9E07-894B153158F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87457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FC623A-4806-45FB-9E07-894B153158F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92037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C623A-4806-45FB-9E07-894B153158FF}" type="datetimeFigureOut">
              <a:rPr lang="en-US" smtClean="0"/>
              <a:t>6/14/2020</a:t>
            </a:fld>
            <a:endParaRPr lang="en-US"/>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70079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FC623A-4806-45FB-9E07-894B153158FF}"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3118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FC623A-4806-45FB-9E07-894B153158FF}" type="datetimeFigureOut">
              <a:rPr lang="en-US" smtClean="0"/>
              <a:t>6/14/2020</a:t>
            </a:fld>
            <a:endParaRPr lang="en-US"/>
          </a:p>
        </p:txBody>
      </p:sp>
      <p:sp>
        <p:nvSpPr>
          <p:cNvPr id="4" name="Footer Placeholder 3"/>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a:p>
        </p:txBody>
      </p:sp>
      <p:sp>
        <p:nvSpPr>
          <p:cNvPr id="5" name="Slide Number Placeholder 4"/>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147841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C623A-4806-45FB-9E07-894B153158FF}" type="datetimeFigureOut">
              <a:rPr lang="en-US" smtClean="0"/>
              <a:t>6/14/2020</a:t>
            </a:fld>
            <a:endParaRPr lang="en-US"/>
          </a:p>
        </p:txBody>
      </p:sp>
      <p:sp>
        <p:nvSpPr>
          <p:cNvPr id="3" name="Footer Placeholder 2"/>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a:p>
        </p:txBody>
      </p:sp>
      <p:sp>
        <p:nvSpPr>
          <p:cNvPr id="4" name="Slide Number Placeholder 3"/>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348934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C623A-4806-45FB-9E07-894B153158FF}" type="datetimeFigureOut">
              <a:rPr lang="en-US" smtClean="0"/>
              <a:t>6/14/2020</a:t>
            </a:fld>
            <a:endParaRPr lang="en-US"/>
          </a:p>
        </p:txBody>
      </p:sp>
      <p:sp>
        <p:nvSpPr>
          <p:cNvPr id="6" name="Footer Placeholder 5"/>
          <p:cNvSpPr>
            <a:spLocks noGrp="1"/>
          </p:cNvSpPr>
          <p:nvPr>
            <p:ph type="ftr" sz="quarter" idx="11"/>
          </p:nvPr>
        </p:nvSpPr>
        <p:spPr/>
        <p:txBody>
          <a:bodyPr/>
          <a:lstStyle>
            <a:lvl1pPr>
              <a:defRPr>
                <a:solidFill>
                  <a:schemeClr val="bg1"/>
                </a:solidFill>
                <a:latin typeface="Segoe UI Light" panose="020B0502040204020203" pitchFamily="34" charset="0"/>
                <a:cs typeface="Segoe UI Light" panose="020B0502040204020203" pitchFamily="34" charset="0"/>
              </a:defRPr>
            </a:lvl1pPr>
          </a:lstStyle>
          <a:p>
            <a:endParaRPr lang="en-US"/>
          </a:p>
        </p:txBody>
      </p:sp>
      <p:sp>
        <p:nvSpPr>
          <p:cNvPr id="7" name="Slide Number Placeholder 6"/>
          <p:cNvSpPr>
            <a:spLocks noGrp="1"/>
          </p:cNvSpPr>
          <p:nvPr>
            <p:ph type="sldNum" sz="quarter" idx="12"/>
          </p:nvPr>
        </p:nvSpPr>
        <p:spPr/>
        <p:txBody>
          <a:bodyPr/>
          <a:lstStyle/>
          <a:p>
            <a:fld id="{3AE40A02-DE93-4198-A724-80FE5D834E84}" type="slidenum">
              <a:rPr lang="en-US" smtClean="0"/>
              <a:t>‹#›</a:t>
            </a:fld>
            <a:endParaRPr lang="en-US"/>
          </a:p>
        </p:txBody>
      </p:sp>
    </p:spTree>
    <p:extLst>
      <p:ext uri="{BB962C8B-B14F-4D97-AF65-F5344CB8AC3E}">
        <p14:creationId xmlns:p14="http://schemas.microsoft.com/office/powerpoint/2010/main" val="26612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C623A-4806-45FB-9E07-894B153158FF}" type="datetimeFigureOut">
              <a:rPr lang="en-US" smtClean="0"/>
              <a:t>6/14/2020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0A02-DE93-4198-A724-80FE5D834E84}" type="slidenum">
              <a:rPr lang="en-US" smtClean="0"/>
              <a:t>‹#›</a:t>
            </a:fld>
            <a:endParaRPr lang="en-US"/>
          </a:p>
        </p:txBody>
      </p:sp>
      <p:sp>
        <p:nvSpPr>
          <p:cNvPr id="7" name="Rectangle 6">
            <a:extLst>
              <a:ext uri="{FF2B5EF4-FFF2-40B4-BE49-F238E27FC236}">
                <a16:creationId xmlns:a16="http://schemas.microsoft.com/office/drawing/2014/main" id="{04B4CCE6-4A64-4B17-B79A-DBEE836B49F4}"/>
              </a:ext>
            </a:extLst>
          </p:cNvPr>
          <p:cNvSpPr/>
          <p:nvPr userDrawn="1"/>
        </p:nvSpPr>
        <p:spPr>
          <a:xfrm>
            <a:off x="-99552" y="6176963"/>
            <a:ext cx="12391103" cy="68103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Picture 8">
            <a:extLst>
              <a:ext uri="{FF2B5EF4-FFF2-40B4-BE49-F238E27FC236}">
                <a16:creationId xmlns:a16="http://schemas.microsoft.com/office/drawing/2014/main" id="{B64D312E-500D-437B-B3BC-D1C116C4385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6140093"/>
            <a:ext cx="2015280" cy="741308"/>
          </a:xfrm>
          <a:prstGeom prst="rect">
            <a:avLst/>
          </a:prstGeom>
        </p:spPr>
      </p:pic>
    </p:spTree>
    <p:extLst>
      <p:ext uri="{BB962C8B-B14F-4D97-AF65-F5344CB8AC3E}">
        <p14:creationId xmlns:p14="http://schemas.microsoft.com/office/powerpoint/2010/main" val="31748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developer.mozilla.org/en-US/docs/Learn/CSS/Building_blocks/The_box_model" TargetMode="External"/><Relationship Id="rId5" Type="http://schemas.openxmlformats.org/officeDocument/2006/relationships/hyperlink" Target="https://developer.mozilla.org/en-US/docs/Learn/CSS/Building_blocks/Selectors/Box_Model_Tasks" TargetMode="External"/><Relationship Id="rId4" Type="http://schemas.openxmlformats.org/officeDocument/2006/relationships/hyperlink" Target="https://developer.mozilla.org/en-US/docs/Web/CSS/box-siz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developer.mozilla.org/en-US/docs/Web/CSS/font-siz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developer.mozilla.org/en-US/docs/Web/CSS/CSS_Grid_Layout" TargetMode="External"/><Relationship Id="rId4" Type="http://schemas.openxmlformats.org/officeDocument/2006/relationships/hyperlink" Target="https://css-tricks.com/snippets/css/a-guide-to-flexbo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582A21-0714-44C5-BC2B-D002DB963AD1}"/>
              </a:ext>
            </a:extLst>
          </p:cNvPr>
          <p:cNvSpPr txBox="1"/>
          <p:nvPr/>
        </p:nvSpPr>
        <p:spPr>
          <a:xfrm>
            <a:off x="5041232" y="1925053"/>
            <a:ext cx="1648326" cy="369332"/>
          </a:xfrm>
          <a:prstGeom prst="rect">
            <a:avLst/>
          </a:prstGeom>
          <a:noFill/>
        </p:spPr>
        <p:txBody>
          <a:bodyPr wrap="square" rtlCol="0">
            <a:spAutoFit/>
          </a:bodyPr>
          <a:lstStyle/>
          <a:p>
            <a:r>
              <a:rPr lang="en-NZ" dirty="0" err="1"/>
              <a:t>asa</a:t>
            </a:r>
            <a:endParaRPr lang="en-NZ" dirty="0"/>
          </a:p>
        </p:txBody>
      </p:sp>
      <p:pic>
        <p:nvPicPr>
          <p:cNvPr id="4" name="Picture 3" descr="A picture containing drawing&#10;&#10;Description automatically generated">
            <a:extLst>
              <a:ext uri="{FF2B5EF4-FFF2-40B4-BE49-F238E27FC236}">
                <a16:creationId xmlns:a16="http://schemas.microsoft.com/office/drawing/2014/main" id="{51DF3FFC-CE86-4976-9D0D-BF82BC1472C5}"/>
              </a:ext>
            </a:extLst>
          </p:cNvPr>
          <p:cNvPicPr>
            <a:picLocks noChangeAspect="1"/>
          </p:cNvPicPr>
          <p:nvPr/>
        </p:nvPicPr>
        <p:blipFill rotWithShape="1">
          <a:blip r:embed="rId3">
            <a:extLst>
              <a:ext uri="{28A0092B-C50C-407E-A947-70E740481C1C}">
                <a14:useLocalDpi xmlns:a14="http://schemas.microsoft.com/office/drawing/2010/main" val="0"/>
              </a:ext>
            </a:extLst>
          </a:blip>
          <a:srcRect l="37277" t="67186" r="16408"/>
          <a:stretch/>
        </p:blipFill>
        <p:spPr>
          <a:xfrm>
            <a:off x="-17384" y="0"/>
            <a:ext cx="12226768" cy="6858000"/>
          </a:xfrm>
          <a:prstGeom prst="rect">
            <a:avLst/>
          </a:prstGeom>
        </p:spPr>
      </p:pic>
      <p:pic>
        <p:nvPicPr>
          <p:cNvPr id="8" name="Graphic 7">
            <a:extLst>
              <a:ext uri="{FF2B5EF4-FFF2-40B4-BE49-F238E27FC236}">
                <a16:creationId xmlns:a16="http://schemas.microsoft.com/office/drawing/2014/main" id="{E4A3AFF4-1CD0-4FD2-B16A-1223AB1FA6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671310"/>
            <a:ext cx="12192000" cy="3246150"/>
          </a:xfrm>
          <a:prstGeom prst="rect">
            <a:avLst/>
          </a:prstGeom>
        </p:spPr>
      </p:pic>
      <p:sp>
        <p:nvSpPr>
          <p:cNvPr id="5" name="Title 1">
            <a:extLst>
              <a:ext uri="{FF2B5EF4-FFF2-40B4-BE49-F238E27FC236}">
                <a16:creationId xmlns:a16="http://schemas.microsoft.com/office/drawing/2014/main" id="{32D622FE-5FDE-4FFD-859A-C732B5FF5699}"/>
              </a:ext>
            </a:extLst>
          </p:cNvPr>
          <p:cNvSpPr txBox="1">
            <a:spLocks/>
          </p:cNvSpPr>
          <p:nvPr/>
        </p:nvSpPr>
        <p:spPr>
          <a:xfrm>
            <a:off x="1976965" y="4234826"/>
            <a:ext cx="8238070"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chemeClr val="bg1"/>
                </a:solidFill>
              </a:rPr>
              <a:t>Introduction To Web Development</a:t>
            </a:r>
          </a:p>
        </p:txBody>
      </p:sp>
    </p:spTree>
    <p:extLst>
      <p:ext uri="{BB962C8B-B14F-4D97-AF65-F5344CB8AC3E}">
        <p14:creationId xmlns:p14="http://schemas.microsoft.com/office/powerpoint/2010/main" val="77723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What is CSS</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6" name="TextBox 5">
            <a:extLst>
              <a:ext uri="{FF2B5EF4-FFF2-40B4-BE49-F238E27FC236}">
                <a16:creationId xmlns:a16="http://schemas.microsoft.com/office/drawing/2014/main" id="{6D35BF25-20E9-4973-835E-C306E7A2054E}"/>
              </a:ext>
            </a:extLst>
          </p:cNvPr>
          <p:cNvSpPr txBox="1"/>
          <p:nvPr/>
        </p:nvSpPr>
        <p:spPr>
          <a:xfrm>
            <a:off x="412634" y="1535015"/>
            <a:ext cx="11378313" cy="1323439"/>
          </a:xfrm>
          <a:prstGeom prst="rect">
            <a:avLst/>
          </a:prstGeom>
          <a:noFill/>
        </p:spPr>
        <p:txBody>
          <a:bodyPr wrap="square" rtlCol="0">
            <a:spAutoFit/>
          </a:bodyPr>
          <a:lstStyle/>
          <a:p>
            <a:pPr marL="571500" indent="-571500">
              <a:buFont typeface="Arial" panose="020B0604020202020204" pitchFamily="34" charset="0"/>
              <a:buChar char="•"/>
            </a:pPr>
            <a:r>
              <a:rPr lang="en-NZ" sz="4000" dirty="0">
                <a:solidFill>
                  <a:schemeClr val="tx1">
                    <a:lumMod val="65000"/>
                    <a:lumOff val="35000"/>
                  </a:schemeClr>
                </a:solidFill>
              </a:rPr>
              <a:t>CSS (Cascading Style Sheet) allows to style our basic HTML page</a:t>
            </a:r>
          </a:p>
        </p:txBody>
      </p:sp>
      <p:pic>
        <p:nvPicPr>
          <p:cNvPr id="1026" name="Picture 2" descr="Cascading Style Sheets - Wikipedia">
            <a:extLst>
              <a:ext uri="{FF2B5EF4-FFF2-40B4-BE49-F238E27FC236}">
                <a16:creationId xmlns:a16="http://schemas.microsoft.com/office/drawing/2014/main" id="{1E8BB123-7BAA-411D-A929-D33FE8B15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842" y="3429000"/>
            <a:ext cx="2815105" cy="2575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1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Overview</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6" name="TextBox 5">
            <a:extLst>
              <a:ext uri="{FF2B5EF4-FFF2-40B4-BE49-F238E27FC236}">
                <a16:creationId xmlns:a16="http://schemas.microsoft.com/office/drawing/2014/main" id="{6D35BF25-20E9-4973-835E-C306E7A2054E}"/>
              </a:ext>
            </a:extLst>
          </p:cNvPr>
          <p:cNvSpPr txBox="1"/>
          <p:nvPr/>
        </p:nvSpPr>
        <p:spPr>
          <a:xfrm>
            <a:off x="412634" y="1535015"/>
            <a:ext cx="11378313" cy="2554545"/>
          </a:xfrm>
          <a:prstGeom prst="rect">
            <a:avLst/>
          </a:prstGeom>
          <a:noFill/>
        </p:spPr>
        <p:txBody>
          <a:bodyPr wrap="square" rtlCol="0">
            <a:spAutoFit/>
          </a:bodyPr>
          <a:lstStyle/>
          <a:p>
            <a:pPr marL="571500" indent="-571500">
              <a:buFont typeface="Arial" panose="020B0604020202020204" pitchFamily="34" charset="0"/>
              <a:buChar char="•"/>
            </a:pPr>
            <a:r>
              <a:rPr lang="en-NZ" sz="4000" dirty="0">
                <a:solidFill>
                  <a:schemeClr val="tx1">
                    <a:lumMod val="65000"/>
                    <a:lumOff val="35000"/>
                  </a:schemeClr>
                </a:solidFill>
              </a:rPr>
              <a:t>Box model (inline and block)</a:t>
            </a:r>
          </a:p>
          <a:p>
            <a:pPr marL="571500" indent="-571500">
              <a:buFont typeface="Arial" panose="020B0604020202020204" pitchFamily="34" charset="0"/>
              <a:buChar char="•"/>
            </a:pPr>
            <a:r>
              <a:rPr lang="en-NZ" sz="4000" dirty="0">
                <a:solidFill>
                  <a:schemeClr val="tx1">
                    <a:lumMod val="65000"/>
                    <a:lumOff val="35000"/>
                  </a:schemeClr>
                </a:solidFill>
              </a:rPr>
              <a:t>Size (px, rem, </a:t>
            </a:r>
            <a:r>
              <a:rPr lang="en-NZ" sz="4000" dirty="0" err="1">
                <a:solidFill>
                  <a:schemeClr val="tx1">
                    <a:lumMod val="65000"/>
                    <a:lumOff val="35000"/>
                  </a:schemeClr>
                </a:solidFill>
              </a:rPr>
              <a:t>em</a:t>
            </a:r>
            <a:r>
              <a:rPr lang="en-NZ" sz="4000" dirty="0">
                <a:solidFill>
                  <a:schemeClr val="tx1">
                    <a:lumMod val="65000"/>
                    <a:lumOff val="35000"/>
                  </a:schemeClr>
                </a:solidFill>
              </a:rPr>
              <a:t>, </a:t>
            </a:r>
            <a:r>
              <a:rPr lang="en-NZ" sz="4000" dirty="0" err="1">
                <a:solidFill>
                  <a:schemeClr val="tx1">
                    <a:lumMod val="65000"/>
                    <a:lumOff val="35000"/>
                  </a:schemeClr>
                </a:solidFill>
              </a:rPr>
              <a:t>vw</a:t>
            </a:r>
            <a:r>
              <a:rPr lang="en-NZ" sz="4000" dirty="0">
                <a:solidFill>
                  <a:schemeClr val="tx1">
                    <a:lumMod val="65000"/>
                    <a:lumOff val="35000"/>
                  </a:schemeClr>
                </a:solidFill>
              </a:rPr>
              <a:t>, </a:t>
            </a:r>
            <a:r>
              <a:rPr lang="en-NZ" sz="4000" dirty="0" err="1">
                <a:solidFill>
                  <a:schemeClr val="tx1">
                    <a:lumMod val="65000"/>
                    <a:lumOff val="35000"/>
                  </a:schemeClr>
                </a:solidFill>
              </a:rPr>
              <a:t>vh</a:t>
            </a:r>
            <a:r>
              <a:rPr lang="en-NZ" sz="4000" dirty="0">
                <a:solidFill>
                  <a:schemeClr val="tx1">
                    <a:lumMod val="65000"/>
                    <a:lumOff val="35000"/>
                  </a:schemeClr>
                </a:solidFill>
              </a:rPr>
              <a:t>)</a:t>
            </a:r>
          </a:p>
          <a:p>
            <a:pPr marL="571500" indent="-571500">
              <a:buFont typeface="Arial" panose="020B0604020202020204" pitchFamily="34" charset="0"/>
              <a:buChar char="•"/>
            </a:pPr>
            <a:r>
              <a:rPr lang="en-NZ" sz="4000" dirty="0">
                <a:solidFill>
                  <a:schemeClr val="tx1">
                    <a:lumMod val="65000"/>
                    <a:lumOff val="35000"/>
                  </a:schemeClr>
                </a:solidFill>
              </a:rPr>
              <a:t>Layout (flexbox and grid)</a:t>
            </a:r>
          </a:p>
          <a:p>
            <a:pPr marL="571500" indent="-571500">
              <a:buFont typeface="Arial" panose="020B0604020202020204" pitchFamily="34" charset="0"/>
              <a:buChar char="•"/>
            </a:pPr>
            <a:r>
              <a:rPr lang="en-NZ" sz="4000" dirty="0">
                <a:solidFill>
                  <a:schemeClr val="tx1">
                    <a:lumMod val="65000"/>
                    <a:lumOff val="35000"/>
                  </a:schemeClr>
                </a:solidFill>
              </a:rPr>
              <a:t>Position (text-align, align-items …)</a:t>
            </a:r>
          </a:p>
        </p:txBody>
      </p:sp>
      <p:pic>
        <p:nvPicPr>
          <p:cNvPr id="2050" name="Picture 2" descr="Cascading Style Sheets - Wikipedia">
            <a:extLst>
              <a:ext uri="{FF2B5EF4-FFF2-40B4-BE49-F238E27FC236}">
                <a16:creationId xmlns:a16="http://schemas.microsoft.com/office/drawing/2014/main" id="{896DEA1D-CDE3-4298-A55B-A0165A969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842" y="3429000"/>
            <a:ext cx="2803524" cy="255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49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Box model</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7" name="TextBox 6">
            <a:extLst>
              <a:ext uri="{FF2B5EF4-FFF2-40B4-BE49-F238E27FC236}">
                <a16:creationId xmlns:a16="http://schemas.microsoft.com/office/drawing/2014/main" id="{AD98738C-4476-481A-A524-6B82A71B7B50}"/>
              </a:ext>
            </a:extLst>
          </p:cNvPr>
          <p:cNvSpPr txBox="1"/>
          <p:nvPr/>
        </p:nvSpPr>
        <p:spPr>
          <a:xfrm>
            <a:off x="279070" y="1321519"/>
            <a:ext cx="11378313" cy="707886"/>
          </a:xfrm>
          <a:prstGeom prst="rect">
            <a:avLst/>
          </a:prstGeom>
          <a:noFill/>
        </p:spPr>
        <p:txBody>
          <a:bodyPr wrap="square" rtlCol="0">
            <a:spAutoFit/>
          </a:bodyPr>
          <a:lstStyle/>
          <a:p>
            <a:endParaRPr lang="en-NZ" sz="4000" dirty="0">
              <a:solidFill>
                <a:schemeClr val="tx1">
                  <a:lumMod val="65000"/>
                  <a:lumOff val="35000"/>
                </a:schemeClr>
              </a:solidFill>
            </a:endParaRPr>
          </a:p>
        </p:txBody>
      </p:sp>
      <p:sp>
        <p:nvSpPr>
          <p:cNvPr id="9" name="TextBox 8">
            <a:extLst>
              <a:ext uri="{FF2B5EF4-FFF2-40B4-BE49-F238E27FC236}">
                <a16:creationId xmlns:a16="http://schemas.microsoft.com/office/drawing/2014/main" id="{3E948F63-71F8-46E0-A5C7-070A21BFFD0A}"/>
              </a:ext>
            </a:extLst>
          </p:cNvPr>
          <p:cNvSpPr txBox="1"/>
          <p:nvPr/>
        </p:nvSpPr>
        <p:spPr>
          <a:xfrm>
            <a:off x="412634" y="1535015"/>
            <a:ext cx="11378313" cy="3170099"/>
          </a:xfrm>
          <a:prstGeom prst="rect">
            <a:avLst/>
          </a:prstGeom>
          <a:noFill/>
        </p:spPr>
        <p:txBody>
          <a:bodyPr wrap="square" rtlCol="0">
            <a:spAutoFit/>
          </a:bodyPr>
          <a:lstStyle/>
          <a:p>
            <a:pPr marL="571500" indent="-571500">
              <a:buFont typeface="Arial" panose="020B0604020202020204" pitchFamily="34" charset="0"/>
              <a:buChar char="•"/>
            </a:pPr>
            <a:r>
              <a:rPr lang="en-NZ" sz="4000" dirty="0">
                <a:solidFill>
                  <a:schemeClr val="tx1">
                    <a:lumMod val="65000"/>
                    <a:lumOff val="35000"/>
                  </a:schemeClr>
                </a:solidFill>
              </a:rPr>
              <a:t>Every element is a BOX!</a:t>
            </a:r>
          </a:p>
          <a:p>
            <a:pPr marL="571500" indent="-571500">
              <a:buFont typeface="Arial" panose="020B0604020202020204" pitchFamily="34" charset="0"/>
              <a:buChar char="•"/>
            </a:pPr>
            <a:r>
              <a:rPr lang="en-NZ" sz="4000" dirty="0">
                <a:solidFill>
                  <a:schemeClr val="tx1">
                    <a:lumMod val="65000"/>
                    <a:lumOff val="35000"/>
                  </a:schemeClr>
                </a:solidFill>
              </a:rPr>
              <a:t>2 types, inline or block</a:t>
            </a:r>
          </a:p>
          <a:p>
            <a:pPr marL="571500" indent="-571500">
              <a:buFont typeface="Arial" panose="020B0604020202020204" pitchFamily="34" charset="0"/>
              <a:buChar char="•"/>
            </a:pPr>
            <a:r>
              <a:rPr lang="en-NZ" sz="4000" dirty="0">
                <a:solidFill>
                  <a:schemeClr val="tx1">
                    <a:lumMod val="65000"/>
                    <a:lumOff val="35000"/>
                  </a:schemeClr>
                </a:solidFill>
                <a:hlinkClick r:id="rId4"/>
              </a:rPr>
              <a:t>Standard or Border-box?</a:t>
            </a:r>
            <a:endParaRPr lang="en-NZ" sz="4000" dirty="0">
              <a:solidFill>
                <a:schemeClr val="tx1">
                  <a:lumMod val="65000"/>
                  <a:lumOff val="35000"/>
                </a:schemeClr>
              </a:solidFill>
            </a:endParaRPr>
          </a:p>
          <a:p>
            <a:pPr marL="571500" indent="-571500">
              <a:buFont typeface="Arial" panose="020B0604020202020204" pitchFamily="34" charset="0"/>
              <a:buChar char="•"/>
            </a:pPr>
            <a:r>
              <a:rPr lang="en-NZ" sz="4000" dirty="0">
                <a:solidFill>
                  <a:schemeClr val="tx1">
                    <a:lumMod val="65000"/>
                    <a:lumOff val="35000"/>
                  </a:schemeClr>
                </a:solidFill>
                <a:hlinkClick r:id="rId5"/>
              </a:rPr>
              <a:t>Test time</a:t>
            </a:r>
            <a:endParaRPr lang="en-NZ" sz="4000" dirty="0">
              <a:solidFill>
                <a:schemeClr val="tx1">
                  <a:lumMod val="65000"/>
                  <a:lumOff val="35000"/>
                </a:schemeClr>
              </a:solidFill>
            </a:endParaRPr>
          </a:p>
          <a:p>
            <a:pPr marL="571500" indent="-571500">
              <a:buFont typeface="Arial" panose="020B0604020202020204" pitchFamily="34" charset="0"/>
              <a:buChar char="•"/>
            </a:pPr>
            <a:r>
              <a:rPr lang="en-NZ" sz="4000" dirty="0">
                <a:solidFill>
                  <a:schemeClr val="tx1">
                    <a:lumMod val="65000"/>
                    <a:lumOff val="35000"/>
                  </a:schemeClr>
                </a:solidFill>
              </a:rPr>
              <a:t>Mozilla </a:t>
            </a:r>
            <a:r>
              <a:rPr lang="en-NZ" sz="4000" dirty="0">
                <a:solidFill>
                  <a:schemeClr val="tx1">
                    <a:lumMod val="65000"/>
                    <a:lumOff val="35000"/>
                  </a:schemeClr>
                </a:solidFill>
                <a:hlinkClick r:id="rId6"/>
              </a:rPr>
              <a:t>go-to reference</a:t>
            </a:r>
            <a:endParaRPr lang="en-NZ" sz="4000" dirty="0">
              <a:solidFill>
                <a:schemeClr val="tx1">
                  <a:lumMod val="65000"/>
                  <a:lumOff val="35000"/>
                </a:schemeClr>
              </a:solidFill>
            </a:endParaRPr>
          </a:p>
        </p:txBody>
      </p:sp>
      <p:pic>
        <p:nvPicPr>
          <p:cNvPr id="3074" name="Picture 2" descr="Diagram of the box model">
            <a:extLst>
              <a:ext uri="{FF2B5EF4-FFF2-40B4-BE49-F238E27FC236}">
                <a16:creationId xmlns:a16="http://schemas.microsoft.com/office/drawing/2014/main" id="{BB12F0AC-19D8-4A7F-B77A-6CCF08A990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9154" y="2029405"/>
            <a:ext cx="5852846" cy="409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2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Size (</a:t>
            </a:r>
            <a:r>
              <a:rPr lang="en-NZ" dirty="0">
                <a:solidFill>
                  <a:schemeClr val="tx1">
                    <a:lumMod val="65000"/>
                    <a:lumOff val="35000"/>
                  </a:schemeClr>
                </a:solidFill>
              </a:rPr>
              <a:t>width &amp; height</a:t>
            </a:r>
            <a:r>
              <a:rPr lang="en-US" dirty="0">
                <a:solidFill>
                  <a:srgbClr val="7030A0"/>
                </a:solidFill>
              </a:rPr>
              <a:t>)</a:t>
            </a:r>
            <a:endParaRPr lang="en-NZ" dirty="0">
              <a:solidFill>
                <a:schemeClr val="tx1">
                  <a:lumMod val="65000"/>
                  <a:lumOff val="35000"/>
                </a:schemeClr>
              </a:solidFill>
            </a:endParaRP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7" name="TextBox 6">
            <a:extLst>
              <a:ext uri="{FF2B5EF4-FFF2-40B4-BE49-F238E27FC236}">
                <a16:creationId xmlns:a16="http://schemas.microsoft.com/office/drawing/2014/main" id="{AD98738C-4476-481A-A524-6B82A71B7B50}"/>
              </a:ext>
            </a:extLst>
          </p:cNvPr>
          <p:cNvSpPr txBox="1"/>
          <p:nvPr/>
        </p:nvSpPr>
        <p:spPr>
          <a:xfrm>
            <a:off x="279070" y="1321519"/>
            <a:ext cx="11378313" cy="707886"/>
          </a:xfrm>
          <a:prstGeom prst="rect">
            <a:avLst/>
          </a:prstGeom>
          <a:noFill/>
        </p:spPr>
        <p:txBody>
          <a:bodyPr wrap="square" rtlCol="0">
            <a:spAutoFit/>
          </a:bodyPr>
          <a:lstStyle/>
          <a:p>
            <a:endParaRPr lang="en-NZ" sz="4000" dirty="0">
              <a:solidFill>
                <a:schemeClr val="tx1">
                  <a:lumMod val="65000"/>
                  <a:lumOff val="35000"/>
                </a:schemeClr>
              </a:solidFill>
            </a:endParaRPr>
          </a:p>
        </p:txBody>
      </p:sp>
      <p:sp>
        <p:nvSpPr>
          <p:cNvPr id="9" name="TextBox 8">
            <a:extLst>
              <a:ext uri="{FF2B5EF4-FFF2-40B4-BE49-F238E27FC236}">
                <a16:creationId xmlns:a16="http://schemas.microsoft.com/office/drawing/2014/main" id="{3E948F63-71F8-46E0-A5C7-070A21BFFD0A}"/>
              </a:ext>
            </a:extLst>
          </p:cNvPr>
          <p:cNvSpPr txBox="1"/>
          <p:nvPr/>
        </p:nvSpPr>
        <p:spPr>
          <a:xfrm>
            <a:off x="406842" y="1321519"/>
            <a:ext cx="11378313" cy="4401205"/>
          </a:xfrm>
          <a:prstGeom prst="rect">
            <a:avLst/>
          </a:prstGeom>
          <a:noFill/>
        </p:spPr>
        <p:txBody>
          <a:bodyPr wrap="square" rtlCol="0">
            <a:spAutoFit/>
          </a:bodyPr>
          <a:lstStyle/>
          <a:p>
            <a:r>
              <a:rPr lang="en-NZ" sz="4000" dirty="0">
                <a:solidFill>
                  <a:schemeClr val="tx1">
                    <a:lumMod val="65000"/>
                    <a:lumOff val="35000"/>
                  </a:schemeClr>
                </a:solidFill>
              </a:rPr>
              <a:t>Units</a:t>
            </a:r>
          </a:p>
          <a:p>
            <a:pPr marL="571500" indent="-571500">
              <a:buFont typeface="Arial" panose="020B0604020202020204" pitchFamily="34" charset="0"/>
              <a:buChar char="•"/>
            </a:pPr>
            <a:r>
              <a:rPr lang="en-NZ" sz="4000" dirty="0">
                <a:solidFill>
                  <a:schemeClr val="tx1">
                    <a:lumMod val="65000"/>
                    <a:lumOff val="35000"/>
                  </a:schemeClr>
                </a:solidFill>
              </a:rPr>
              <a:t>px (base size unit)</a:t>
            </a:r>
          </a:p>
          <a:p>
            <a:pPr marL="571500" indent="-571500">
              <a:buFont typeface="Arial" panose="020B0604020202020204" pitchFamily="34" charset="0"/>
              <a:buChar char="•"/>
            </a:pPr>
            <a:r>
              <a:rPr lang="en-NZ" sz="4000" dirty="0" err="1">
                <a:solidFill>
                  <a:schemeClr val="tx1">
                    <a:lumMod val="65000"/>
                    <a:lumOff val="35000"/>
                  </a:schemeClr>
                </a:solidFill>
              </a:rPr>
              <a:t>em</a:t>
            </a:r>
            <a:r>
              <a:rPr lang="en-NZ" sz="4000" dirty="0">
                <a:solidFill>
                  <a:schemeClr val="tx1">
                    <a:lumMod val="65000"/>
                    <a:lumOff val="35000"/>
                  </a:schemeClr>
                </a:solidFill>
              </a:rPr>
              <a:t> (size in proportion to the parent element)</a:t>
            </a:r>
          </a:p>
          <a:p>
            <a:pPr marL="571500" indent="-571500">
              <a:buFont typeface="Arial" panose="020B0604020202020204" pitchFamily="34" charset="0"/>
              <a:buChar char="•"/>
            </a:pPr>
            <a:r>
              <a:rPr lang="en-NZ" sz="4000" dirty="0">
                <a:solidFill>
                  <a:schemeClr val="tx1">
                    <a:lumMod val="65000"/>
                    <a:lumOff val="35000"/>
                  </a:schemeClr>
                </a:solidFill>
              </a:rPr>
              <a:t>rem (root size of the web page)</a:t>
            </a:r>
          </a:p>
          <a:p>
            <a:pPr marL="571500" indent="-571500">
              <a:buFont typeface="Arial" panose="020B0604020202020204" pitchFamily="34" charset="0"/>
              <a:buChar char="•"/>
            </a:pPr>
            <a:r>
              <a:rPr lang="en-NZ" sz="4000" dirty="0" err="1">
                <a:solidFill>
                  <a:schemeClr val="tx1">
                    <a:lumMod val="65000"/>
                    <a:lumOff val="35000"/>
                  </a:schemeClr>
                </a:solidFill>
              </a:rPr>
              <a:t>vw</a:t>
            </a:r>
            <a:r>
              <a:rPr lang="en-NZ" sz="4000" dirty="0">
                <a:solidFill>
                  <a:schemeClr val="tx1">
                    <a:lumMod val="65000"/>
                    <a:lumOff val="35000"/>
                  </a:schemeClr>
                </a:solidFill>
              </a:rPr>
              <a:t>/</a:t>
            </a:r>
            <a:r>
              <a:rPr lang="en-NZ" sz="4000" dirty="0" err="1">
                <a:solidFill>
                  <a:schemeClr val="tx1">
                    <a:lumMod val="65000"/>
                    <a:lumOff val="35000"/>
                  </a:schemeClr>
                </a:solidFill>
              </a:rPr>
              <a:t>vh</a:t>
            </a:r>
            <a:r>
              <a:rPr lang="en-NZ" sz="4000" dirty="0">
                <a:solidFill>
                  <a:schemeClr val="tx1">
                    <a:lumMod val="65000"/>
                    <a:lumOff val="35000"/>
                  </a:schemeClr>
                </a:solidFill>
              </a:rPr>
              <a:t> (view width and view height)</a:t>
            </a:r>
          </a:p>
          <a:p>
            <a:pPr marL="571500" indent="-571500">
              <a:buFont typeface="Arial" panose="020B0604020202020204" pitchFamily="34" charset="0"/>
              <a:buChar char="•"/>
            </a:pPr>
            <a:r>
              <a:rPr lang="en-NZ" sz="4000" dirty="0">
                <a:solidFill>
                  <a:schemeClr val="tx1">
                    <a:lumMod val="65000"/>
                    <a:lumOff val="35000"/>
                  </a:schemeClr>
                </a:solidFill>
              </a:rPr>
              <a:t>{percentage} (i.e. 50%, 60% etc.)</a:t>
            </a:r>
          </a:p>
          <a:p>
            <a:pPr marL="571500" indent="-571500">
              <a:buFont typeface="Arial" panose="020B0604020202020204" pitchFamily="34" charset="0"/>
              <a:buChar char="•"/>
            </a:pPr>
            <a:r>
              <a:rPr lang="en-NZ" sz="4000" dirty="0">
                <a:solidFill>
                  <a:schemeClr val="tx1">
                    <a:lumMod val="65000"/>
                    <a:lumOff val="35000"/>
                  </a:schemeClr>
                </a:solidFill>
                <a:hlinkClick r:id="rId4"/>
              </a:rPr>
              <a:t>Reference</a:t>
            </a:r>
            <a:endParaRPr lang="en-NZ" sz="4000" dirty="0">
              <a:solidFill>
                <a:schemeClr val="tx1">
                  <a:lumMod val="65000"/>
                  <a:lumOff val="35000"/>
                </a:schemeClr>
              </a:solidFill>
            </a:endParaRPr>
          </a:p>
        </p:txBody>
      </p:sp>
    </p:spTree>
    <p:extLst>
      <p:ext uri="{BB962C8B-B14F-4D97-AF65-F5344CB8AC3E}">
        <p14:creationId xmlns:p14="http://schemas.microsoft.com/office/powerpoint/2010/main" val="56058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C7A79F-AD5F-4A40-AB17-D2528E972419}"/>
              </a:ext>
            </a:extLst>
          </p:cNvPr>
          <p:cNvSpPr txBox="1">
            <a:spLocks/>
          </p:cNvSpPr>
          <p:nvPr/>
        </p:nvSpPr>
        <p:spPr>
          <a:xfrm>
            <a:off x="135907" y="393003"/>
            <a:ext cx="6203247" cy="707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solidFill>
                  <a:srgbClr val="7030A0"/>
                </a:solidFill>
              </a:rPr>
              <a:t>Layout &amp; Positioning</a:t>
            </a:r>
          </a:p>
        </p:txBody>
      </p:sp>
      <p:pic>
        <p:nvPicPr>
          <p:cNvPr id="5" name="Picture 4" descr="A picture containing drawing&#10;&#10;Description automatically generated">
            <a:extLst>
              <a:ext uri="{FF2B5EF4-FFF2-40B4-BE49-F238E27FC236}">
                <a16:creationId xmlns:a16="http://schemas.microsoft.com/office/drawing/2014/main" id="{1DC23D56-E23D-4805-97DB-DEF341EE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842" y="280766"/>
            <a:ext cx="3080250" cy="820124"/>
          </a:xfrm>
          <a:prstGeom prst="rect">
            <a:avLst/>
          </a:prstGeom>
        </p:spPr>
      </p:pic>
      <p:sp>
        <p:nvSpPr>
          <p:cNvPr id="7" name="TextBox 6">
            <a:extLst>
              <a:ext uri="{FF2B5EF4-FFF2-40B4-BE49-F238E27FC236}">
                <a16:creationId xmlns:a16="http://schemas.microsoft.com/office/drawing/2014/main" id="{AD98738C-4476-481A-A524-6B82A71B7B50}"/>
              </a:ext>
            </a:extLst>
          </p:cNvPr>
          <p:cNvSpPr txBox="1"/>
          <p:nvPr/>
        </p:nvSpPr>
        <p:spPr>
          <a:xfrm>
            <a:off x="279070" y="1321519"/>
            <a:ext cx="11378313" cy="707886"/>
          </a:xfrm>
          <a:prstGeom prst="rect">
            <a:avLst/>
          </a:prstGeom>
          <a:noFill/>
        </p:spPr>
        <p:txBody>
          <a:bodyPr wrap="square" rtlCol="0">
            <a:spAutoFit/>
          </a:bodyPr>
          <a:lstStyle/>
          <a:p>
            <a:endParaRPr lang="en-NZ" sz="4000" dirty="0">
              <a:solidFill>
                <a:schemeClr val="tx1">
                  <a:lumMod val="65000"/>
                  <a:lumOff val="35000"/>
                </a:schemeClr>
              </a:solidFill>
            </a:endParaRPr>
          </a:p>
        </p:txBody>
      </p:sp>
      <p:sp>
        <p:nvSpPr>
          <p:cNvPr id="9" name="TextBox 8">
            <a:extLst>
              <a:ext uri="{FF2B5EF4-FFF2-40B4-BE49-F238E27FC236}">
                <a16:creationId xmlns:a16="http://schemas.microsoft.com/office/drawing/2014/main" id="{3E948F63-71F8-46E0-A5C7-070A21BFFD0A}"/>
              </a:ext>
            </a:extLst>
          </p:cNvPr>
          <p:cNvSpPr txBox="1"/>
          <p:nvPr/>
        </p:nvSpPr>
        <p:spPr>
          <a:xfrm>
            <a:off x="412634" y="1152242"/>
            <a:ext cx="11378313" cy="1754326"/>
          </a:xfrm>
          <a:prstGeom prst="rect">
            <a:avLst/>
          </a:prstGeom>
          <a:noFill/>
        </p:spPr>
        <p:txBody>
          <a:bodyPr wrap="square" rtlCol="0">
            <a:spAutoFit/>
          </a:bodyPr>
          <a:lstStyle/>
          <a:p>
            <a:pPr marL="571500" indent="-571500">
              <a:buFont typeface="Arial" panose="020B0604020202020204" pitchFamily="34" charset="0"/>
              <a:buChar char="•"/>
            </a:pPr>
            <a:r>
              <a:rPr lang="en-NZ" sz="3600" dirty="0">
                <a:solidFill>
                  <a:schemeClr val="tx1">
                    <a:lumMod val="65000"/>
                    <a:lumOff val="35000"/>
                  </a:schemeClr>
                </a:solidFill>
              </a:rPr>
              <a:t>Flexbox, align-items and justify-content (</a:t>
            </a:r>
            <a:r>
              <a:rPr lang="en-NZ" sz="3600" dirty="0">
                <a:solidFill>
                  <a:schemeClr val="tx1">
                    <a:lumMod val="65000"/>
                    <a:lumOff val="35000"/>
                  </a:schemeClr>
                </a:solidFill>
                <a:hlinkClick r:id="rId4"/>
              </a:rPr>
              <a:t>cookbook link</a:t>
            </a:r>
            <a:r>
              <a:rPr lang="en-NZ" sz="3600" dirty="0">
                <a:solidFill>
                  <a:schemeClr val="tx1">
                    <a:lumMod val="65000"/>
                    <a:lumOff val="35000"/>
                  </a:schemeClr>
                </a:solidFill>
              </a:rPr>
              <a:t>)</a:t>
            </a:r>
          </a:p>
          <a:p>
            <a:pPr marL="571500" indent="-571500">
              <a:buFont typeface="Arial" panose="020B0604020202020204" pitchFamily="34" charset="0"/>
              <a:buChar char="•"/>
            </a:pPr>
            <a:r>
              <a:rPr lang="en-NZ" sz="3600" dirty="0">
                <a:solidFill>
                  <a:schemeClr val="tx1">
                    <a:lumMod val="65000"/>
                    <a:lumOff val="35000"/>
                  </a:schemeClr>
                </a:solidFill>
              </a:rPr>
              <a:t>Grid (</a:t>
            </a:r>
            <a:r>
              <a:rPr lang="en-NZ" sz="3600" dirty="0">
                <a:solidFill>
                  <a:schemeClr val="tx1">
                    <a:lumMod val="65000"/>
                    <a:lumOff val="35000"/>
                  </a:schemeClr>
                </a:solidFill>
                <a:hlinkClick r:id="rId5"/>
              </a:rPr>
              <a:t>minimal example</a:t>
            </a:r>
            <a:r>
              <a:rPr lang="en-NZ" sz="3600" dirty="0">
                <a:solidFill>
                  <a:schemeClr val="tx1">
                    <a:lumMod val="65000"/>
                    <a:lumOff val="35000"/>
                  </a:schemeClr>
                </a:solidFill>
              </a:rPr>
              <a:t>)</a:t>
            </a:r>
          </a:p>
          <a:p>
            <a:endParaRPr lang="en-NZ" sz="3600" dirty="0">
              <a:solidFill>
                <a:schemeClr val="tx1">
                  <a:lumMod val="65000"/>
                  <a:lumOff val="35000"/>
                </a:schemeClr>
              </a:solidFill>
            </a:endParaRPr>
          </a:p>
        </p:txBody>
      </p:sp>
      <p:pic>
        <p:nvPicPr>
          <p:cNvPr id="2050" name="Picture 2">
            <a:extLst>
              <a:ext uri="{FF2B5EF4-FFF2-40B4-BE49-F238E27FC236}">
                <a16:creationId xmlns:a16="http://schemas.microsoft.com/office/drawing/2014/main" id="{6479F681-826D-40EC-BC24-D1F61DE0F6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070" y="2362200"/>
            <a:ext cx="5698807"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SS Grid: The New Way of Building Web Layouts">
            <a:extLst>
              <a:ext uri="{FF2B5EF4-FFF2-40B4-BE49-F238E27FC236}">
                <a16:creationId xmlns:a16="http://schemas.microsoft.com/office/drawing/2014/main" id="{51DAFC24-C49A-434A-81DE-A82C87B620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4940" y="2484120"/>
            <a:ext cx="5344426"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4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3C242A5CEB2D47B470CCC9086D4F41" ma:contentTypeVersion="8" ma:contentTypeDescription="Create a new document." ma:contentTypeScope="" ma:versionID="9f247184716c8b822e3549056a62d5ca">
  <xsd:schema xmlns:xsd="http://www.w3.org/2001/XMLSchema" xmlns:xs="http://www.w3.org/2001/XMLSchema" xmlns:p="http://schemas.microsoft.com/office/2006/metadata/properties" xmlns:ns2="b7ac0d6e-52d3-4232-9ee4-5c4d9894bf3c" targetNamespace="http://schemas.microsoft.com/office/2006/metadata/properties" ma:root="true" ma:fieldsID="067541c65ced21005bd2e6630d9f2f27" ns2:_="">
    <xsd:import namespace="b7ac0d6e-52d3-4232-9ee4-5c4d9894bf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ac0d6e-52d3-4232-9ee4-5c4d9894bf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01F9E2-828F-4555-99E5-FC208D4750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ac0d6e-52d3-4232-9ee4-5c4d9894bf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5B65A-65A2-4216-AFFD-8C37DA453243}">
  <ds:schemaRefs>
    <ds:schemaRef ds:uri="http://schemas.microsoft.com/sharepoint/v3/contenttype/forms"/>
  </ds:schemaRefs>
</ds:datastoreItem>
</file>

<file path=customXml/itemProps3.xml><?xml version="1.0" encoding="utf-8"?>
<ds:datastoreItem xmlns:ds="http://schemas.openxmlformats.org/officeDocument/2006/customXml" ds:itemID="{68BBE704-B474-4F72-9E56-BC8B9AC8B9D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b7ac0d6e-52d3-4232-9ee4-5c4d9894bf3c"/>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1832</TotalTime>
  <Words>929</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Xiaobin Lin</dc:creator>
  <cp:lastModifiedBy>Alex Zhong</cp:lastModifiedBy>
  <cp:revision>85</cp:revision>
  <dcterms:created xsi:type="dcterms:W3CDTF">2020-05-11T02:32:24Z</dcterms:created>
  <dcterms:modified xsi:type="dcterms:W3CDTF">2020-06-14T04:35:43Z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0x010100E93C242A5CEB2D47B470CCC9086D4F41</vt:lpwstr>
  </property>
</Properties>
</file>