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6" r:id="rId7"/>
    <p:sldId id="267" r:id="rId8"/>
    <p:sldId id="268" r:id="rId9"/>
    <p:sldId id="269" r:id="rId10"/>
    <p:sldId id="270" r:id="rId11"/>
    <p:sldId id="262" r:id="rId12"/>
    <p:sldId id="263"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9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20097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95400" y="4087209"/>
            <a:ext cx="3581400" cy="386003"/>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Trebuchet MS"/>
                <a:cs typeface="Trebuchet MS"/>
              </a:rPr>
              <a:t>Subject: </a:t>
            </a:r>
            <a:r>
              <a:rPr lang="en-IN" sz="2400" dirty="0">
                <a:latin typeface="Trebuchet MS"/>
                <a:cs typeface="Trebuchet MS"/>
              </a:rPr>
              <a:t>Naan </a:t>
            </a:r>
            <a:r>
              <a:rPr lang="en-IN" sz="2400" dirty="0" err="1">
                <a:latin typeface="Trebuchet MS"/>
                <a:cs typeface="Trebuchet MS"/>
              </a:rPr>
              <a:t>Mudhalvan</a:t>
            </a:r>
            <a:r>
              <a:rPr lang="en-IN" sz="2400" dirty="0">
                <a:latin typeface="Trebuchet MS"/>
                <a:cs typeface="Trebuchet MS"/>
              </a:rPr>
              <a:t> </a:t>
            </a:r>
          </a:p>
        </p:txBody>
      </p:sp>
      <p:sp>
        <p:nvSpPr>
          <p:cNvPr id="8" name="object 8"/>
          <p:cNvSpPr txBox="1"/>
          <p:nvPr/>
        </p:nvSpPr>
        <p:spPr>
          <a:xfrm>
            <a:off x="1295400" y="2887060"/>
            <a:ext cx="7048500" cy="751488"/>
          </a:xfrm>
          <a:prstGeom prst="rect">
            <a:avLst/>
          </a:prstGeom>
        </p:spPr>
        <p:txBody>
          <a:bodyPr vert="horz" wrap="square" lIns="0" tIns="12700" rIns="0" bIns="0" rtlCol="0">
            <a:spAutoFit/>
          </a:bodyPr>
          <a:lstStyle/>
          <a:p>
            <a:pPr marL="12700">
              <a:lnSpc>
                <a:spcPct val="100000"/>
              </a:lnSpc>
              <a:spcBef>
                <a:spcPts val="100"/>
              </a:spcBef>
            </a:pPr>
            <a:r>
              <a:rPr lang="en-IN" sz="4800" b="1" dirty="0">
                <a:solidFill>
                  <a:srgbClr val="2D936B"/>
                </a:solidFill>
                <a:latin typeface="Trebuchet MS"/>
                <a:cs typeface="Trebuchet MS"/>
              </a:rPr>
              <a:t>Next Word Generation</a:t>
            </a:r>
            <a:endParaRPr sz="48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95C6E52D-2FB6-4264-8F7D-E99880730670}"/>
              </a:ext>
            </a:extLst>
          </p:cNvPr>
          <p:cNvSpPr txBox="1"/>
          <p:nvPr/>
        </p:nvSpPr>
        <p:spPr>
          <a:xfrm>
            <a:off x="5470963" y="4087208"/>
            <a:ext cx="4495800" cy="2333972"/>
          </a:xfrm>
          <a:prstGeom prst="rect">
            <a:avLst/>
          </a:prstGeom>
          <a:noFill/>
        </p:spPr>
        <p:txBody>
          <a:bodyPr wrap="square" rtlCol="0">
            <a:spAutoFit/>
          </a:bodyPr>
          <a:lstStyle/>
          <a:p>
            <a:pPr marL="12700">
              <a:lnSpc>
                <a:spcPct val="100000"/>
              </a:lnSpc>
              <a:spcBef>
                <a:spcPts val="130"/>
              </a:spcBef>
            </a:pPr>
            <a:r>
              <a:rPr lang="en-US" sz="2400" b="1" dirty="0">
                <a:latin typeface="Trebuchet MS"/>
                <a:cs typeface="Trebuchet MS"/>
              </a:rPr>
              <a:t>Name: </a:t>
            </a:r>
            <a:r>
              <a:rPr lang="en-US" sz="2400" dirty="0" err="1">
                <a:latin typeface="Trebuchet MS"/>
                <a:cs typeface="Trebuchet MS"/>
              </a:rPr>
              <a:t>Darshini</a:t>
            </a:r>
            <a:r>
              <a:rPr lang="en-US" sz="2400" dirty="0">
                <a:latin typeface="Trebuchet MS"/>
                <a:cs typeface="Trebuchet MS"/>
              </a:rPr>
              <a:t> J</a:t>
            </a:r>
          </a:p>
          <a:p>
            <a:pPr marL="12700">
              <a:lnSpc>
                <a:spcPct val="100000"/>
              </a:lnSpc>
              <a:spcBef>
                <a:spcPts val="130"/>
              </a:spcBef>
            </a:pPr>
            <a:r>
              <a:rPr lang="en-US" sz="2400" b="1" dirty="0">
                <a:latin typeface="Trebuchet MS"/>
                <a:cs typeface="Trebuchet MS"/>
              </a:rPr>
              <a:t>Institute: </a:t>
            </a:r>
            <a:r>
              <a:rPr lang="en-US" sz="2400" dirty="0">
                <a:latin typeface="Trebuchet MS"/>
                <a:cs typeface="Trebuchet MS"/>
              </a:rPr>
              <a:t>Madras Institute of Technology</a:t>
            </a:r>
          </a:p>
          <a:p>
            <a:pPr marL="12700">
              <a:lnSpc>
                <a:spcPct val="100000"/>
              </a:lnSpc>
              <a:spcBef>
                <a:spcPts val="130"/>
              </a:spcBef>
            </a:pPr>
            <a:r>
              <a:rPr lang="en-US" sz="2400" b="1" dirty="0">
                <a:latin typeface="Trebuchet MS"/>
                <a:cs typeface="Trebuchet MS"/>
              </a:rPr>
              <a:t>Department: </a:t>
            </a:r>
            <a:r>
              <a:rPr lang="en-US" sz="2400" dirty="0">
                <a:latin typeface="Trebuchet MS"/>
                <a:cs typeface="Trebuchet MS"/>
              </a:rPr>
              <a:t>Computer Science</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IMPLEMENTATION</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4832092"/>
          </a:xfrm>
          <a:prstGeom prst="rect">
            <a:avLst/>
          </a:prstGeom>
          <a:noFill/>
        </p:spPr>
        <p:txBody>
          <a:bodyPr wrap="square" rtlCol="0">
            <a:spAutoFit/>
          </a:bodyPr>
          <a:lstStyle/>
          <a:p>
            <a:pPr marL="457200" indent="-457200" algn="just">
              <a:buFont typeface="+mj-lt"/>
              <a:buAutoNum type="arabicPeriod"/>
            </a:pPr>
            <a:r>
              <a:rPr lang="en-US" sz="2200" b="1" dirty="0"/>
              <a:t>Data Preparation and Model Training: </a:t>
            </a:r>
            <a:r>
              <a:rPr lang="en-US" sz="2200" dirty="0"/>
              <a:t>This phase focuses on acquiring and preparing the dataset for training the LSTM model. It involves cleaning and tokenizing the text data and training the LSTM model using </a:t>
            </a:r>
            <a:r>
              <a:rPr lang="en-US" sz="2200" dirty="0" err="1"/>
              <a:t>Keras</a:t>
            </a:r>
            <a:r>
              <a:rPr lang="en-US" sz="2200" dirty="0"/>
              <a:t>.</a:t>
            </a:r>
          </a:p>
          <a:p>
            <a:pPr marL="457200" indent="-457200" algn="just">
              <a:buFont typeface="+mj-lt"/>
              <a:buAutoNum type="arabicPeriod"/>
            </a:pPr>
            <a:r>
              <a:rPr lang="en-US" sz="2200" b="1" dirty="0"/>
              <a:t>Next-Word Prediction Functionality: </a:t>
            </a:r>
            <a:r>
              <a:rPr lang="en-US" sz="2200" dirty="0"/>
              <a:t>This phase involves implementing the functionality to generate text predictions based on user-defined input sequences. It utilizes the trained LSTM model to predict the next word in a sequence, given a context provided by the user.</a:t>
            </a:r>
          </a:p>
          <a:p>
            <a:pPr marL="457200" indent="-457200" algn="just">
              <a:buFont typeface="+mj-lt"/>
              <a:buAutoNum type="arabicPeriod"/>
            </a:pPr>
            <a:r>
              <a:rPr lang="en-US" sz="2200" b="1" dirty="0"/>
              <a:t>Interface Development and Deployment: </a:t>
            </a:r>
            <a:r>
              <a:rPr lang="en-US" sz="2200" dirty="0"/>
              <a:t>This phase includes developing a user interface for the text generation system and deploying the system on a chosen platform. It also encompasses saving the trained LSTM model and testing the deployed system to ensure its functionality and performance.</a:t>
            </a:r>
            <a:endParaRPr lang="en-IN" sz="2200" dirty="0"/>
          </a:p>
        </p:txBody>
      </p:sp>
    </p:spTree>
    <p:extLst>
      <p:ext uri="{BB962C8B-B14F-4D97-AF65-F5344CB8AC3E}">
        <p14:creationId xmlns:p14="http://schemas.microsoft.com/office/powerpoint/2010/main" val="297765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0200" y="1804987"/>
            <a:ext cx="2695574" cy="3248025"/>
          </a:xfrm>
          <a:prstGeom prst="rect">
            <a:avLst/>
          </a:prstGeom>
        </p:spPr>
      </p:pic>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dirty="0"/>
              <a:t>RESULT</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11</a:t>
            </a:fld>
            <a:endParaRPr spc="-50" dirty="0"/>
          </a:p>
        </p:txBody>
      </p:sp>
      <p:pic>
        <p:nvPicPr>
          <p:cNvPr id="11" name="Picture 10">
            <a:extLst>
              <a:ext uri="{FF2B5EF4-FFF2-40B4-BE49-F238E27FC236}">
                <a16:creationId xmlns:a16="http://schemas.microsoft.com/office/drawing/2014/main" id="{31C7EF47-38DF-42D9-B485-6EF9DF00B303}"/>
              </a:ext>
            </a:extLst>
          </p:cNvPr>
          <p:cNvPicPr>
            <a:picLocks noChangeAspect="1"/>
          </p:cNvPicPr>
          <p:nvPr/>
        </p:nvPicPr>
        <p:blipFill>
          <a:blip r:embed="rId3"/>
          <a:stretch>
            <a:fillRect/>
          </a:stretch>
        </p:blipFill>
        <p:spPr>
          <a:xfrm>
            <a:off x="554009" y="3071761"/>
            <a:ext cx="5068007" cy="714475"/>
          </a:xfrm>
          <a:prstGeom prst="rect">
            <a:avLst/>
          </a:prstGeom>
        </p:spPr>
      </p:pic>
      <p:pic>
        <p:nvPicPr>
          <p:cNvPr id="13" name="Picture 12">
            <a:extLst>
              <a:ext uri="{FF2B5EF4-FFF2-40B4-BE49-F238E27FC236}">
                <a16:creationId xmlns:a16="http://schemas.microsoft.com/office/drawing/2014/main" id="{9D90A941-11B9-4678-8CFC-0D5B4D3607AF}"/>
              </a:ext>
            </a:extLst>
          </p:cNvPr>
          <p:cNvPicPr>
            <a:picLocks noChangeAspect="1"/>
          </p:cNvPicPr>
          <p:nvPr/>
        </p:nvPicPr>
        <p:blipFill>
          <a:blip r:embed="rId4"/>
          <a:stretch>
            <a:fillRect/>
          </a:stretch>
        </p:blipFill>
        <p:spPr>
          <a:xfrm>
            <a:off x="554009" y="2122045"/>
            <a:ext cx="8040222" cy="371527"/>
          </a:xfrm>
          <a:prstGeom prst="rect">
            <a:avLst/>
          </a:prstGeom>
        </p:spPr>
      </p:pic>
      <p:sp>
        <p:nvSpPr>
          <p:cNvPr id="14" name="TextBox 13">
            <a:extLst>
              <a:ext uri="{FF2B5EF4-FFF2-40B4-BE49-F238E27FC236}">
                <a16:creationId xmlns:a16="http://schemas.microsoft.com/office/drawing/2014/main" id="{A9305563-DBBE-4169-86D0-EDDDDCE4452C}"/>
              </a:ext>
            </a:extLst>
          </p:cNvPr>
          <p:cNvSpPr txBox="1"/>
          <p:nvPr/>
        </p:nvSpPr>
        <p:spPr>
          <a:xfrm>
            <a:off x="554009" y="1700715"/>
            <a:ext cx="2438400" cy="371527"/>
          </a:xfrm>
          <a:prstGeom prst="rect">
            <a:avLst/>
          </a:prstGeom>
          <a:noFill/>
        </p:spPr>
        <p:txBody>
          <a:bodyPr wrap="square" rtlCol="0">
            <a:spAutoFit/>
          </a:bodyPr>
          <a:lstStyle/>
          <a:p>
            <a:r>
              <a:rPr lang="en-IN" b="1" dirty="0"/>
              <a:t>Model Accuracy:</a:t>
            </a:r>
          </a:p>
        </p:txBody>
      </p:sp>
      <p:sp>
        <p:nvSpPr>
          <p:cNvPr id="3" name="Rectangle 2">
            <a:extLst>
              <a:ext uri="{FF2B5EF4-FFF2-40B4-BE49-F238E27FC236}">
                <a16:creationId xmlns:a16="http://schemas.microsoft.com/office/drawing/2014/main" id="{FC83DF87-68E7-4222-8357-62A4C513D53A}"/>
              </a:ext>
            </a:extLst>
          </p:cNvPr>
          <p:cNvSpPr/>
          <p:nvPr/>
        </p:nvSpPr>
        <p:spPr>
          <a:xfrm>
            <a:off x="561892" y="3914875"/>
            <a:ext cx="8458200" cy="180777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0D7733C-5E69-43FE-8F26-6CFED30BE730}"/>
              </a:ext>
            </a:extLst>
          </p:cNvPr>
          <p:cNvSpPr txBox="1"/>
          <p:nvPr/>
        </p:nvSpPr>
        <p:spPr>
          <a:xfrm>
            <a:off x="554009" y="2669973"/>
            <a:ext cx="1787582" cy="369332"/>
          </a:xfrm>
          <a:prstGeom prst="rect">
            <a:avLst/>
          </a:prstGeom>
          <a:noFill/>
        </p:spPr>
        <p:txBody>
          <a:bodyPr wrap="square" rtlCol="0">
            <a:spAutoFit/>
          </a:bodyPr>
          <a:lstStyle/>
          <a:p>
            <a:r>
              <a:rPr lang="en-IN" b="1" dirty="0"/>
              <a:t>Output:</a:t>
            </a:r>
          </a:p>
        </p:txBody>
      </p:sp>
      <p:sp>
        <p:nvSpPr>
          <p:cNvPr id="10" name="object 8">
            <a:extLst>
              <a:ext uri="{FF2B5EF4-FFF2-40B4-BE49-F238E27FC236}">
                <a16:creationId xmlns:a16="http://schemas.microsoft.com/office/drawing/2014/main" id="{65A890C6-C21C-43AC-AF3B-55ECB5A9407E}"/>
              </a:ext>
            </a:extLst>
          </p:cNvPr>
          <p:cNvSpPr txBox="1"/>
          <p:nvPr/>
        </p:nvSpPr>
        <p:spPr>
          <a:xfrm>
            <a:off x="576558" y="6134970"/>
            <a:ext cx="7165341" cy="324448"/>
          </a:xfrm>
          <a:prstGeom prst="rect">
            <a:avLst/>
          </a:prstGeom>
        </p:spPr>
        <p:txBody>
          <a:bodyPr vert="horz" wrap="square" lIns="0" tIns="16510" rIns="0" bIns="0" rtlCol="0">
            <a:spAutoFit/>
          </a:bodyPr>
          <a:lstStyle/>
          <a:p>
            <a:pPr marL="12700">
              <a:lnSpc>
                <a:spcPct val="100000"/>
              </a:lnSpc>
              <a:spcBef>
                <a:spcPts val="130"/>
              </a:spcBef>
            </a:pPr>
            <a:r>
              <a:rPr lang="en-IN" sz="2000" u="sng" spc="-20" dirty="0">
                <a:solidFill>
                  <a:srgbClr val="006FC0"/>
                </a:solidFill>
                <a:uFill>
                  <a:solidFill>
                    <a:srgbClr val="006FC0"/>
                  </a:solidFill>
                </a:uFill>
                <a:latin typeface="Trebuchet MS"/>
                <a:cs typeface="Trebuchet MS"/>
              </a:rPr>
              <a:t>https://github.com/Dream-Racer/GenAI-NM-project</a:t>
            </a:r>
            <a:endParaRPr sz="20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IN" sz="4250" dirty="0"/>
              <a:t>CONCLUSION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3" name="TextBox 2">
            <a:extLst>
              <a:ext uri="{FF2B5EF4-FFF2-40B4-BE49-F238E27FC236}">
                <a16:creationId xmlns:a16="http://schemas.microsoft.com/office/drawing/2014/main" id="{998A39A3-14AF-475F-9801-CD9812B0F575}"/>
              </a:ext>
            </a:extLst>
          </p:cNvPr>
          <p:cNvSpPr txBox="1"/>
          <p:nvPr/>
        </p:nvSpPr>
        <p:spPr>
          <a:xfrm>
            <a:off x="2627590" y="1752600"/>
            <a:ext cx="5625543" cy="4093428"/>
          </a:xfrm>
          <a:prstGeom prst="rect">
            <a:avLst/>
          </a:prstGeom>
          <a:noFill/>
        </p:spPr>
        <p:txBody>
          <a:bodyPr wrap="square" rtlCol="0">
            <a:spAutoFit/>
          </a:bodyPr>
          <a:lstStyle/>
          <a:p>
            <a:r>
              <a:rPr lang="en-US" sz="2000" dirty="0"/>
              <a:t>In summary, the LSTM-based text generation system demonstrates the power of deep learning in generating coherent text predictions. Through systematic phases including data preparation, model training, implementation of prediction functionality, interface development, and deployment, the system showcases LSTM networks' effectiveness in capturing complex language patterns. This project offers a foundation for advanced natural language processing applications, showing the potential for assisting writers and enhancing chatbots' understanding.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1" y="2819400"/>
            <a:ext cx="3733800" cy="752129"/>
          </a:xfrm>
          <a:prstGeom prst="rect">
            <a:avLst/>
          </a:prstGeom>
        </p:spPr>
        <p:txBody>
          <a:bodyPr vert="horz" wrap="square" lIns="0" tIns="13335" rIns="0" bIns="0" rtlCol="0">
            <a:spAutoFit/>
          </a:bodyPr>
          <a:lstStyle/>
          <a:p>
            <a:pPr marL="209550">
              <a:lnSpc>
                <a:spcPct val="100000"/>
              </a:lnSpc>
              <a:spcBef>
                <a:spcPts val="105"/>
              </a:spcBef>
            </a:pPr>
            <a:r>
              <a:rPr lang="en-IN" spc="-60" dirty="0"/>
              <a:t>THANK YOU</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IN" spc="-10" dirty="0"/>
              <a:t>OVERVIEW</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895780A-7BB2-4A71-8D76-96949EA041C7}"/>
              </a:ext>
            </a:extLst>
          </p:cNvPr>
          <p:cNvSpPr txBox="1"/>
          <p:nvPr/>
        </p:nvSpPr>
        <p:spPr>
          <a:xfrm>
            <a:off x="1906682" y="1635097"/>
            <a:ext cx="5059999" cy="3780522"/>
          </a:xfrm>
          <a:prstGeom prst="rect">
            <a:avLst/>
          </a:prstGeom>
          <a:noFill/>
        </p:spPr>
        <p:txBody>
          <a:bodyPr wrap="square" rtlCol="0">
            <a:spAutoFit/>
          </a:bodyPr>
          <a:lstStyle/>
          <a:p>
            <a:pPr marL="342900" indent="-342900" algn="l">
              <a:lnSpc>
                <a:spcPct val="150000"/>
              </a:lnSpc>
              <a:buFont typeface="+mj-lt"/>
              <a:buAutoNum type="arabicPeriod"/>
            </a:pPr>
            <a:r>
              <a:rPr lang="en-IN" b="1" dirty="0"/>
              <a:t>PROBLEM STATEMENT</a:t>
            </a:r>
          </a:p>
          <a:p>
            <a:pPr marL="342900" indent="-342900" algn="l">
              <a:lnSpc>
                <a:spcPct val="150000"/>
              </a:lnSpc>
              <a:buFont typeface="+mj-lt"/>
              <a:buAutoNum type="arabicPeriod"/>
            </a:pPr>
            <a:r>
              <a:rPr lang="en-IN" b="1" dirty="0"/>
              <a:t>OBJECTIVES</a:t>
            </a:r>
          </a:p>
          <a:p>
            <a:pPr marL="342900" indent="-342900" algn="l">
              <a:lnSpc>
                <a:spcPct val="150000"/>
              </a:lnSpc>
              <a:buFont typeface="+mj-lt"/>
              <a:buAutoNum type="arabicPeriod"/>
            </a:pPr>
            <a:r>
              <a:rPr lang="en-IN" b="1" dirty="0"/>
              <a:t>PROPOSED SYSTEM / SOLUTION</a:t>
            </a:r>
          </a:p>
          <a:p>
            <a:pPr marL="342900" indent="-342900" algn="l">
              <a:lnSpc>
                <a:spcPct val="150000"/>
              </a:lnSpc>
              <a:buFont typeface="+mj-lt"/>
              <a:buAutoNum type="arabicPeriod"/>
            </a:pPr>
            <a:r>
              <a:rPr lang="en-IN" b="1" dirty="0"/>
              <a:t>SYSTEM APPROACH</a:t>
            </a:r>
          </a:p>
          <a:p>
            <a:pPr marL="342900" indent="-342900" algn="l">
              <a:lnSpc>
                <a:spcPct val="150000"/>
              </a:lnSpc>
              <a:buFont typeface="+mj-lt"/>
              <a:buAutoNum type="arabicPeriod"/>
            </a:pPr>
            <a:r>
              <a:rPr lang="en-IN" b="1" dirty="0"/>
              <a:t>ALGORITHM AND DEPLOYMENT</a:t>
            </a:r>
          </a:p>
          <a:p>
            <a:pPr marL="342900" indent="-342900" algn="l">
              <a:lnSpc>
                <a:spcPct val="150000"/>
              </a:lnSpc>
              <a:buFont typeface="+mj-lt"/>
              <a:buAutoNum type="arabicPeriod"/>
            </a:pPr>
            <a:r>
              <a:rPr lang="en-IN" b="1" dirty="0"/>
              <a:t>IMPLEMENTATION</a:t>
            </a:r>
          </a:p>
          <a:p>
            <a:pPr marL="342900" indent="-342900" algn="l">
              <a:lnSpc>
                <a:spcPct val="150000"/>
              </a:lnSpc>
              <a:buFont typeface="+mj-lt"/>
              <a:buAutoNum type="arabicPeriod"/>
            </a:pPr>
            <a:r>
              <a:rPr lang="en-IN" b="1" dirty="0"/>
              <a:t>RESULT</a:t>
            </a:r>
          </a:p>
          <a:p>
            <a:pPr marL="342900" indent="-342900" algn="l">
              <a:lnSpc>
                <a:spcPct val="150000"/>
              </a:lnSpc>
              <a:buFont typeface="+mj-lt"/>
              <a:buAutoNum type="arabicPeriod"/>
            </a:pPr>
            <a:r>
              <a:rPr lang="en-IN" b="1" dirty="0"/>
              <a:t>CONCLUSION</a:t>
            </a:r>
          </a:p>
          <a:p>
            <a:pPr marL="342900" indent="-342900" algn="l">
              <a:lnSpc>
                <a:spcPct val="150000"/>
              </a:lnSpc>
              <a:buFont typeface="+mj-lt"/>
              <a:buAutoNum type="arabicPeriod"/>
            </a:pPr>
            <a:r>
              <a:rPr lang="en-IN" b="1"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399" y="3581400"/>
            <a:ext cx="2600325" cy="26098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0E458DDA-53A7-469A-9E21-3AF526BAF635}"/>
              </a:ext>
            </a:extLst>
          </p:cNvPr>
          <p:cNvSpPr txBox="1"/>
          <p:nvPr/>
        </p:nvSpPr>
        <p:spPr>
          <a:xfrm>
            <a:off x="739775" y="1690062"/>
            <a:ext cx="6993746" cy="3477875"/>
          </a:xfrm>
          <a:prstGeom prst="rect">
            <a:avLst/>
          </a:prstGeom>
          <a:noFill/>
        </p:spPr>
        <p:txBody>
          <a:bodyPr wrap="square" rtlCol="0">
            <a:spAutoFit/>
          </a:bodyPr>
          <a:lstStyle/>
          <a:p>
            <a:pPr algn="just"/>
            <a:r>
              <a:rPr lang="en-US" sz="2000" dirty="0"/>
              <a:t>This project addresses the need for a text generation system focusing on next-word prediction using LSTM networks in Python. The system aims to develop a robust model trained on news articles, employing text pre-processing techniques for data cleaning and tokenization. By constructing an LSTM architecture and training it on news article data, the system will generate text predictions based on user-provided input sequences. This project contributes to advancing natural language processing applications by providing a practical solution for generating coherent and contextually relevant text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5751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dirty="0"/>
              <a:t>OBJECTIVES</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Rounded Corners 10">
            <a:extLst>
              <a:ext uri="{FF2B5EF4-FFF2-40B4-BE49-F238E27FC236}">
                <a16:creationId xmlns:a16="http://schemas.microsoft.com/office/drawing/2014/main" id="{96EB696A-91B7-4BB5-AD62-6224602EB230}"/>
              </a:ext>
            </a:extLst>
          </p:cNvPr>
          <p:cNvSpPr/>
          <p:nvPr/>
        </p:nvSpPr>
        <p:spPr>
          <a:xfrm>
            <a:off x="1752601" y="1492221"/>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n w="0"/>
                <a:solidFill>
                  <a:schemeClr val="tx1"/>
                </a:solidFill>
                <a:effectLst>
                  <a:outerShdw blurRad="38100" dist="19050" dir="2700000" algn="tl" rotWithShape="0">
                    <a:schemeClr val="dk1">
                      <a:alpha val="40000"/>
                    </a:schemeClr>
                  </a:outerShdw>
                </a:effectLst>
              </a:rPr>
              <a:t>Develop LSTM-Based Text Generation System:</a:t>
            </a:r>
          </a:p>
          <a:p>
            <a:pPr algn="just"/>
            <a:r>
              <a:rPr lang="en-US" dirty="0">
                <a:ln w="0"/>
                <a:solidFill>
                  <a:schemeClr val="tx1"/>
                </a:solidFill>
                <a:effectLst>
                  <a:outerShdw blurRad="38100" dist="19050" dir="2700000" algn="tl" rotWithShape="0">
                    <a:schemeClr val="dk1">
                      <a:alpha val="40000"/>
                    </a:schemeClr>
                  </a:outerShdw>
                </a:effectLst>
              </a:rPr>
              <a:t>Construct a robust text generation model using LSTM networks in Python.</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Rounded Corners 11">
            <a:extLst>
              <a:ext uri="{FF2B5EF4-FFF2-40B4-BE49-F238E27FC236}">
                <a16:creationId xmlns:a16="http://schemas.microsoft.com/office/drawing/2014/main" id="{93485A21-A10B-4D52-B7D7-FE2A10FEB743}"/>
              </a:ext>
            </a:extLst>
          </p:cNvPr>
          <p:cNvSpPr/>
          <p:nvPr/>
        </p:nvSpPr>
        <p:spPr>
          <a:xfrm>
            <a:off x="1726325" y="3196547"/>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n w="0"/>
                <a:solidFill>
                  <a:schemeClr val="tx1"/>
                </a:solidFill>
                <a:effectLst>
                  <a:outerShdw blurRad="38100" dist="19050" dir="2700000" algn="tl" rotWithShape="0">
                    <a:schemeClr val="dk1">
                      <a:alpha val="40000"/>
                    </a:schemeClr>
                  </a:outerShdw>
                </a:effectLst>
              </a:rPr>
              <a:t>Train Model on News Article Dataset:</a:t>
            </a:r>
          </a:p>
          <a:p>
            <a:pPr algn="just"/>
            <a:r>
              <a:rPr lang="en-US" dirty="0">
                <a:ln w="0"/>
                <a:solidFill>
                  <a:schemeClr val="tx1"/>
                </a:solidFill>
                <a:effectLst>
                  <a:outerShdw blurRad="38100" dist="19050" dir="2700000" algn="tl" rotWithShape="0">
                    <a:schemeClr val="dk1">
                      <a:alpha val="40000"/>
                    </a:schemeClr>
                  </a:outerShdw>
                </a:effectLst>
              </a:rPr>
              <a:t>Utilize text pre-processing techniques to clean and tokenize news article data for training the LSTM model.</a:t>
            </a:r>
            <a:r>
              <a:rPr lang="en-US" dirty="0"/>
              <a:t>.</a:t>
            </a:r>
            <a:endParaRPr lang="en-IN" dirty="0"/>
          </a:p>
        </p:txBody>
      </p:sp>
      <p:sp>
        <p:nvSpPr>
          <p:cNvPr id="13" name="Rectangle: Rounded Corners 12">
            <a:extLst>
              <a:ext uri="{FF2B5EF4-FFF2-40B4-BE49-F238E27FC236}">
                <a16:creationId xmlns:a16="http://schemas.microsoft.com/office/drawing/2014/main" id="{4E5F2931-08E1-4538-BB8B-98A57FFD6BE3}"/>
              </a:ext>
            </a:extLst>
          </p:cNvPr>
          <p:cNvSpPr/>
          <p:nvPr/>
        </p:nvSpPr>
        <p:spPr>
          <a:xfrm>
            <a:off x="1726325" y="4867275"/>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n w="0"/>
                <a:solidFill>
                  <a:schemeClr val="tx1"/>
                </a:solidFill>
                <a:effectLst>
                  <a:outerShdw blurRad="38100" dist="19050" dir="2700000" algn="tl" rotWithShape="0">
                    <a:schemeClr val="dk1">
                      <a:alpha val="40000"/>
                    </a:schemeClr>
                  </a:outerShdw>
                </a:effectLst>
              </a:rPr>
              <a:t>Implement Next-Word Prediction Functionality:</a:t>
            </a:r>
          </a:p>
          <a:p>
            <a:pPr algn="just"/>
            <a:r>
              <a:rPr lang="en-US" dirty="0">
                <a:ln w="0"/>
                <a:solidFill>
                  <a:schemeClr val="tx1"/>
                </a:solidFill>
                <a:effectLst>
                  <a:outerShdw blurRad="38100" dist="19050" dir="2700000" algn="tl" rotWithShape="0">
                    <a:schemeClr val="dk1">
                      <a:alpha val="40000"/>
                    </a:schemeClr>
                  </a:outerShdw>
                </a:effectLst>
              </a:rPr>
              <a:t>Implement functionality to generate text predictions based on input sequences, demonstrating the effectiveness of the LSTM model in generating coherent text.</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dirty="0"/>
              <a:t>PROPOSED SYSTEM/ SOLUTION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801ADE2F-BD8D-4BD3-8FF9-FC5DABBBD894}"/>
              </a:ext>
            </a:extLst>
          </p:cNvPr>
          <p:cNvSpPr txBox="1"/>
          <p:nvPr/>
        </p:nvSpPr>
        <p:spPr>
          <a:xfrm>
            <a:off x="713390" y="1981200"/>
            <a:ext cx="8039100" cy="3416320"/>
          </a:xfrm>
          <a:prstGeom prst="rect">
            <a:avLst/>
          </a:prstGeom>
          <a:noFill/>
        </p:spPr>
        <p:txBody>
          <a:bodyPr wrap="square" rtlCol="0">
            <a:spAutoFit/>
          </a:bodyPr>
          <a:lstStyle/>
          <a:p>
            <a:pPr algn="just"/>
            <a:r>
              <a:rPr lang="en-US" sz="2400" b="1" dirty="0"/>
              <a:t>LSTM-Based Text Generation System:</a:t>
            </a:r>
          </a:p>
          <a:p>
            <a:pPr algn="just"/>
            <a:endParaRPr lang="en-US" sz="2400" b="1" u="sng" dirty="0"/>
          </a:p>
          <a:p>
            <a:pPr algn="just"/>
            <a:r>
              <a:rPr lang="en-US" sz="2400" dirty="0"/>
              <a:t>Develop a text generation system utilizing Long Short-Term Memory (LSTM) networks. This system will predict the next word in a sequence based on input text data, specifically focusing on news articles for training. It involves text pre-processing, LSTM model construction, training on news article dataset, and implementation of next-word prediction functionality.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7ADA-8644-4134-93A0-AD298A62D1FB}"/>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721E8277-29B5-4974-B072-00AFEF471F75}"/>
              </a:ext>
            </a:extLst>
          </p:cNvPr>
          <p:cNvSpPr txBox="1"/>
          <p:nvPr/>
        </p:nvSpPr>
        <p:spPr>
          <a:xfrm>
            <a:off x="1566544" y="1806921"/>
            <a:ext cx="7747635" cy="3244158"/>
          </a:xfrm>
          <a:prstGeom prst="rect">
            <a:avLst/>
          </a:prstGeom>
          <a:noFill/>
        </p:spPr>
        <p:txBody>
          <a:bodyPr wrap="square" rtlCol="0">
            <a:spAutoFit/>
          </a:bodyPr>
          <a:lstStyle/>
          <a:p>
            <a:pPr>
              <a:lnSpc>
                <a:spcPct val="150000"/>
              </a:lnSpc>
            </a:pPr>
            <a:r>
              <a:rPr lang="en-IN" sz="2800" b="1" dirty="0"/>
              <a:t>HARDWARE REQUIREMENTS:</a:t>
            </a:r>
          </a:p>
          <a:p>
            <a:pPr marL="342900" indent="-342900">
              <a:lnSpc>
                <a:spcPct val="150000"/>
              </a:lnSpc>
              <a:buFont typeface="+mj-lt"/>
              <a:buAutoNum type="arabicPeriod"/>
            </a:pPr>
            <a:r>
              <a:rPr lang="en-IN" sz="2800" dirty="0"/>
              <a:t>Standard laptop / computer</a:t>
            </a:r>
          </a:p>
          <a:p>
            <a:pPr marL="342900" indent="-342900">
              <a:lnSpc>
                <a:spcPct val="150000"/>
              </a:lnSpc>
              <a:buFont typeface="+mj-lt"/>
              <a:buAutoNum type="arabicPeriod"/>
            </a:pPr>
            <a:r>
              <a:rPr lang="en-IN" sz="2800" dirty="0"/>
              <a:t>Memory</a:t>
            </a:r>
          </a:p>
          <a:p>
            <a:pPr marL="342900" indent="-342900">
              <a:lnSpc>
                <a:spcPct val="150000"/>
              </a:lnSpc>
              <a:buFont typeface="+mj-lt"/>
              <a:buAutoNum type="arabicPeriod"/>
            </a:pPr>
            <a:r>
              <a:rPr lang="en-IN" sz="2800" dirty="0"/>
              <a:t>Internet Connection</a:t>
            </a:r>
          </a:p>
          <a:p>
            <a:pPr marL="342900" indent="-342900">
              <a:lnSpc>
                <a:spcPct val="150000"/>
              </a:lnSpc>
              <a:buFont typeface="+mj-lt"/>
              <a:buAutoNum type="arabicPeriod"/>
            </a:pPr>
            <a:r>
              <a:rPr lang="en-IN" sz="2800" dirty="0"/>
              <a:t>Storage</a:t>
            </a:r>
          </a:p>
        </p:txBody>
      </p:sp>
    </p:spTree>
    <p:extLst>
      <p:ext uri="{BB962C8B-B14F-4D97-AF65-F5344CB8AC3E}">
        <p14:creationId xmlns:p14="http://schemas.microsoft.com/office/powerpoint/2010/main" val="279971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6DDF-B6CE-4139-BD9B-8CEBC698C7E8}"/>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C3FDFEF4-875F-4BD2-9DE0-6401782053E9}"/>
              </a:ext>
            </a:extLst>
          </p:cNvPr>
          <p:cNvSpPr txBox="1"/>
          <p:nvPr/>
        </p:nvSpPr>
        <p:spPr>
          <a:xfrm>
            <a:off x="1371600" y="1676400"/>
            <a:ext cx="7671435" cy="3890489"/>
          </a:xfrm>
          <a:prstGeom prst="rect">
            <a:avLst/>
          </a:prstGeom>
          <a:noFill/>
        </p:spPr>
        <p:txBody>
          <a:bodyPr wrap="square" rtlCol="0">
            <a:spAutoFit/>
          </a:bodyPr>
          <a:lstStyle/>
          <a:p>
            <a:pPr>
              <a:lnSpc>
                <a:spcPct val="150000"/>
              </a:lnSpc>
            </a:pPr>
            <a:r>
              <a:rPr lang="en-IN" sz="2800" b="1" dirty="0"/>
              <a:t>SOFTWARE REQUIREMENTS:</a:t>
            </a:r>
          </a:p>
          <a:p>
            <a:pPr marL="342900" indent="-342900">
              <a:lnSpc>
                <a:spcPct val="150000"/>
              </a:lnSpc>
              <a:buFont typeface="+mj-lt"/>
              <a:buAutoNum type="arabicPeriod"/>
            </a:pPr>
            <a:r>
              <a:rPr lang="en-US" sz="2800" dirty="0"/>
              <a:t>Python</a:t>
            </a:r>
          </a:p>
          <a:p>
            <a:pPr marL="342900" indent="-342900">
              <a:lnSpc>
                <a:spcPct val="150000"/>
              </a:lnSpc>
              <a:buFont typeface="+mj-lt"/>
              <a:buAutoNum type="arabicPeriod"/>
            </a:pPr>
            <a:r>
              <a:rPr lang="en-US" sz="2800" dirty="0"/>
              <a:t>TensorFlow</a:t>
            </a:r>
          </a:p>
          <a:p>
            <a:pPr marL="342900" indent="-342900">
              <a:lnSpc>
                <a:spcPct val="150000"/>
              </a:lnSpc>
              <a:buFont typeface="+mj-lt"/>
              <a:buAutoNum type="arabicPeriod"/>
            </a:pPr>
            <a:r>
              <a:rPr lang="en-US" sz="2800" dirty="0"/>
              <a:t>NLTK (Natural Language Toolkit</a:t>
            </a:r>
          </a:p>
          <a:p>
            <a:pPr marL="342900" indent="-342900">
              <a:lnSpc>
                <a:spcPct val="150000"/>
              </a:lnSpc>
              <a:buFont typeface="+mj-lt"/>
              <a:buAutoNum type="arabicPeriod"/>
            </a:pPr>
            <a:r>
              <a:rPr lang="en-US" sz="2800" dirty="0" err="1"/>
              <a:t>Keras</a:t>
            </a:r>
            <a:endParaRPr lang="en-US" sz="2800" dirty="0"/>
          </a:p>
          <a:p>
            <a:pPr marL="342900" indent="-342900">
              <a:lnSpc>
                <a:spcPct val="150000"/>
              </a:lnSpc>
              <a:buFont typeface="+mj-lt"/>
              <a:buAutoNum type="arabicPeriod"/>
            </a:pPr>
            <a:r>
              <a:rPr lang="en-US" sz="2800" dirty="0" err="1"/>
              <a:t>Jupyter</a:t>
            </a:r>
            <a:r>
              <a:rPr lang="en-US" sz="2800" dirty="0"/>
              <a:t> Notebook</a:t>
            </a:r>
          </a:p>
        </p:txBody>
      </p:sp>
    </p:spTree>
    <p:extLst>
      <p:ext uri="{BB962C8B-B14F-4D97-AF65-F5344CB8AC3E}">
        <p14:creationId xmlns:p14="http://schemas.microsoft.com/office/powerpoint/2010/main" val="267970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4708981"/>
          </a:xfrm>
          <a:prstGeom prst="rect">
            <a:avLst/>
          </a:prstGeom>
          <a:noFill/>
        </p:spPr>
        <p:txBody>
          <a:bodyPr wrap="square" rtlCol="0">
            <a:spAutoFit/>
          </a:bodyPr>
          <a:lstStyle/>
          <a:p>
            <a:pPr algn="just"/>
            <a:r>
              <a:rPr lang="en-US" sz="2000" b="1" dirty="0"/>
              <a:t>Data Preparation:</a:t>
            </a:r>
          </a:p>
          <a:p>
            <a:pPr marL="342900" indent="-342900" algn="just">
              <a:buFont typeface="Arial" panose="020B0604020202020204" pitchFamily="34" charset="0"/>
              <a:buChar char="•"/>
            </a:pPr>
            <a:r>
              <a:rPr lang="en-US" sz="2000" dirty="0"/>
              <a:t>Load the news article dataset.</a:t>
            </a:r>
          </a:p>
          <a:p>
            <a:pPr marL="342900" indent="-342900" algn="just">
              <a:buFont typeface="Arial" panose="020B0604020202020204" pitchFamily="34" charset="0"/>
              <a:buChar char="•"/>
            </a:pPr>
            <a:r>
              <a:rPr lang="en-US" sz="2000" dirty="0"/>
              <a:t>Pre-process the text data by cleaning and tokenizing it using NLTK.</a:t>
            </a:r>
          </a:p>
          <a:p>
            <a:pPr marL="342900" indent="-342900" algn="just">
              <a:buFont typeface="Arial" panose="020B0604020202020204" pitchFamily="34" charset="0"/>
              <a:buChar char="•"/>
            </a:pPr>
            <a:r>
              <a:rPr lang="en-US" sz="2000" dirty="0"/>
              <a:t>Create sequences of input-output pairs to feed into the LSTM model.</a:t>
            </a:r>
          </a:p>
          <a:p>
            <a:pPr algn="just"/>
            <a:r>
              <a:rPr lang="en-US" sz="2000" b="1" dirty="0"/>
              <a:t>Model Construction:</a:t>
            </a:r>
          </a:p>
          <a:p>
            <a:pPr marL="342900" indent="-342900" algn="just">
              <a:buFont typeface="Arial" panose="020B0604020202020204" pitchFamily="34" charset="0"/>
              <a:buChar char="•"/>
            </a:pPr>
            <a:r>
              <a:rPr lang="en-US" sz="2000" dirty="0"/>
              <a:t>Define the architecture of the LSTM-based text generation model using </a:t>
            </a:r>
            <a:r>
              <a:rPr lang="en-US" sz="2000" dirty="0" err="1"/>
              <a:t>Keras</a:t>
            </a:r>
            <a:r>
              <a:rPr lang="en-US" sz="2000" dirty="0"/>
              <a:t>.</a:t>
            </a:r>
          </a:p>
          <a:p>
            <a:pPr marL="342900" indent="-342900" algn="just">
              <a:buFont typeface="Arial" panose="020B0604020202020204" pitchFamily="34" charset="0"/>
              <a:buChar char="•"/>
            </a:pPr>
            <a:r>
              <a:rPr lang="en-US" sz="2000" dirty="0"/>
              <a:t>Compile the model with appropriate loss and optimizer functions.</a:t>
            </a:r>
          </a:p>
          <a:p>
            <a:pPr algn="just"/>
            <a:r>
              <a:rPr lang="en-US" sz="2000" b="1" dirty="0"/>
              <a:t>Model Training:</a:t>
            </a:r>
          </a:p>
          <a:p>
            <a:pPr marL="342900" indent="-342900" algn="just">
              <a:buFont typeface="Arial" panose="020B0604020202020204" pitchFamily="34" charset="0"/>
              <a:buChar char="•"/>
            </a:pPr>
            <a:r>
              <a:rPr lang="en-US" sz="2000" dirty="0"/>
              <a:t>Train the LSTM model using the pre-processed news article dataset.</a:t>
            </a:r>
          </a:p>
          <a:p>
            <a:pPr marL="342900" indent="-342900" algn="just">
              <a:buFont typeface="Arial" panose="020B0604020202020204" pitchFamily="34" charset="0"/>
              <a:buChar char="•"/>
            </a:pPr>
            <a:r>
              <a:rPr lang="en-US" sz="2000" dirty="0"/>
              <a:t>Specify the number of epochs and batch size for training.</a:t>
            </a:r>
          </a:p>
          <a:p>
            <a:pPr algn="just"/>
            <a:r>
              <a:rPr lang="en-US" sz="2000" b="1" dirty="0"/>
              <a:t>Next-Word Prediction:</a:t>
            </a:r>
          </a:p>
          <a:p>
            <a:pPr marL="342900" indent="-342900" algn="just">
              <a:buFont typeface="Arial" panose="020B0604020202020204" pitchFamily="34" charset="0"/>
              <a:buChar char="•"/>
            </a:pPr>
            <a:r>
              <a:rPr lang="en-US" sz="2000" dirty="0"/>
              <a:t>Implement functionality to generate text predictions based on user-defined input sequences.</a:t>
            </a:r>
          </a:p>
          <a:p>
            <a:pPr marL="342900" indent="-342900" algn="just">
              <a:buFont typeface="Arial" panose="020B0604020202020204" pitchFamily="34" charset="0"/>
              <a:buChar char="•"/>
            </a:pPr>
            <a:r>
              <a:rPr lang="en-US" sz="2000" dirty="0"/>
              <a:t>Utilize the trained LSTM model to predict the next word in a sequence.</a:t>
            </a:r>
            <a:endParaRPr lang="en-IN" sz="2000" dirty="0"/>
          </a:p>
        </p:txBody>
      </p:sp>
    </p:spTree>
    <p:extLst>
      <p:ext uri="{BB962C8B-B14F-4D97-AF65-F5344CB8AC3E}">
        <p14:creationId xmlns:p14="http://schemas.microsoft.com/office/powerpoint/2010/main" val="335592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4401205"/>
          </a:xfrm>
          <a:prstGeom prst="rect">
            <a:avLst/>
          </a:prstGeom>
          <a:noFill/>
        </p:spPr>
        <p:txBody>
          <a:bodyPr wrap="square" rtlCol="0">
            <a:spAutoFit/>
          </a:bodyPr>
          <a:lstStyle/>
          <a:p>
            <a:pPr algn="just"/>
            <a:r>
              <a:rPr lang="en-US" sz="2000" b="1" dirty="0"/>
              <a:t>Deployment:</a:t>
            </a:r>
          </a:p>
          <a:p>
            <a:pPr marL="342900" indent="-342900" algn="just">
              <a:buFont typeface="Arial" panose="020B0604020202020204" pitchFamily="34" charset="0"/>
              <a:buChar char="•"/>
            </a:pPr>
            <a:r>
              <a:rPr lang="en-US" sz="2000" dirty="0"/>
              <a:t>Save the trained LSTM model using </a:t>
            </a:r>
            <a:r>
              <a:rPr lang="en-US" sz="2000" dirty="0" err="1"/>
              <a:t>Keras</a:t>
            </a:r>
            <a:r>
              <a:rPr lang="en-US" sz="2000" dirty="0"/>
              <a:t>' model serialization capabilities.</a:t>
            </a:r>
          </a:p>
          <a:p>
            <a:pPr marL="342900" indent="-342900" algn="just">
              <a:buFont typeface="Arial" panose="020B0604020202020204" pitchFamily="34" charset="0"/>
              <a:buChar char="•"/>
            </a:pPr>
            <a:r>
              <a:rPr lang="en-US" sz="2000" dirty="0"/>
              <a:t>Develop a user interface for the text generation system using suitable technologies (e.g., Flask for web applications or command-line interface for local applications).</a:t>
            </a:r>
          </a:p>
          <a:p>
            <a:pPr marL="342900" indent="-342900" algn="just">
              <a:buFont typeface="Arial" panose="020B0604020202020204" pitchFamily="34" charset="0"/>
              <a:buChar char="•"/>
            </a:pPr>
            <a:r>
              <a:rPr lang="en-US" sz="2000" dirty="0"/>
              <a:t>Choose a deployment platform based on the requirements and constraints of the project (e.g., local server, cloud server, or containerized environment).</a:t>
            </a:r>
          </a:p>
          <a:p>
            <a:pPr marL="342900" indent="-342900" algn="just">
              <a:buFont typeface="Arial" panose="020B0604020202020204" pitchFamily="34" charset="0"/>
              <a:buChar char="•"/>
            </a:pPr>
            <a:r>
              <a:rPr lang="en-US" sz="2000" dirty="0"/>
              <a:t>Deploy the text generation system on the chosen platform, ensuring that all dependencies and requirements are met.</a:t>
            </a:r>
          </a:p>
          <a:p>
            <a:pPr marL="342900" indent="-342900" algn="just">
              <a:buFont typeface="Arial" panose="020B0604020202020204" pitchFamily="34" charset="0"/>
              <a:buChar char="•"/>
            </a:pPr>
            <a:r>
              <a:rPr lang="en-US" sz="2000" dirty="0"/>
              <a:t>Test the deployed system to verify its functionality and performance.</a:t>
            </a:r>
          </a:p>
          <a:p>
            <a:pPr marL="342900" indent="-342900" algn="just">
              <a:buFont typeface="Arial" panose="020B0604020202020204" pitchFamily="34" charset="0"/>
              <a:buChar char="•"/>
            </a:pPr>
            <a:r>
              <a:rPr lang="en-US" sz="2000" dirty="0"/>
              <a:t>Monitor the system for any issues and apply necessary updates or improvements as needed.</a:t>
            </a:r>
            <a:endParaRPr lang="en-IN" sz="2000" dirty="0"/>
          </a:p>
        </p:txBody>
      </p:sp>
    </p:spTree>
    <p:extLst>
      <p:ext uri="{BB962C8B-B14F-4D97-AF65-F5344CB8AC3E}">
        <p14:creationId xmlns:p14="http://schemas.microsoft.com/office/powerpoint/2010/main" val="251971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770</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PowerPoint Presentation</vt:lpstr>
      <vt:lpstr>OVERVIEW</vt:lpstr>
      <vt:lpstr>PROBLEM STATEMENT</vt:lpstr>
      <vt:lpstr>OBJECTIVES</vt:lpstr>
      <vt:lpstr>PROPOSED SYSTEM/ SOLUTION</vt:lpstr>
      <vt:lpstr>SYSTEM APPROACH</vt:lpstr>
      <vt:lpstr>SYSTEM APPROACH</vt:lpstr>
      <vt:lpstr>ALGORITHM AND DEPLOYMENT</vt:lpstr>
      <vt:lpstr>ALGORITHM AND DEPLOYMENT</vt:lpstr>
      <vt:lpstr>IMPLEMENTATION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Jegathesan Arjunan</dc:creator>
  <cp:lastModifiedBy>Jegathesan Arjunan</cp:lastModifiedBy>
  <cp:revision>17</cp:revision>
  <dcterms:created xsi:type="dcterms:W3CDTF">2024-04-05T08:30:55Z</dcterms:created>
  <dcterms:modified xsi:type="dcterms:W3CDTF">2024-04-22T12:11:35Z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