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dd53748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dd53748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d53748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dd53748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d5374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dd5374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db95bd6b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db95bd6b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e445c1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e445c1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f968224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f968224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d53748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d53748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d9054a92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d9054a9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d9054a9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d9054a9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db95bd6b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db95bd6b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db95bd6b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db95bd6b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db95bd6b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db95bd6b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d9054a9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d9054a9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d9054a9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d9054a9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db95bd6b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db95bd6b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e288daf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e288daf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treamlit.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0"/>
            <a:ext cx="8520600" cy="123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55" name="Google Shape;55;p13"/>
          <p:cNvSpPr txBox="1"/>
          <p:nvPr>
            <p:ph idx="1" type="subTitle"/>
          </p:nvPr>
        </p:nvSpPr>
        <p:spPr>
          <a:xfrm>
            <a:off x="335700" y="1238400"/>
            <a:ext cx="8472600" cy="3367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Good day Amazon Prime Stakeholders,</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Here at Trends Analytics, We are passionate about Artificial Intelligence and its impact in the future of our society. We </a:t>
            </a:r>
            <a:r>
              <a:rPr lang="en" sz="1200">
                <a:solidFill>
                  <a:schemeClr val="dk1"/>
                </a:solidFill>
                <a:latin typeface="Gill Sans"/>
                <a:ea typeface="Gill Sans"/>
                <a:cs typeface="Gill Sans"/>
                <a:sym typeface="Gill Sans"/>
              </a:rPr>
              <a:t>want</a:t>
            </a:r>
            <a:r>
              <a:rPr lang="en" sz="1200">
                <a:solidFill>
                  <a:schemeClr val="dk1"/>
                </a:solidFill>
                <a:latin typeface="Gill Sans"/>
                <a:ea typeface="Gill Sans"/>
                <a:cs typeface="Gill Sans"/>
                <a:sym typeface="Gill Sans"/>
              </a:rPr>
              <a:t> to help optimise operations,create superior customer experiences and make innovative business models.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With the amount of different </a:t>
            </a:r>
            <a:r>
              <a:rPr lang="en" sz="1200">
                <a:solidFill>
                  <a:schemeClr val="dk1"/>
                </a:solidFill>
                <a:latin typeface="Gill Sans"/>
                <a:ea typeface="Gill Sans"/>
                <a:cs typeface="Gill Sans"/>
                <a:sym typeface="Gill Sans"/>
              </a:rPr>
              <a:t>competitor</a:t>
            </a:r>
            <a:r>
              <a:rPr lang="en" sz="1200">
                <a:solidFill>
                  <a:schemeClr val="dk1"/>
                </a:solidFill>
                <a:latin typeface="Gill Sans"/>
                <a:ea typeface="Gill Sans"/>
                <a:cs typeface="Gill Sans"/>
                <a:sym typeface="Gill Sans"/>
              </a:rPr>
              <a:t> streaming </a:t>
            </a:r>
            <a:r>
              <a:rPr lang="en" sz="1200">
                <a:solidFill>
                  <a:schemeClr val="dk1"/>
                </a:solidFill>
                <a:latin typeface="Gill Sans"/>
                <a:ea typeface="Gill Sans"/>
                <a:cs typeface="Gill Sans"/>
                <a:sym typeface="Gill Sans"/>
              </a:rPr>
              <a:t>services</a:t>
            </a:r>
            <a:r>
              <a:rPr lang="en" sz="1200">
                <a:solidFill>
                  <a:schemeClr val="dk1"/>
                </a:solidFill>
                <a:latin typeface="Gill Sans"/>
                <a:ea typeface="Gill Sans"/>
                <a:cs typeface="Gill Sans"/>
                <a:sym typeface="Gill Sans"/>
              </a:rPr>
              <a:t>  out there today with different content, </a:t>
            </a:r>
            <a:r>
              <a:rPr lang="en" sz="1200">
                <a:solidFill>
                  <a:schemeClr val="dk1"/>
                </a:solidFill>
                <a:latin typeface="Gill Sans"/>
                <a:ea typeface="Gill Sans"/>
                <a:cs typeface="Gill Sans"/>
                <a:sym typeface="Gill Sans"/>
              </a:rPr>
              <a:t>wouldn't</a:t>
            </a:r>
            <a:r>
              <a:rPr lang="en" sz="1200">
                <a:solidFill>
                  <a:schemeClr val="dk1"/>
                </a:solidFill>
                <a:latin typeface="Gill Sans"/>
                <a:ea typeface="Gill Sans"/>
                <a:cs typeface="Gill Sans"/>
                <a:sym typeface="Gill Sans"/>
              </a:rPr>
              <a:t> you want to improve on the amount of subscribers you have and retain the ones you already have?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Would you want an app that could recommend which movies your subscribers will want to watch next?</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Wouldn’t it be great to have the best all-in-one recommend app to please all your subscriber needs?</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Imagine wanting to know if a movie would suit them based on their keywords or history alone or based on ratings of other users. Our App Movie Xplorer can do just that and MORE.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t/>
            </a:r>
            <a:endParaRPr sz="1200">
              <a:solidFill>
                <a:schemeClr val="dk1"/>
              </a:solidFill>
              <a:latin typeface="Gill Sans"/>
              <a:ea typeface="Gill Sans"/>
              <a:cs typeface="Gill Sans"/>
              <a:sym typeface="Gill Sans"/>
            </a:endParaRPr>
          </a:p>
          <a:p>
            <a:pPr indent="0" lvl="0" marL="0" rtl="0" algn="l">
              <a:lnSpc>
                <a:spcPct val="80000"/>
              </a:lnSpc>
              <a:spcBef>
                <a:spcPts val="0"/>
              </a:spcBef>
              <a:spcAft>
                <a:spcPts val="0"/>
              </a:spcAft>
              <a:buClr>
                <a:schemeClr val="dk1"/>
              </a:buClr>
              <a:buSzPts val="275"/>
              <a:buFont typeface="Arial"/>
              <a:buNone/>
            </a:pPr>
            <a:r>
              <a:rPr lang="en" sz="1200">
                <a:solidFill>
                  <a:schemeClr val="dk1"/>
                </a:solidFill>
                <a:latin typeface="Gill Sans"/>
                <a:ea typeface="Gill Sans"/>
                <a:cs typeface="Gill Sans"/>
                <a:sym typeface="Gill Sans"/>
              </a:rPr>
              <a:t>If you feel like we have fancied your interest please stay and meet the creators of Movie Xplorer and the work that went behind it.</a:t>
            </a:r>
            <a:endParaRPr sz="1200">
              <a:solidFill>
                <a:schemeClr val="dk1"/>
              </a:solidFill>
              <a:latin typeface="Gill Sans"/>
              <a:ea typeface="Gill Sans"/>
              <a:cs typeface="Gill Sans"/>
              <a:sym typeface="Gill Sans"/>
            </a:endParaRPr>
          </a:p>
          <a:p>
            <a:pPr indent="0" lvl="0" marL="0" rtl="0" algn="ctr">
              <a:lnSpc>
                <a:spcPct val="80000"/>
              </a:lnSpc>
              <a:spcBef>
                <a:spcPts val="0"/>
              </a:spcBef>
              <a:spcAft>
                <a:spcPts val="0"/>
              </a:spcAft>
              <a:buSzPts val="275"/>
              <a:buNone/>
            </a:pPr>
            <a:r>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Recommender Engine cont</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175775" y="107380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Collaborative Filtering recommends movies based on the users behaviour and comparing this with other similar users or items to recommend movies </a:t>
            </a:r>
            <a:endParaRPr/>
          </a:p>
          <a:p>
            <a:pPr indent="0" lvl="0" marL="0" rtl="0" algn="l">
              <a:spcBef>
                <a:spcPts val="1200"/>
              </a:spcBef>
              <a:spcAft>
                <a:spcPts val="0"/>
              </a:spcAft>
              <a:buNone/>
            </a:pPr>
            <a:r>
              <a:rPr lang="en"/>
              <a:t>There are two types:</a:t>
            </a:r>
            <a:endParaRPr/>
          </a:p>
          <a:p>
            <a:pPr indent="0" lvl="0" marL="0" rtl="0" algn="l">
              <a:spcBef>
                <a:spcPts val="1200"/>
              </a:spcBef>
              <a:spcAft>
                <a:spcPts val="0"/>
              </a:spcAft>
              <a:buNone/>
            </a:pPr>
            <a:r>
              <a:rPr lang="en"/>
              <a:t>User - based </a:t>
            </a:r>
            <a:endParaRPr/>
          </a:p>
          <a:p>
            <a:pPr indent="0" lvl="0" marL="0" rtl="0" algn="l">
              <a:spcBef>
                <a:spcPts val="1200"/>
              </a:spcBef>
              <a:spcAft>
                <a:spcPts val="0"/>
              </a:spcAft>
              <a:buNone/>
            </a:pPr>
            <a:r>
              <a:rPr lang="en"/>
              <a:t>The system finds other users with similar past preference as the specific user and then recommending movies that the other users enjoyed, not yet viewed by the user.</a:t>
            </a:r>
            <a:endParaRPr/>
          </a:p>
          <a:p>
            <a:pPr indent="0" lvl="0" marL="0" rtl="0" algn="l">
              <a:spcBef>
                <a:spcPts val="1200"/>
              </a:spcBef>
              <a:spcAft>
                <a:spcPts val="0"/>
              </a:spcAft>
              <a:buNone/>
            </a:pPr>
            <a:r>
              <a:rPr lang="en"/>
              <a:t>Going back to our Western movie example:</a:t>
            </a:r>
            <a:endParaRPr/>
          </a:p>
          <a:p>
            <a:pPr indent="0" lvl="0" marL="0" rtl="0" algn="l">
              <a:spcBef>
                <a:spcPts val="1200"/>
              </a:spcBef>
              <a:spcAft>
                <a:spcPts val="0"/>
              </a:spcAft>
              <a:buNone/>
            </a:pPr>
            <a:r>
              <a:rPr lang="en"/>
              <a:t>If user 1 enjoyed Unforgiven, The Good, the Bad and the Ugly and True Grit and user 2 enjoyed Unforgiven, The Good, the Bad and the Ugly and Once upon a time in the West - there is a good chance user 1 will enjoy Once upon a time in the West and user 2 will enjoy True Grit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Recommender Engine cont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second</a:t>
            </a:r>
            <a:r>
              <a:rPr lang="en"/>
              <a:t> </a:t>
            </a:r>
            <a:r>
              <a:rPr lang="en"/>
              <a:t>collaborative</a:t>
            </a:r>
            <a:r>
              <a:rPr lang="en"/>
              <a:t> filtering is item based. Here we find similar movies instead of similar users.</a:t>
            </a:r>
            <a:endParaRPr/>
          </a:p>
          <a:p>
            <a:pPr indent="0" lvl="0" marL="0" rtl="0" algn="l">
              <a:spcBef>
                <a:spcPts val="1200"/>
              </a:spcBef>
              <a:spcAft>
                <a:spcPts val="1200"/>
              </a:spcAft>
              <a:buNone/>
            </a:pPr>
            <a:r>
              <a:rPr lang="en"/>
              <a:t>For example we take two movies and check their ratings by all users who rated both movies - if users rated </a:t>
            </a:r>
            <a:r>
              <a:rPr lang="en"/>
              <a:t>movie A and B high and user 1 already viewed movie A , there is a good chance the user will also enjoy movie 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Recommendation Engine cont.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have </a:t>
            </a:r>
            <a:r>
              <a:rPr lang="en"/>
              <a:t>limitations</a:t>
            </a:r>
            <a:r>
              <a:rPr lang="en"/>
              <a:t> - </a:t>
            </a:r>
            <a:endParaRPr/>
          </a:p>
          <a:p>
            <a:pPr indent="0" lvl="0" marL="0" rtl="0" algn="l">
              <a:spcBef>
                <a:spcPts val="1200"/>
              </a:spcBef>
              <a:spcAft>
                <a:spcPts val="0"/>
              </a:spcAft>
              <a:buNone/>
            </a:pPr>
            <a:r>
              <a:rPr lang="en"/>
              <a:t>Content based need the user’s information to recommend similar items </a:t>
            </a:r>
            <a:endParaRPr/>
          </a:p>
          <a:p>
            <a:pPr indent="0" lvl="0" marL="0" rtl="0" algn="l">
              <a:spcBef>
                <a:spcPts val="1200"/>
              </a:spcBef>
              <a:spcAft>
                <a:spcPts val="0"/>
              </a:spcAft>
              <a:buNone/>
            </a:pPr>
            <a:r>
              <a:rPr lang="en"/>
              <a:t> For </a:t>
            </a:r>
            <a:r>
              <a:rPr lang="en"/>
              <a:t>Collaborative</a:t>
            </a:r>
            <a:r>
              <a:rPr lang="en"/>
              <a:t> Filtering a bigger dataset is required </a:t>
            </a:r>
            <a:endParaRPr/>
          </a:p>
          <a:p>
            <a:pPr indent="0" lvl="0" marL="0" rtl="0" algn="l">
              <a:spcBef>
                <a:spcPts val="1200"/>
              </a:spcBef>
              <a:spcAft>
                <a:spcPts val="0"/>
              </a:spcAft>
              <a:buNone/>
            </a:pPr>
            <a:r>
              <a:rPr lang="en"/>
              <a:t>For our </a:t>
            </a:r>
            <a:r>
              <a:rPr lang="en"/>
              <a:t>Recommendation engine we give the user a choice - they can search for recommended movies using a content based approach or by item based collaborative filtering. </a:t>
            </a:r>
            <a:endParaRPr/>
          </a:p>
          <a:p>
            <a:pPr indent="0" lvl="0" marL="0" rtl="0" algn="l">
              <a:spcBef>
                <a:spcPts val="1200"/>
              </a:spcBef>
              <a:spcAft>
                <a:spcPts val="12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 Xplorer Demo</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dk1"/>
                </a:solidFill>
                <a:highlight>
                  <a:schemeClr val="lt1"/>
                </a:highlight>
                <a:uFill>
                  <a:noFill/>
                </a:uFill>
                <a:hlinkClick r:id="rId3">
                  <a:extLst>
                    <a:ext uri="{A12FA001-AC4F-418D-AE19-62706E023703}">
                      <ahyp:hlinkClr val="tx"/>
                    </a:ext>
                  </a:extLst>
                </a:hlinkClick>
              </a:rPr>
              <a:t>Streamlit</a:t>
            </a:r>
            <a:r>
              <a:rPr lang="en" sz="1200">
                <a:solidFill>
                  <a:schemeClr val="dk1"/>
                </a:solidFill>
                <a:highlight>
                  <a:schemeClr val="lt1"/>
                </a:highlight>
              </a:rPr>
              <a:t> is an open-source app framework for Machine Learning and Data Science teams. We can then create beautiful data apps in hours. With this we created Movie Xplorer</a:t>
            </a:r>
            <a:endParaRPr sz="1200">
              <a:solidFill>
                <a:schemeClr val="dk1"/>
              </a:solidFill>
              <a:highlight>
                <a:schemeClr val="lt1"/>
              </a:highlight>
            </a:endParaRPr>
          </a:p>
          <a:p>
            <a:pPr indent="0" lvl="0" marL="0" rtl="0" algn="l">
              <a:lnSpc>
                <a:spcPct val="100000"/>
              </a:lnSpc>
              <a:spcBef>
                <a:spcPts val="1600"/>
              </a:spcBef>
              <a:spcAft>
                <a:spcPts val="0"/>
              </a:spcAft>
              <a:buNone/>
            </a:pPr>
            <a:r>
              <a:rPr lang="en" sz="1200">
                <a:solidFill>
                  <a:schemeClr val="dk1"/>
                </a:solidFill>
                <a:highlight>
                  <a:schemeClr val="lt1"/>
                </a:highlight>
              </a:rPr>
              <a:t>Movie Xplorer is a movie recommendation application which uses collaborative and content-based algorithms to recommend movies to the subscribers.</a:t>
            </a:r>
            <a:endParaRPr sz="1200">
              <a:solidFill>
                <a:schemeClr val="dk1"/>
              </a:solidFill>
              <a:highlight>
                <a:schemeClr val="lt1"/>
              </a:highlight>
            </a:endParaRPr>
          </a:p>
          <a:p>
            <a:pPr indent="0" lvl="0" marL="0" rtl="0" algn="l">
              <a:lnSpc>
                <a:spcPct val="100000"/>
              </a:lnSpc>
              <a:spcBef>
                <a:spcPts val="1600"/>
              </a:spcBef>
              <a:spcAft>
                <a:spcPts val="0"/>
              </a:spcAft>
              <a:buNone/>
            </a:pPr>
            <a:r>
              <a:rPr lang="en" sz="1200">
                <a:solidFill>
                  <a:schemeClr val="dk1"/>
                </a:solidFill>
                <a:highlight>
                  <a:schemeClr val="lt1"/>
                </a:highlight>
              </a:rPr>
              <a:t>Thulani Demo Script:</a:t>
            </a:r>
            <a:endParaRPr sz="1200">
              <a:solidFill>
                <a:schemeClr val="dk1"/>
              </a:solidFill>
              <a:highlight>
                <a:schemeClr val="lt1"/>
              </a:highlight>
            </a:endParaRPr>
          </a:p>
          <a:p>
            <a:pPr indent="0" lvl="0" marL="0" rtl="0" algn="l">
              <a:lnSpc>
                <a:spcPct val="100000"/>
              </a:lnSpc>
              <a:spcBef>
                <a:spcPts val="1600"/>
              </a:spcBef>
              <a:spcAft>
                <a:spcPts val="0"/>
              </a:spcAft>
              <a:buNone/>
            </a:pPr>
            <a:r>
              <a:t/>
            </a:r>
            <a:endParaRPr sz="1200">
              <a:solidFill>
                <a:schemeClr val="dk1"/>
              </a:solidFill>
              <a:highlight>
                <a:schemeClr val="lt1"/>
              </a:highlight>
              <a:latin typeface="Montserrat"/>
              <a:ea typeface="Montserrat"/>
              <a:cs typeface="Montserrat"/>
              <a:sym typeface="Montserrat"/>
            </a:endParaRPr>
          </a:p>
          <a:p>
            <a:pPr indent="0" lvl="0" marL="0" rtl="0" algn="l">
              <a:spcBef>
                <a:spcPts val="16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Recommendation Selections </a:t>
            </a:r>
            <a:endParaRPr/>
          </a:p>
          <a:p>
            <a:pPr indent="0" lvl="0" marL="0" rtl="0" algn="l">
              <a:spcBef>
                <a:spcPts val="1200"/>
              </a:spcBef>
              <a:spcAft>
                <a:spcPts val="0"/>
              </a:spcAft>
              <a:buNone/>
            </a:pPr>
            <a:r>
              <a:rPr lang="en"/>
              <a:t>Content Based</a:t>
            </a:r>
            <a:endParaRPr/>
          </a:p>
          <a:p>
            <a:pPr indent="0" lvl="0" marL="0" rtl="0" algn="l">
              <a:spcBef>
                <a:spcPts val="1200"/>
              </a:spcBef>
              <a:spcAft>
                <a:spcPts val="0"/>
              </a:spcAft>
              <a:buNone/>
            </a:pPr>
            <a:r>
              <a:rPr lang="en"/>
              <a:t>Option 1</a:t>
            </a:r>
            <a:endParaRPr/>
          </a:p>
          <a:p>
            <a:pPr indent="-291465" lvl="0" marL="457200" rtl="0" algn="l">
              <a:spcBef>
                <a:spcPts val="1200"/>
              </a:spcBef>
              <a:spcAft>
                <a:spcPts val="0"/>
              </a:spcAft>
              <a:buSzPct val="100000"/>
              <a:buAutoNum type="arabicPeriod"/>
            </a:pPr>
            <a:r>
              <a:rPr lang="en"/>
              <a:t>Sweethearts (1938)</a:t>
            </a:r>
            <a:endParaRPr/>
          </a:p>
          <a:p>
            <a:pPr indent="-291465" lvl="0" marL="457200" rtl="0" algn="l">
              <a:spcBef>
                <a:spcPts val="0"/>
              </a:spcBef>
              <a:spcAft>
                <a:spcPts val="0"/>
              </a:spcAft>
              <a:buSzPct val="100000"/>
              <a:buAutoNum type="arabicPeriod"/>
            </a:pPr>
            <a:r>
              <a:rPr lang="en"/>
              <a:t>Justice League (2017)</a:t>
            </a:r>
            <a:endParaRPr/>
          </a:p>
          <a:p>
            <a:pPr indent="-291465" lvl="0" marL="457200" rtl="0" algn="l">
              <a:spcBef>
                <a:spcPts val="0"/>
              </a:spcBef>
              <a:spcAft>
                <a:spcPts val="0"/>
              </a:spcAft>
              <a:buSzPct val="100000"/>
              <a:buAutoNum type="arabicPeriod"/>
            </a:pPr>
            <a:r>
              <a:rPr lang="en"/>
              <a:t>Big Bad Wolf (2006)</a:t>
            </a:r>
            <a:endParaRPr/>
          </a:p>
          <a:p>
            <a:pPr indent="0" lvl="0" marL="0" rtl="0" algn="l">
              <a:spcBef>
                <a:spcPts val="1200"/>
              </a:spcBef>
              <a:spcAft>
                <a:spcPts val="0"/>
              </a:spcAft>
              <a:buNone/>
            </a:pPr>
            <a:r>
              <a:rPr lang="en"/>
              <a:t>Option 2</a:t>
            </a:r>
            <a:endParaRPr/>
          </a:p>
          <a:p>
            <a:pPr indent="-291465" lvl="0" marL="457200" rtl="0" algn="l">
              <a:spcBef>
                <a:spcPts val="1200"/>
              </a:spcBef>
              <a:spcAft>
                <a:spcPts val="0"/>
              </a:spcAft>
              <a:buSzPct val="100000"/>
              <a:buAutoNum type="arabicPeriod"/>
            </a:pPr>
            <a:r>
              <a:rPr lang="en"/>
              <a:t>Captains of the Clouds (1942)</a:t>
            </a:r>
            <a:endParaRPr/>
          </a:p>
          <a:p>
            <a:pPr indent="-291465" lvl="0" marL="457200" rtl="0" algn="l">
              <a:spcBef>
                <a:spcPts val="0"/>
              </a:spcBef>
              <a:spcAft>
                <a:spcPts val="0"/>
              </a:spcAft>
              <a:buSzPct val="100000"/>
              <a:buAutoNum type="arabicPeriod"/>
            </a:pPr>
            <a:r>
              <a:rPr lang="en"/>
              <a:t>Warcraft (2016)</a:t>
            </a:r>
            <a:endParaRPr/>
          </a:p>
          <a:p>
            <a:pPr indent="-291465" lvl="0" marL="457200" rtl="0" algn="l">
              <a:spcBef>
                <a:spcPts val="0"/>
              </a:spcBef>
              <a:spcAft>
                <a:spcPts val="0"/>
              </a:spcAft>
              <a:buSzPct val="100000"/>
              <a:buAutoNum type="arabicPeriod"/>
            </a:pPr>
            <a:r>
              <a:rPr lang="en"/>
              <a:t>Endless</a:t>
            </a:r>
            <a:r>
              <a:rPr lang="en"/>
              <a:t> Love (2014</a:t>
            </a:r>
            <a:endParaRPr/>
          </a:p>
          <a:p>
            <a:pPr indent="0" lvl="0" marL="0" rtl="0" algn="l">
              <a:spcBef>
                <a:spcPts val="1200"/>
              </a:spcBef>
              <a:spcAft>
                <a:spcPts val="0"/>
              </a:spcAft>
              <a:buNone/>
            </a:pPr>
            <a:r>
              <a:rPr lang="en"/>
              <a:t>Option 3</a:t>
            </a:r>
            <a:endParaRPr/>
          </a:p>
          <a:p>
            <a:pPr indent="-291465" lvl="0" marL="457200" rtl="0" algn="l">
              <a:spcBef>
                <a:spcPts val="1200"/>
              </a:spcBef>
              <a:spcAft>
                <a:spcPts val="0"/>
              </a:spcAft>
              <a:buSzPct val="100000"/>
              <a:buAutoNum type="arabicPeriod"/>
            </a:pPr>
            <a:r>
              <a:rPr lang="en"/>
              <a:t>Irene in Time (2009)</a:t>
            </a:r>
            <a:endParaRPr/>
          </a:p>
          <a:p>
            <a:pPr indent="-291465" lvl="0" marL="457200" rtl="0" algn="l">
              <a:spcBef>
                <a:spcPts val="0"/>
              </a:spcBef>
              <a:spcAft>
                <a:spcPts val="0"/>
              </a:spcAft>
              <a:buSzPct val="100000"/>
              <a:buAutoNum type="arabicPeriod"/>
            </a:pPr>
            <a:r>
              <a:rPr lang="en"/>
              <a:t>Ant-Man (2015)</a:t>
            </a:r>
            <a:endParaRPr/>
          </a:p>
          <a:p>
            <a:pPr indent="-291465" lvl="0" marL="457200" rtl="0" algn="l">
              <a:spcBef>
                <a:spcPts val="0"/>
              </a:spcBef>
              <a:spcAft>
                <a:spcPts val="0"/>
              </a:spcAft>
              <a:buSzPct val="100000"/>
              <a:buAutoNum type="arabicPeriod"/>
            </a:pPr>
            <a:r>
              <a:rPr lang="en"/>
              <a:t>Interstellar (2014)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cont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Collaborative Filtering </a:t>
            </a:r>
            <a:endParaRPr/>
          </a:p>
          <a:p>
            <a:pPr indent="0" lvl="0" marL="0" rtl="0" algn="l">
              <a:spcBef>
                <a:spcPts val="1200"/>
              </a:spcBef>
              <a:spcAft>
                <a:spcPts val="0"/>
              </a:spcAft>
              <a:buNone/>
            </a:pPr>
            <a:r>
              <a:rPr lang="en"/>
              <a:t>Option 1</a:t>
            </a:r>
            <a:endParaRPr/>
          </a:p>
          <a:p>
            <a:pPr indent="-300037" lvl="0" marL="457200" rtl="0" algn="l">
              <a:spcBef>
                <a:spcPts val="1200"/>
              </a:spcBef>
              <a:spcAft>
                <a:spcPts val="0"/>
              </a:spcAft>
              <a:buSzPct val="100000"/>
              <a:buAutoNum type="arabicPeriod"/>
            </a:pPr>
            <a:r>
              <a:rPr lang="en"/>
              <a:t>Karate Kid, The (2010)</a:t>
            </a:r>
            <a:endParaRPr/>
          </a:p>
          <a:p>
            <a:pPr indent="-300037" lvl="0" marL="457200" rtl="0" algn="l">
              <a:spcBef>
                <a:spcPts val="0"/>
              </a:spcBef>
              <a:spcAft>
                <a:spcPts val="0"/>
              </a:spcAft>
              <a:buSzPct val="100000"/>
              <a:buAutoNum type="arabicPeriod"/>
            </a:pPr>
            <a:r>
              <a:rPr lang="en"/>
              <a:t>Fantastic Four (2015)</a:t>
            </a:r>
            <a:endParaRPr/>
          </a:p>
          <a:p>
            <a:pPr indent="-300037" lvl="0" marL="457200" rtl="0" algn="l">
              <a:spcBef>
                <a:spcPts val="0"/>
              </a:spcBef>
              <a:spcAft>
                <a:spcPts val="0"/>
              </a:spcAft>
              <a:buSzPct val="100000"/>
              <a:buAutoNum type="arabicPeriod"/>
            </a:pPr>
            <a:r>
              <a:rPr lang="en"/>
              <a:t>Date and Switch (2014)</a:t>
            </a:r>
            <a:endParaRPr/>
          </a:p>
          <a:p>
            <a:pPr indent="0" lvl="0" marL="0" rtl="0" algn="l">
              <a:spcBef>
                <a:spcPts val="1200"/>
              </a:spcBef>
              <a:spcAft>
                <a:spcPts val="0"/>
              </a:spcAft>
              <a:buNone/>
            </a:pPr>
            <a:r>
              <a:rPr lang="en"/>
              <a:t>Option 2</a:t>
            </a:r>
            <a:endParaRPr/>
          </a:p>
          <a:p>
            <a:pPr indent="-300037" lvl="0" marL="457200" rtl="0" algn="l">
              <a:spcBef>
                <a:spcPts val="1200"/>
              </a:spcBef>
              <a:spcAft>
                <a:spcPts val="0"/>
              </a:spcAft>
              <a:buSzPct val="100000"/>
              <a:buAutoNum type="arabicPeriod"/>
            </a:pPr>
            <a:r>
              <a:rPr lang="en"/>
              <a:t>Kids Are All Right, The (2010)</a:t>
            </a:r>
            <a:endParaRPr/>
          </a:p>
          <a:p>
            <a:pPr indent="-300037" lvl="0" marL="457200" rtl="0" algn="l">
              <a:spcBef>
                <a:spcPts val="0"/>
              </a:spcBef>
              <a:spcAft>
                <a:spcPts val="0"/>
              </a:spcAft>
              <a:buSzPct val="100000"/>
              <a:buAutoNum type="arabicPeriod"/>
            </a:pPr>
            <a:r>
              <a:rPr lang="en"/>
              <a:t>Star Wars: Episode VII - The Force Awakens (2015)</a:t>
            </a:r>
            <a:endParaRPr/>
          </a:p>
          <a:p>
            <a:pPr indent="-300037" lvl="0" marL="457200" rtl="0" algn="l">
              <a:spcBef>
                <a:spcPts val="0"/>
              </a:spcBef>
              <a:spcAft>
                <a:spcPts val="0"/>
              </a:spcAft>
              <a:buSzPct val="100000"/>
              <a:buAutoNum type="arabicPeriod"/>
            </a:pPr>
            <a:r>
              <a:rPr lang="en"/>
              <a:t>Interstellar (2014)</a:t>
            </a:r>
            <a:endParaRPr/>
          </a:p>
          <a:p>
            <a:pPr indent="0" lvl="0" marL="0" rtl="0" algn="l">
              <a:spcBef>
                <a:spcPts val="1200"/>
              </a:spcBef>
              <a:spcAft>
                <a:spcPts val="0"/>
              </a:spcAft>
              <a:buNone/>
            </a:pPr>
            <a:r>
              <a:rPr lang="en"/>
              <a:t>Option 3</a:t>
            </a:r>
            <a:endParaRPr/>
          </a:p>
          <a:p>
            <a:pPr indent="-300037" lvl="0" marL="457200" rtl="0" algn="l">
              <a:spcBef>
                <a:spcPts val="1200"/>
              </a:spcBef>
              <a:spcAft>
                <a:spcPts val="0"/>
              </a:spcAft>
              <a:buSzPct val="100000"/>
              <a:buAutoNum type="arabicPeriod"/>
            </a:pPr>
            <a:r>
              <a:rPr lang="en"/>
              <a:t>Grown Ups (2010)</a:t>
            </a:r>
            <a:endParaRPr/>
          </a:p>
          <a:p>
            <a:pPr indent="-300037" lvl="0" marL="457200" rtl="0" algn="l">
              <a:spcBef>
                <a:spcPts val="0"/>
              </a:spcBef>
              <a:spcAft>
                <a:spcPts val="0"/>
              </a:spcAft>
              <a:buSzPct val="100000"/>
              <a:buAutoNum type="arabicPeriod"/>
            </a:pPr>
            <a:r>
              <a:rPr lang="en"/>
              <a:t>Avengers: Age of Ultron (2015)</a:t>
            </a:r>
            <a:endParaRPr/>
          </a:p>
          <a:p>
            <a:pPr indent="-300037" lvl="0" marL="457200" rtl="0" algn="l">
              <a:spcBef>
                <a:spcPts val="0"/>
              </a:spcBef>
              <a:spcAft>
                <a:spcPts val="0"/>
              </a:spcAft>
              <a:buSzPct val="100000"/>
              <a:buAutoNum type="arabicPeriod"/>
            </a:pPr>
            <a:r>
              <a:rPr lang="en"/>
              <a:t>Endless Love (2014)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next?</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As you have seen our movie recommendation app is ready to deploy </a:t>
            </a:r>
            <a:endParaRPr/>
          </a:p>
          <a:p>
            <a:pPr indent="0" lvl="0" marL="0" rtl="0" algn="l">
              <a:spcBef>
                <a:spcPts val="1200"/>
              </a:spcBef>
              <a:spcAft>
                <a:spcPts val="0"/>
              </a:spcAft>
              <a:buNone/>
            </a:pPr>
            <a:r>
              <a:rPr lang="en"/>
              <a:t>What are we doing next:</a:t>
            </a:r>
            <a:endParaRPr/>
          </a:p>
          <a:p>
            <a:pPr indent="-342900" lvl="0" marL="457200" rtl="0" algn="l">
              <a:spcBef>
                <a:spcPts val="1200"/>
              </a:spcBef>
              <a:spcAft>
                <a:spcPts val="0"/>
              </a:spcAft>
              <a:buSzPts val="1800"/>
              <a:buAutoNum type="arabicPeriod"/>
            </a:pPr>
            <a:r>
              <a:rPr lang="en"/>
              <a:t>We are focussing on bringing in more local content and local movie recommendations in the RSA market </a:t>
            </a:r>
            <a:endParaRPr/>
          </a:p>
          <a:p>
            <a:pPr indent="-342900" lvl="0" marL="457200" rtl="0" algn="l">
              <a:spcBef>
                <a:spcPts val="0"/>
              </a:spcBef>
              <a:spcAft>
                <a:spcPts val="0"/>
              </a:spcAft>
              <a:buSzPts val="1800"/>
              <a:buAutoNum type="arabicPeriod"/>
            </a:pPr>
            <a:r>
              <a:rPr lang="en"/>
              <a:t>As we mentioned we already started with the planning of a consolidated recommender - including video / </a:t>
            </a:r>
            <a:r>
              <a:rPr lang="en"/>
              <a:t>music</a:t>
            </a:r>
            <a:r>
              <a:rPr lang="en"/>
              <a:t> / books and gaming </a:t>
            </a:r>
            <a:endParaRPr/>
          </a:p>
          <a:p>
            <a:pPr indent="-342900" lvl="0" marL="457200" rtl="0" algn="l">
              <a:spcBef>
                <a:spcPts val="0"/>
              </a:spcBef>
              <a:spcAft>
                <a:spcPts val="0"/>
              </a:spcAft>
              <a:buSzPts val="1800"/>
              <a:buAutoNum type="arabicPeriod"/>
            </a:pPr>
            <a:r>
              <a:rPr lang="en"/>
              <a:t>Develop the  consolidated app </a:t>
            </a:r>
            <a:endParaRPr/>
          </a:p>
          <a:p>
            <a:pPr indent="-342900" lvl="0" marL="457200" rtl="0" algn="l">
              <a:spcBef>
                <a:spcPts val="0"/>
              </a:spcBef>
              <a:spcAft>
                <a:spcPts val="0"/>
              </a:spcAft>
              <a:buSzPts val="1800"/>
              <a:buAutoNum type="arabicPeriod"/>
            </a:pPr>
            <a:r>
              <a:rPr lang="en"/>
              <a:t>Perform pilot phase with 100 subscribers to see the </a:t>
            </a:r>
            <a:r>
              <a:rPr lang="en"/>
              <a:t>performance</a:t>
            </a:r>
            <a:r>
              <a:rPr lang="en"/>
              <a:t> and review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400">
                <a:solidFill>
                  <a:schemeClr val="dk1"/>
                </a:solidFill>
                <a:latin typeface="Montserrat"/>
                <a:ea typeface="Montserrat"/>
                <a:cs typeface="Montserrat"/>
                <a:sym typeface="Montserrat"/>
              </a:rPr>
              <a:t>So now that we have shown the accuracies and the working Movie Xplorer wouldn’t you want </a:t>
            </a:r>
            <a:r>
              <a:rPr lang="en" sz="1400">
                <a:solidFill>
                  <a:schemeClr val="dk1"/>
                </a:solidFill>
              </a:rPr>
              <a:t>to help subscribers to make easier decisions based on your recommendations. Maybe focus your marketing campaign on the right subscribers, and also keep your current subscribers sitting on the edge of their couch waiting to watch the next movie on the recommended list.</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Inseasing the </a:t>
            </a:r>
            <a:r>
              <a:rPr lang="en" sz="1400">
                <a:solidFill>
                  <a:schemeClr val="dk1"/>
                </a:solidFill>
              </a:rPr>
              <a:t>streaming</a:t>
            </a:r>
            <a:r>
              <a:rPr lang="en" sz="1400">
                <a:solidFill>
                  <a:schemeClr val="dk1"/>
                </a:solidFill>
              </a:rPr>
              <a:t> content based on the data insights offered above for more personalised and  exceptional  user </a:t>
            </a:r>
            <a:r>
              <a:rPr lang="en" sz="1400">
                <a:solidFill>
                  <a:schemeClr val="dk1"/>
                </a:solidFill>
              </a:rPr>
              <a:t>experiences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The algorithm can be used across different streaming platforms </a:t>
            </a:r>
            <a:r>
              <a:rPr lang="en" sz="1400">
                <a:solidFill>
                  <a:schemeClr val="dk1"/>
                </a:solidFill>
              </a:rPr>
              <a:t>independently</a:t>
            </a:r>
            <a:r>
              <a:rPr lang="en" sz="1400">
                <a:solidFill>
                  <a:schemeClr val="dk1"/>
                </a:solidFill>
              </a:rPr>
              <a:t> or on a consolidated app with all the </a:t>
            </a:r>
            <a:r>
              <a:rPr lang="en" sz="1400">
                <a:solidFill>
                  <a:schemeClr val="dk1"/>
                </a:solidFill>
              </a:rPr>
              <a:t>amazon</a:t>
            </a:r>
            <a:r>
              <a:rPr lang="en" sz="1400">
                <a:solidFill>
                  <a:schemeClr val="dk1"/>
                </a:solidFill>
              </a:rPr>
              <a:t> streaming </a:t>
            </a:r>
            <a:r>
              <a:rPr lang="en" sz="1400">
                <a:solidFill>
                  <a:schemeClr val="dk1"/>
                </a:solidFill>
              </a:rPr>
              <a:t>offering</a:t>
            </a:r>
            <a:r>
              <a:rPr lang="en" sz="1400">
                <a:solidFill>
                  <a:schemeClr val="dk1"/>
                </a:solidFill>
              </a:rPr>
              <a:t> in one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This can help </a:t>
            </a:r>
            <a:r>
              <a:rPr lang="en" sz="1400">
                <a:solidFill>
                  <a:schemeClr val="dk1"/>
                </a:solidFill>
              </a:rPr>
              <a:t>attach</a:t>
            </a:r>
            <a:r>
              <a:rPr lang="en" sz="1400">
                <a:solidFill>
                  <a:schemeClr val="dk1"/>
                </a:solidFill>
              </a:rPr>
              <a:t> more subscriber which alone increase revenue making it a top streaming services </a:t>
            </a:r>
            <a:r>
              <a:rPr lang="en" sz="1400">
                <a:solidFill>
                  <a:schemeClr val="dk1"/>
                </a:solidFill>
              </a:rPr>
              <a:t>against</a:t>
            </a:r>
            <a:r>
              <a:rPr lang="en" sz="1400">
                <a:solidFill>
                  <a:schemeClr val="dk1"/>
                </a:solidFill>
              </a:rPr>
              <a:t> competing streaming providers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We would love to schedule some time with you to further discuss a possible partnership with the development of our consolidated recommender.</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We thank you for the time and we are now open for questions. Feel free to direct your questions to the members of The Dream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now that we know why we are all here, let us show you the rest of the topics we’ll be </a:t>
            </a:r>
            <a:r>
              <a:rPr lang="en"/>
              <a:t>going</a:t>
            </a:r>
            <a:r>
              <a:rPr lang="en"/>
              <a:t> through today.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We’ll first start of with the goal we want to achieve, move on to the data insights, then how we want to implement our goals and then end off with a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11675"/>
            <a:ext cx="8520600" cy="72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Storytime</a:t>
            </a:r>
            <a:endParaRPr/>
          </a:p>
        </p:txBody>
      </p:sp>
      <p:sp>
        <p:nvSpPr>
          <p:cNvPr id="67" name="Google Shape;67;p15"/>
          <p:cNvSpPr txBox="1"/>
          <p:nvPr>
            <p:ph idx="1" type="subTitle"/>
          </p:nvPr>
        </p:nvSpPr>
        <p:spPr>
          <a:xfrm>
            <a:off x="385700" y="998750"/>
            <a:ext cx="8520600" cy="4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lt1"/>
                </a:highlight>
              </a:rPr>
              <a:t>As we know Amazon Prime Membership is $15/ month but this is currently not </a:t>
            </a:r>
            <a:r>
              <a:rPr lang="en" sz="1200">
                <a:highlight>
                  <a:schemeClr val="lt1"/>
                </a:highlight>
              </a:rPr>
              <a:t>available</a:t>
            </a:r>
            <a:r>
              <a:rPr lang="en" sz="1200">
                <a:highlight>
                  <a:schemeClr val="lt1"/>
                </a:highlight>
              </a:rPr>
              <a:t> in RSA. We do know however that the plan is to open warehouses in South Africa in February 2023. This will allow many South Africans </a:t>
            </a:r>
            <a:r>
              <a:rPr lang="en" sz="1200">
                <a:highlight>
                  <a:schemeClr val="lt1"/>
                </a:highlight>
              </a:rPr>
              <a:t>access</a:t>
            </a:r>
            <a:r>
              <a:rPr lang="en" sz="1200">
                <a:highlight>
                  <a:schemeClr val="lt1"/>
                </a:highlight>
              </a:rPr>
              <a:t> to Prime Membership .</a:t>
            </a:r>
            <a:endParaRPr sz="1200">
              <a:highlight>
                <a:schemeClr val="lt1"/>
              </a:highlight>
            </a:endParaRPr>
          </a:p>
          <a:p>
            <a:pPr indent="0" lvl="0" marL="0" rtl="0" algn="l">
              <a:spcBef>
                <a:spcPts val="0"/>
              </a:spcBef>
              <a:spcAft>
                <a:spcPts val="0"/>
              </a:spcAft>
              <a:buNone/>
            </a:pPr>
            <a:r>
              <a:t/>
            </a:r>
            <a:endParaRPr sz="1200">
              <a:highlight>
                <a:schemeClr val="lt1"/>
              </a:highlight>
            </a:endParaRPr>
          </a:p>
          <a:p>
            <a:pPr indent="0" lvl="0" marL="0" rtl="0" algn="l">
              <a:spcBef>
                <a:spcPts val="0"/>
              </a:spcBef>
              <a:spcAft>
                <a:spcPts val="0"/>
              </a:spcAft>
              <a:buNone/>
            </a:pPr>
            <a:r>
              <a:rPr lang="en" sz="1200">
                <a:highlight>
                  <a:schemeClr val="lt1"/>
                </a:highlight>
              </a:rPr>
              <a:t>Some of the great benefits of Prime Membership includes access to Prime Video/ faster shipping/ Prime gaming/ Prime music and Prime Reading (selected free kindle books).</a:t>
            </a:r>
            <a:endParaRPr sz="1200">
              <a:highlight>
                <a:schemeClr val="lt1"/>
              </a:highlight>
            </a:endParaRPr>
          </a:p>
          <a:p>
            <a:pPr indent="0" lvl="0" marL="0" rtl="0" algn="l">
              <a:spcBef>
                <a:spcPts val="0"/>
              </a:spcBef>
              <a:spcAft>
                <a:spcPts val="0"/>
              </a:spcAft>
              <a:buNone/>
            </a:pPr>
            <a:r>
              <a:t/>
            </a:r>
            <a:endParaRPr sz="1200">
              <a:highlight>
                <a:schemeClr val="lt1"/>
              </a:highlight>
            </a:endParaRPr>
          </a:p>
          <a:p>
            <a:pPr indent="0" lvl="0" marL="0" rtl="0" algn="l">
              <a:spcBef>
                <a:spcPts val="0"/>
              </a:spcBef>
              <a:spcAft>
                <a:spcPts val="0"/>
              </a:spcAft>
              <a:buNone/>
            </a:pPr>
            <a:r>
              <a:rPr lang="en" sz="1200">
                <a:highlight>
                  <a:schemeClr val="lt1"/>
                </a:highlight>
              </a:rPr>
              <a:t>And for $15 per month you can consolidate video/ music / reading / fast shipping and gaming into one bundled cost</a:t>
            </a:r>
            <a:endParaRPr sz="1200">
              <a:highlight>
                <a:schemeClr val="lt1"/>
              </a:highlight>
            </a:endParaRPr>
          </a:p>
          <a:p>
            <a:pPr indent="0" lvl="0" marL="0" rtl="0" algn="l">
              <a:spcBef>
                <a:spcPts val="0"/>
              </a:spcBef>
              <a:spcAft>
                <a:spcPts val="0"/>
              </a:spcAft>
              <a:buNone/>
            </a:pPr>
            <a:r>
              <a:t/>
            </a:r>
            <a:endParaRPr sz="1200">
              <a:highlight>
                <a:schemeClr val="lt1"/>
              </a:highlight>
            </a:endParaRPr>
          </a:p>
          <a:p>
            <a:pPr indent="0" lvl="0" marL="0" rtl="0" algn="l">
              <a:spcBef>
                <a:spcPts val="0"/>
              </a:spcBef>
              <a:spcAft>
                <a:spcPts val="0"/>
              </a:spcAft>
              <a:buNone/>
            </a:pPr>
            <a:r>
              <a:rPr lang="en" sz="1200">
                <a:highlight>
                  <a:schemeClr val="lt1"/>
                </a:highlight>
              </a:rPr>
              <a:t>So how can we help you?</a:t>
            </a:r>
            <a:endParaRPr sz="1200">
              <a:highlight>
                <a:schemeClr val="lt1"/>
              </a:highlight>
            </a:endParaRPr>
          </a:p>
          <a:p>
            <a:pPr indent="0" lvl="0" marL="0" rtl="0" algn="l">
              <a:spcBef>
                <a:spcPts val="0"/>
              </a:spcBef>
              <a:spcAft>
                <a:spcPts val="0"/>
              </a:spcAft>
              <a:buNone/>
            </a:pPr>
            <a:r>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Trends Analytics has local knowledge.</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We can help recommend local content and what people watch in RSA / also what they read/ what music they listen to.</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And we have a movie recommendation app - that we will demo but that’s not all:</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821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Storytime cont.</a:t>
            </a:r>
            <a:endParaRPr/>
          </a:p>
        </p:txBody>
      </p:sp>
      <p:sp>
        <p:nvSpPr>
          <p:cNvPr id="73" name="Google Shape;73;p16"/>
          <p:cNvSpPr txBox="1"/>
          <p:nvPr>
            <p:ph idx="1" type="subTitle"/>
          </p:nvPr>
        </p:nvSpPr>
        <p:spPr>
          <a:xfrm>
            <a:off x="311700" y="974725"/>
            <a:ext cx="8520600" cy="39321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1800"/>
              </a:spcBef>
              <a:spcAft>
                <a:spcPts val="0"/>
              </a:spcAft>
              <a:buNone/>
            </a:pPr>
            <a:r>
              <a:rPr lang="en" sz="1200">
                <a:highlight>
                  <a:schemeClr val="lt1"/>
                </a:highlight>
              </a:rPr>
              <a:t>- We already started with phase 1 and 2 of our consolidated recommendation app- idea generation and concept development </a:t>
            </a:r>
            <a:endParaRPr sz="1200">
              <a:highlight>
                <a:schemeClr val="lt1"/>
              </a:highlight>
            </a:endParaRPr>
          </a:p>
          <a:p>
            <a:pPr indent="0" lvl="0" marL="457200" rtl="0" algn="just">
              <a:lnSpc>
                <a:spcPct val="115000"/>
              </a:lnSpc>
              <a:spcBef>
                <a:spcPts val="1800"/>
              </a:spcBef>
              <a:spcAft>
                <a:spcPts val="0"/>
              </a:spcAft>
              <a:buNone/>
            </a:pPr>
            <a:r>
              <a:rPr lang="en" sz="1200">
                <a:highlight>
                  <a:schemeClr val="lt1"/>
                </a:highlight>
              </a:rPr>
              <a:t>- This app will cross recommend books / music / movies / gaming- so if you watched this movie we recommend this book etc </a:t>
            </a:r>
            <a:endParaRPr sz="1200">
              <a:highlight>
                <a:schemeClr val="lt1"/>
              </a:highlight>
            </a:endParaRPr>
          </a:p>
          <a:p>
            <a:pPr indent="0" lvl="0" marL="457200" rtl="0" algn="just">
              <a:lnSpc>
                <a:spcPct val="115000"/>
              </a:lnSpc>
              <a:spcBef>
                <a:spcPts val="1800"/>
              </a:spcBef>
              <a:spcAft>
                <a:spcPts val="0"/>
              </a:spcAft>
              <a:buNone/>
            </a:pPr>
            <a:r>
              <a:rPr lang="en" sz="1200">
                <a:highlight>
                  <a:schemeClr val="lt1"/>
                </a:highlight>
              </a:rPr>
              <a:t>- We are busy with the product development.</a:t>
            </a:r>
            <a:endParaRPr sz="1200">
              <a:highlight>
                <a:schemeClr val="lt1"/>
              </a:highlight>
            </a:endParaRPr>
          </a:p>
          <a:p>
            <a:pPr indent="0" lvl="0" marL="0" rtl="0" algn="just">
              <a:lnSpc>
                <a:spcPct val="115000"/>
              </a:lnSpc>
              <a:spcBef>
                <a:spcPts val="1800"/>
              </a:spcBef>
              <a:spcAft>
                <a:spcPts val="0"/>
              </a:spcAft>
              <a:buNone/>
            </a:pPr>
            <a:r>
              <a:rPr lang="en" sz="1200">
                <a:highlight>
                  <a:schemeClr val="lt1"/>
                </a:highlight>
              </a:rPr>
              <a:t>How does this information affect you? The 3 main reasons people leave streaming services. Not enough content, lack of good recommendations and inconveniences</a:t>
            </a:r>
            <a:endParaRPr sz="1200"/>
          </a:p>
          <a:p>
            <a:pPr indent="0" lvl="0" marL="0" rtl="0" algn="ctr">
              <a:spcBef>
                <a:spcPts val="1800"/>
              </a:spcBef>
              <a:spcAft>
                <a:spcPts val="0"/>
              </a:spcAft>
              <a:buNone/>
            </a:pPr>
            <a:r>
              <a:rPr lang="en" sz="1200"/>
              <a:t> I want you to think about this scenario pictured here. Sally’s family</a:t>
            </a:r>
            <a:r>
              <a:rPr lang="en" sz="1200"/>
              <a:t> is bringing us here today in figurative speech. Sally’s family comes home everyday and really just wanted to wind down after a full day of making decisions at work/school. They have one last decision to make. Picking a movie to watch. We have all been there with Sally’s family, sitting on our couch not knowing what we really want to watch. You have all these options but what speaks to you? In most cases you have finished your supper before you have even decided on what to watch. Choosing a movie can be an inconvenience if not a headache.</a:t>
            </a:r>
            <a:endParaRPr sz="1200"/>
          </a:p>
          <a:p>
            <a:pPr indent="0" lvl="0" marL="0" rtl="0" algn="ctr">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Taking away insights from Sally’s family.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need to create real time movie recommendations based on user’s historical preferences. Really get to know this family so they do not have to sit bored for hours trying to find something to watch.</a:t>
            </a:r>
            <a:endParaRPr/>
          </a:p>
          <a:p>
            <a:pPr indent="-342900" lvl="0" marL="457200" rtl="0" algn="l">
              <a:spcBef>
                <a:spcPts val="0"/>
              </a:spcBef>
              <a:spcAft>
                <a:spcPts val="0"/>
              </a:spcAft>
              <a:buSzPts val="1800"/>
              <a:buChar char="●"/>
            </a:pPr>
            <a:r>
              <a:rPr lang="en"/>
              <a:t>We need to create more personalized recommendations promoting customer retention and </a:t>
            </a:r>
            <a:r>
              <a:rPr lang="en"/>
              <a:t>conveniency.</a:t>
            </a:r>
            <a:endParaRPr/>
          </a:p>
          <a:p>
            <a:pPr indent="-342900" lvl="0" marL="457200" rtl="0" algn="l">
              <a:spcBef>
                <a:spcPts val="0"/>
              </a:spcBef>
              <a:spcAft>
                <a:spcPts val="0"/>
              </a:spcAft>
              <a:buSzPts val="1800"/>
              <a:buChar char="●"/>
            </a:pPr>
            <a:r>
              <a:rPr lang="en"/>
              <a:t>But ultimately we want to give you an Increase in </a:t>
            </a:r>
            <a:r>
              <a:rPr lang="en"/>
              <a:t>subscribers.</a:t>
            </a:r>
            <a:endParaRPr/>
          </a:p>
          <a:p>
            <a:pPr indent="0" lvl="0" marL="0" rtl="0" algn="l">
              <a:spcBef>
                <a:spcPts val="1200"/>
              </a:spcBef>
              <a:spcAft>
                <a:spcPts val="1200"/>
              </a:spcAft>
              <a:buNone/>
            </a:pPr>
            <a:r>
              <a:rPr lang="en"/>
              <a:t>I’ll hand over to Shoki now who will take you through the valuable Data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data(Excluded until further notice)</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9D1D9"/>
                </a:solidFill>
                <a:highlight>
                  <a:schemeClr val="lt1"/>
                </a:highlight>
              </a:rPr>
              <a:t>. The data for the MovieLens dataset is maintained by the GroupLens research group in the Department of Computer Science and Engineering at the University of Minnesota. Additional movie content data was legally scraped from IMDB</a:t>
            </a:r>
            <a:endParaRPr sz="1200">
              <a:solidFill>
                <a:srgbClr val="C9D1D9"/>
              </a:solidFill>
              <a:highlight>
                <a:schemeClr val="lt1"/>
              </a:highlight>
            </a:endParaRPr>
          </a:p>
          <a:p>
            <a:pPr indent="0" lvl="0" marL="0" rtl="0" algn="l">
              <a:spcBef>
                <a:spcPts val="1200"/>
              </a:spcBef>
              <a:spcAft>
                <a:spcPts val="0"/>
              </a:spcAft>
              <a:buNone/>
            </a:pPr>
            <a:r>
              <a:rPr lang="en" sz="1200">
                <a:solidFill>
                  <a:srgbClr val="C9D1D9"/>
                </a:solidFill>
                <a:highlight>
                  <a:schemeClr val="lt1"/>
                </a:highlight>
              </a:rPr>
              <a:t>This dataset consists of several million 5-star ratings obtained from users of the online MovieLens movie recommendation service. The MovieLens dataset has long been used by industry and academic researchers to improve the performance of explicitly-based recommender systems. The data is made publicly available for the convenience of CBB6 The Dream Team to connect to this data with the use of public URLs enlisted below:</a:t>
            </a:r>
            <a:endParaRPr sz="1200">
              <a:solidFill>
                <a:srgbClr val="C9D1D9"/>
              </a:solidFill>
              <a:highlight>
                <a:schemeClr val="lt1"/>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Methodology/Graphs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8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the Recommender Engine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followed two approaches building the recommendation system to provide the user with options when searching for the next movie to view.</a:t>
            </a:r>
            <a:endParaRPr/>
          </a:p>
          <a:p>
            <a:pPr indent="0" lvl="0" marL="0" rtl="0" algn="l">
              <a:spcBef>
                <a:spcPts val="1200"/>
              </a:spcBef>
              <a:spcAft>
                <a:spcPts val="0"/>
              </a:spcAft>
              <a:buNone/>
            </a:pPr>
            <a:r>
              <a:rPr lang="en"/>
              <a:t>Content Based filtering makes recommendations based on a users preference for movie features, </a:t>
            </a:r>
            <a:r>
              <a:rPr lang="en"/>
              <a:t>recommending</a:t>
            </a:r>
            <a:r>
              <a:rPr lang="en"/>
              <a:t> similar movies that the user liked in the past. For example a user might have </a:t>
            </a:r>
            <a:r>
              <a:rPr lang="en"/>
              <a:t>enjoyed</a:t>
            </a:r>
            <a:r>
              <a:rPr lang="en"/>
              <a:t> “Unforgiven”, a Western movie with Clint Eastwood, </a:t>
            </a:r>
            <a:r>
              <a:rPr lang="en"/>
              <a:t>recommendations</a:t>
            </a:r>
            <a:r>
              <a:rPr lang="en"/>
              <a:t> will be made for Western Movies or other movies Clint Eastwood acted in - or as Clint </a:t>
            </a:r>
            <a:r>
              <a:rPr lang="en"/>
              <a:t>Eastwood</a:t>
            </a:r>
            <a:r>
              <a:rPr lang="en"/>
              <a:t> was the director of  this movie, recommendation could be for other movies he directed.</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Recommender Engine</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at phase two of our recommendation app:</a:t>
            </a:r>
            <a:endParaRPr/>
          </a:p>
          <a:p>
            <a:pPr indent="0" lvl="0" marL="0" rtl="0" algn="l">
              <a:spcBef>
                <a:spcPts val="1200"/>
              </a:spcBef>
              <a:spcAft>
                <a:spcPts val="0"/>
              </a:spcAft>
              <a:buNone/>
            </a:pPr>
            <a:r>
              <a:rPr lang="en"/>
              <a:t>Books will be recommended written by</a:t>
            </a:r>
            <a:r>
              <a:rPr lang="en"/>
              <a:t> Louis L'Amour, country music recommendations by </a:t>
            </a:r>
            <a:r>
              <a:rPr lang="en"/>
              <a:t>Johnny</a:t>
            </a:r>
            <a:r>
              <a:rPr lang="en"/>
              <a:t> Cash or Dolly Parton and even cowboy hats and boots!</a:t>
            </a:r>
            <a:endParaRPr b="1" sz="2100">
              <a:solidFill>
                <a:srgbClr val="0F111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