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handoutMasters/handoutMaster1.xml" ContentType="application/vnd.openxmlformats-officedocument.presentationml.handoutMaster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423" r:id="rId3"/>
    <p:sldId id="965" r:id="rId5"/>
    <p:sldId id="510" r:id="rId6"/>
    <p:sldId id="966" r:id="rId7"/>
    <p:sldId id="967" r:id="rId8"/>
    <p:sldId id="968" r:id="rId9"/>
    <p:sldId id="969" r:id="rId10"/>
    <p:sldId id="970" r:id="rId11"/>
    <p:sldId id="978" r:id="rId12"/>
    <p:sldId id="512" r:id="rId13"/>
    <p:sldId id="514" r:id="rId14"/>
    <p:sldId id="516" r:id="rId15"/>
    <p:sldId id="509" r:id="rId16"/>
    <p:sldId id="984" r:id="rId17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E9BA35-486B-457E-AD6E-732A72F51330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F5F03CA-412B-4CF3-81EB-E1C7293044E6}">
      <dgm:prSet/>
      <dgm:spPr/>
      <dgm:t>
        <a:bodyPr/>
        <a:lstStyle/>
        <a:p>
          <a:pPr rtl="0"/>
          <a:r>
            <a:rPr lang="zh-CN" b="1"/>
            <a:t>新兴科学</a:t>
          </a:r>
          <a:endParaRPr lang="zh-CN"/>
        </a:p>
      </dgm:t>
    </dgm:pt>
    <dgm:pt modelId="{E9313AEA-060A-45F0-9226-4CA41980AE61}" cxnId="{3CE4F38E-B5F3-462E-A456-A0B67DB66654}" type="parTrans">
      <dgm:prSet/>
      <dgm:spPr/>
      <dgm:t>
        <a:bodyPr/>
        <a:lstStyle/>
        <a:p>
          <a:endParaRPr lang="zh-CN" altLang="en-US"/>
        </a:p>
      </dgm:t>
    </dgm:pt>
    <dgm:pt modelId="{03B94D3B-4E85-403E-B3E9-90324919460D}" cxnId="{3CE4F38E-B5F3-462E-A456-A0B67DB66654}" type="sibTrans">
      <dgm:prSet/>
      <dgm:spPr/>
      <dgm:t>
        <a:bodyPr/>
        <a:lstStyle/>
        <a:p>
          <a:endParaRPr lang="zh-CN" altLang="en-US"/>
        </a:p>
      </dgm:t>
    </dgm:pt>
    <dgm:pt modelId="{7A7A05BF-0216-4D7F-8867-222EC46E95B6}">
      <dgm:prSet/>
      <dgm:spPr/>
      <dgm:t>
        <a:bodyPr/>
        <a:lstStyle/>
        <a:p>
          <a:pPr rtl="0"/>
          <a:r>
            <a:rPr lang="zh-CN" dirty="0"/>
            <a:t>是一门将</a:t>
          </a:r>
          <a:r>
            <a:rPr lang="en-US" dirty="0"/>
            <a:t>“</a:t>
          </a:r>
          <a:r>
            <a:rPr lang="zh-CN" dirty="0"/>
            <a:t>现实世界</a:t>
          </a:r>
          <a:r>
            <a:rPr lang="en-US" dirty="0"/>
            <a:t>”</a:t>
          </a:r>
          <a:r>
            <a:rPr lang="zh-CN" dirty="0"/>
            <a:t>映射到</a:t>
          </a:r>
          <a:r>
            <a:rPr lang="en-US" dirty="0"/>
            <a:t>“</a:t>
          </a:r>
          <a:r>
            <a:rPr lang="zh-CN" dirty="0"/>
            <a:t>数据世界</a:t>
          </a:r>
          <a:r>
            <a:rPr lang="en-US" dirty="0"/>
            <a:t>”</a:t>
          </a:r>
          <a:r>
            <a:rPr lang="zh-CN" dirty="0"/>
            <a:t>之后，在</a:t>
          </a:r>
          <a:r>
            <a:rPr lang="en-US" dirty="0"/>
            <a:t>“</a:t>
          </a:r>
          <a:r>
            <a:rPr lang="zh-CN" dirty="0"/>
            <a:t>数据层次</a:t>
          </a:r>
          <a:r>
            <a:rPr lang="en-US" dirty="0"/>
            <a:t>”</a:t>
          </a:r>
          <a:r>
            <a:rPr lang="zh-CN" dirty="0"/>
            <a:t>上研究</a:t>
          </a:r>
          <a:r>
            <a:rPr lang="en-US" dirty="0"/>
            <a:t>“</a:t>
          </a:r>
          <a:r>
            <a:rPr lang="zh-CN" dirty="0"/>
            <a:t>现实世界</a:t>
          </a:r>
          <a:r>
            <a:rPr lang="en-US" dirty="0"/>
            <a:t>”</a:t>
          </a:r>
          <a:r>
            <a:rPr lang="zh-CN" dirty="0"/>
            <a:t>的问题，并根据</a:t>
          </a:r>
          <a:r>
            <a:rPr lang="en-US" dirty="0"/>
            <a:t>“</a:t>
          </a:r>
          <a:r>
            <a:rPr lang="zh-CN" dirty="0"/>
            <a:t>数据世界</a:t>
          </a:r>
          <a:r>
            <a:rPr lang="en-US" dirty="0"/>
            <a:t>”</a:t>
          </a:r>
          <a:r>
            <a:rPr lang="zh-CN" dirty="0"/>
            <a:t>的分析结果，对</a:t>
          </a:r>
          <a:r>
            <a:rPr lang="en-US" dirty="0"/>
            <a:t>“</a:t>
          </a:r>
          <a:r>
            <a:rPr lang="zh-CN" dirty="0"/>
            <a:t>现实世界</a:t>
          </a:r>
          <a:r>
            <a:rPr lang="en-US" dirty="0"/>
            <a:t>”</a:t>
          </a:r>
          <a:r>
            <a:rPr lang="zh-CN" dirty="0"/>
            <a:t>进行预测、洞见、解释或决策的</a:t>
          </a:r>
          <a:r>
            <a:rPr lang="zh-CN" b="1" dirty="0"/>
            <a:t>新兴科学</a:t>
          </a:r>
          <a:r>
            <a:rPr lang="zh-CN" dirty="0"/>
            <a:t>；</a:t>
          </a:r>
        </a:p>
      </dgm:t>
    </dgm:pt>
    <dgm:pt modelId="{833CD5D3-A60C-421A-B378-55FFC1BEDFE9}" cxnId="{20F13294-2055-49F3-A9EC-2BB03FDADAE0}" type="parTrans">
      <dgm:prSet/>
      <dgm:spPr/>
      <dgm:t>
        <a:bodyPr/>
        <a:lstStyle/>
        <a:p>
          <a:endParaRPr lang="zh-CN" altLang="en-US"/>
        </a:p>
      </dgm:t>
    </dgm:pt>
    <dgm:pt modelId="{3B430390-F368-4F8F-831C-E251B6354CE0}" cxnId="{20F13294-2055-49F3-A9EC-2BB03FDADAE0}" type="sibTrans">
      <dgm:prSet/>
      <dgm:spPr/>
      <dgm:t>
        <a:bodyPr/>
        <a:lstStyle/>
        <a:p>
          <a:endParaRPr lang="zh-CN" altLang="en-US"/>
        </a:p>
      </dgm:t>
    </dgm:pt>
    <dgm:pt modelId="{26687515-6875-4209-BFF6-8F1F99B29FB3}">
      <dgm:prSet/>
      <dgm:spPr/>
      <dgm:t>
        <a:bodyPr/>
        <a:lstStyle/>
        <a:p>
          <a:pPr rtl="0"/>
          <a:r>
            <a:rPr lang="zh-CN" b="1"/>
            <a:t>交叉性学科</a:t>
          </a:r>
          <a:endParaRPr lang="zh-CN"/>
        </a:p>
      </dgm:t>
    </dgm:pt>
    <dgm:pt modelId="{38CC7592-7A96-4063-910B-FD6DAAC78DD9}" cxnId="{FAB628D1-6F4A-487C-AA73-AF519FE81E50}" type="parTrans">
      <dgm:prSet/>
      <dgm:spPr/>
      <dgm:t>
        <a:bodyPr/>
        <a:lstStyle/>
        <a:p>
          <a:endParaRPr lang="zh-CN" altLang="en-US"/>
        </a:p>
      </dgm:t>
    </dgm:pt>
    <dgm:pt modelId="{BB86C65C-29C2-4A68-8059-3823F2855C1C}" cxnId="{FAB628D1-6F4A-487C-AA73-AF519FE81E50}" type="sibTrans">
      <dgm:prSet/>
      <dgm:spPr/>
      <dgm:t>
        <a:bodyPr/>
        <a:lstStyle/>
        <a:p>
          <a:endParaRPr lang="zh-CN" altLang="en-US"/>
        </a:p>
      </dgm:t>
    </dgm:pt>
    <dgm:pt modelId="{080D378B-EF52-4DEE-A919-37576E925B4E}">
      <dgm:prSet/>
      <dgm:spPr/>
      <dgm:t>
        <a:bodyPr/>
        <a:lstStyle/>
        <a:p>
          <a:pPr rtl="0"/>
          <a:r>
            <a:rPr lang="zh-CN" dirty="0"/>
            <a:t>是一门以</a:t>
          </a:r>
          <a:r>
            <a:rPr lang="en-US" dirty="0"/>
            <a:t>“</a:t>
          </a:r>
          <a:r>
            <a:rPr lang="zh-CN" dirty="0"/>
            <a:t>数据</a:t>
          </a:r>
          <a:r>
            <a:rPr lang="en-US" dirty="0"/>
            <a:t>”</a:t>
          </a:r>
          <a:r>
            <a:rPr lang="zh-CN" dirty="0"/>
            <a:t>，尤其是</a:t>
          </a:r>
          <a:r>
            <a:rPr lang="en-US" dirty="0"/>
            <a:t>“</a:t>
          </a:r>
          <a:r>
            <a:rPr lang="zh-CN" dirty="0"/>
            <a:t>大数据</a:t>
          </a:r>
          <a:r>
            <a:rPr lang="en-US" dirty="0"/>
            <a:t>”</a:t>
          </a:r>
          <a:r>
            <a:rPr lang="zh-CN" dirty="0"/>
            <a:t>为研究对象，并以数据统计、机器学习、数据可视化等为理论基础，主要研究数据预处理、数据管理、数据计算</a:t>
          </a:r>
          <a:r>
            <a:rPr lang="zh-CN" altLang="en-US" dirty="0"/>
            <a:t>、数据产品开发</a:t>
          </a:r>
          <a:r>
            <a:rPr lang="zh-CN" dirty="0"/>
            <a:t>等活动的</a:t>
          </a:r>
          <a:r>
            <a:rPr lang="zh-CN" b="1" dirty="0"/>
            <a:t>交叉性学科；</a:t>
          </a:r>
          <a:endParaRPr lang="zh-CN" dirty="0"/>
        </a:p>
      </dgm:t>
    </dgm:pt>
    <dgm:pt modelId="{DBE58DF1-D190-4D67-9F4F-8F1BBB5DC20B}" cxnId="{2409D4FD-D79D-4617-A326-CB9B8103BBC3}" type="parTrans">
      <dgm:prSet/>
      <dgm:spPr/>
      <dgm:t>
        <a:bodyPr/>
        <a:lstStyle/>
        <a:p>
          <a:endParaRPr lang="zh-CN" altLang="en-US"/>
        </a:p>
      </dgm:t>
    </dgm:pt>
    <dgm:pt modelId="{52708303-A9CD-40F3-B43D-88D21D424E0D}" cxnId="{2409D4FD-D79D-4617-A326-CB9B8103BBC3}" type="sibTrans">
      <dgm:prSet/>
      <dgm:spPr/>
      <dgm:t>
        <a:bodyPr/>
        <a:lstStyle/>
        <a:p>
          <a:endParaRPr lang="zh-CN" altLang="en-US"/>
        </a:p>
      </dgm:t>
    </dgm:pt>
    <dgm:pt modelId="{890D083B-8C7E-45A4-807C-1F7E801A2E0B}">
      <dgm:prSet/>
      <dgm:spPr/>
      <dgm:t>
        <a:bodyPr/>
        <a:lstStyle/>
        <a:p>
          <a:pPr rtl="0"/>
          <a:r>
            <a:rPr lang="zh-CN" b="1"/>
            <a:t>独立学科</a:t>
          </a:r>
          <a:endParaRPr lang="zh-CN"/>
        </a:p>
      </dgm:t>
    </dgm:pt>
    <dgm:pt modelId="{10DE1B79-9CE7-4FEF-B724-5B11611B2CA7}" cxnId="{2E0DD730-D2C0-460D-8F04-2DCE321C1555}" type="parTrans">
      <dgm:prSet/>
      <dgm:spPr/>
      <dgm:t>
        <a:bodyPr/>
        <a:lstStyle/>
        <a:p>
          <a:endParaRPr lang="zh-CN" altLang="en-US"/>
        </a:p>
      </dgm:t>
    </dgm:pt>
    <dgm:pt modelId="{40D86755-13C4-4D70-8D12-4FCE80AE8D4D}" cxnId="{2E0DD730-D2C0-460D-8F04-2DCE321C1555}" type="sibTrans">
      <dgm:prSet/>
      <dgm:spPr/>
      <dgm:t>
        <a:bodyPr/>
        <a:lstStyle/>
        <a:p>
          <a:endParaRPr lang="zh-CN" altLang="en-US"/>
        </a:p>
      </dgm:t>
    </dgm:pt>
    <dgm:pt modelId="{A85E6D0B-0FB4-43DE-8E0B-A93D06F24306}">
      <dgm:prSet/>
      <dgm:spPr/>
      <dgm:t>
        <a:bodyPr/>
        <a:lstStyle/>
        <a:p>
          <a:pPr rtl="0"/>
          <a:r>
            <a:rPr lang="zh-CN" dirty="0"/>
            <a:t>是一门以实现</a:t>
          </a:r>
          <a:r>
            <a:rPr lang="en-US" dirty="0"/>
            <a:t>“</a:t>
          </a:r>
          <a:r>
            <a:rPr lang="zh-CN" dirty="0"/>
            <a:t>从数据到信息</a:t>
          </a:r>
          <a:r>
            <a:rPr lang="en-US" dirty="0"/>
            <a:t>”</a:t>
          </a:r>
          <a:r>
            <a:rPr lang="zh-CN" dirty="0"/>
            <a:t>、</a:t>
          </a:r>
          <a:r>
            <a:rPr lang="en-US" dirty="0"/>
            <a:t>“</a:t>
          </a:r>
          <a:r>
            <a:rPr lang="zh-CN" dirty="0"/>
            <a:t>从数据到知识</a:t>
          </a:r>
          <a:r>
            <a:rPr lang="en-US" dirty="0"/>
            <a:t>”</a:t>
          </a:r>
          <a:r>
            <a:rPr lang="zh-CN" dirty="0"/>
            <a:t>和（或）</a:t>
          </a:r>
          <a:r>
            <a:rPr lang="en-US" dirty="0"/>
            <a:t>“</a:t>
          </a:r>
          <a:r>
            <a:rPr lang="zh-CN" dirty="0"/>
            <a:t>从数据到智慧</a:t>
          </a:r>
          <a:r>
            <a:rPr lang="en-US" dirty="0"/>
            <a:t>”</a:t>
          </a:r>
          <a:r>
            <a:rPr lang="zh-CN" dirty="0"/>
            <a:t>的转化为主要研究目的，以</a:t>
          </a:r>
          <a:r>
            <a:rPr lang="en-US" dirty="0"/>
            <a:t>“</a:t>
          </a:r>
          <a:r>
            <a:rPr lang="zh-CN" dirty="0"/>
            <a:t>数据驱动</a:t>
          </a:r>
          <a:r>
            <a:rPr lang="en-US" dirty="0"/>
            <a:t>”</a:t>
          </a:r>
          <a:r>
            <a:rPr lang="zh-CN" dirty="0"/>
            <a:t>、</a:t>
          </a:r>
          <a:r>
            <a:rPr lang="en-US" dirty="0"/>
            <a:t>“</a:t>
          </a:r>
          <a:r>
            <a:rPr lang="zh-CN" dirty="0"/>
            <a:t>数据业务化</a:t>
          </a:r>
          <a:r>
            <a:rPr lang="en-US" dirty="0"/>
            <a:t>”</a:t>
          </a:r>
          <a:r>
            <a:rPr lang="zh-CN" dirty="0"/>
            <a:t>、</a:t>
          </a:r>
          <a:r>
            <a:rPr lang="en-US" dirty="0"/>
            <a:t>“</a:t>
          </a:r>
          <a:r>
            <a:rPr lang="zh-CN" dirty="0"/>
            <a:t>数据洞见</a:t>
          </a:r>
          <a:r>
            <a:rPr lang="en-US" dirty="0"/>
            <a:t>”</a:t>
          </a:r>
          <a:r>
            <a:rPr lang="zh-CN" dirty="0"/>
            <a:t>、</a:t>
          </a:r>
          <a:r>
            <a:rPr lang="en-US" dirty="0"/>
            <a:t>“</a:t>
          </a:r>
          <a:r>
            <a:rPr lang="zh-CN" dirty="0"/>
            <a:t>数据产品研发</a:t>
          </a:r>
          <a:r>
            <a:rPr lang="en-US" dirty="0"/>
            <a:t>”</a:t>
          </a:r>
          <a:r>
            <a:rPr lang="zh-CN" dirty="0"/>
            <a:t>和（或）</a:t>
          </a:r>
          <a:r>
            <a:rPr lang="en-US" dirty="0"/>
            <a:t>“</a:t>
          </a:r>
          <a:r>
            <a:rPr lang="zh-CN" dirty="0"/>
            <a:t>数据生态系统的建设</a:t>
          </a:r>
          <a:r>
            <a:rPr lang="en-US" dirty="0"/>
            <a:t>”</a:t>
          </a:r>
          <a:r>
            <a:rPr lang="zh-CN" dirty="0"/>
            <a:t>为主要研究任务的</a:t>
          </a:r>
          <a:r>
            <a:rPr lang="zh-CN" b="1" dirty="0"/>
            <a:t>独立学科；</a:t>
          </a:r>
          <a:endParaRPr lang="zh-CN" dirty="0"/>
        </a:p>
      </dgm:t>
    </dgm:pt>
    <dgm:pt modelId="{B1073CF3-9D69-4FDD-802B-EFA50B4A4890}" cxnId="{4069A83D-26D0-48F3-B6C2-F87B7014AC38}" type="parTrans">
      <dgm:prSet/>
      <dgm:spPr/>
      <dgm:t>
        <a:bodyPr/>
        <a:lstStyle/>
        <a:p>
          <a:endParaRPr lang="zh-CN" altLang="en-US"/>
        </a:p>
      </dgm:t>
    </dgm:pt>
    <dgm:pt modelId="{A05FD5E3-9E33-4124-9759-AFB1AF8D067F}" cxnId="{4069A83D-26D0-48F3-B6C2-F87B7014AC38}" type="sibTrans">
      <dgm:prSet/>
      <dgm:spPr/>
      <dgm:t>
        <a:bodyPr/>
        <a:lstStyle/>
        <a:p>
          <a:endParaRPr lang="zh-CN" altLang="en-US"/>
        </a:p>
      </dgm:t>
    </dgm:pt>
    <dgm:pt modelId="{36CC405D-2877-480F-A5FD-722D3D34E9D7}">
      <dgm:prSet/>
      <dgm:spPr/>
      <dgm:t>
        <a:bodyPr/>
        <a:lstStyle/>
        <a:p>
          <a:pPr rtl="0"/>
          <a:r>
            <a:rPr lang="zh-CN" b="1"/>
            <a:t>知识体系</a:t>
          </a:r>
          <a:endParaRPr lang="zh-CN"/>
        </a:p>
      </dgm:t>
    </dgm:pt>
    <dgm:pt modelId="{B47DEB7E-0D1C-4FDC-BADA-8807155EE2D3}" cxnId="{0ACFCAF5-4F2E-430E-91F0-B17B0A94E9B5}" type="parTrans">
      <dgm:prSet/>
      <dgm:spPr/>
      <dgm:t>
        <a:bodyPr/>
        <a:lstStyle/>
        <a:p>
          <a:endParaRPr lang="zh-CN" altLang="en-US"/>
        </a:p>
      </dgm:t>
    </dgm:pt>
    <dgm:pt modelId="{A04BA20B-253D-4827-97A0-9187C3E1E67C}" cxnId="{0ACFCAF5-4F2E-430E-91F0-B17B0A94E9B5}" type="sibTrans">
      <dgm:prSet/>
      <dgm:spPr/>
      <dgm:t>
        <a:bodyPr/>
        <a:lstStyle/>
        <a:p>
          <a:endParaRPr lang="zh-CN" altLang="en-US"/>
        </a:p>
      </dgm:t>
    </dgm:pt>
    <dgm:pt modelId="{B754D98B-1F64-493D-A5EA-9E626497BBA8}">
      <dgm:prSet/>
      <dgm:spPr/>
      <dgm:t>
        <a:bodyPr/>
        <a:lstStyle/>
        <a:p>
          <a:pPr rtl="0"/>
          <a:r>
            <a:rPr lang="zh-CN"/>
            <a:t>是一门以</a:t>
          </a:r>
          <a:r>
            <a:rPr lang="en-US"/>
            <a:t>“</a:t>
          </a:r>
          <a:r>
            <a:rPr lang="zh-CN"/>
            <a:t>数据时代</a:t>
          </a:r>
          <a:r>
            <a:rPr lang="en-US"/>
            <a:t>”</a:t>
          </a:r>
          <a:r>
            <a:rPr lang="zh-CN"/>
            <a:t>，尤其是</a:t>
          </a:r>
          <a:r>
            <a:rPr lang="en-US"/>
            <a:t>“</a:t>
          </a:r>
          <a:r>
            <a:rPr lang="zh-CN"/>
            <a:t>大数据时代</a:t>
          </a:r>
          <a:r>
            <a:rPr lang="en-US"/>
            <a:t>”</a:t>
          </a:r>
          <a:r>
            <a:rPr lang="zh-CN"/>
            <a:t>面临的新挑战、新机会、新思维和新方法为核心内容的，包括新的理论、方法、模型、技术、平台、工具、应用和最佳实践在内的</a:t>
          </a:r>
          <a:r>
            <a:rPr lang="zh-CN" b="1"/>
            <a:t>一整套知识体系。</a:t>
          </a:r>
          <a:endParaRPr lang="zh-CN"/>
        </a:p>
      </dgm:t>
    </dgm:pt>
    <dgm:pt modelId="{3122CFC7-6C36-4EDD-94B8-B677E70AEBF8}" cxnId="{1245E702-C588-41EE-B015-362FE673FC8F}" type="parTrans">
      <dgm:prSet/>
      <dgm:spPr/>
      <dgm:t>
        <a:bodyPr/>
        <a:lstStyle/>
        <a:p>
          <a:endParaRPr lang="zh-CN" altLang="en-US"/>
        </a:p>
      </dgm:t>
    </dgm:pt>
    <dgm:pt modelId="{174565BE-823E-4057-9935-8C265F3670BA}" cxnId="{1245E702-C588-41EE-B015-362FE673FC8F}" type="sibTrans">
      <dgm:prSet/>
      <dgm:spPr/>
      <dgm:t>
        <a:bodyPr/>
        <a:lstStyle/>
        <a:p>
          <a:endParaRPr lang="zh-CN" altLang="en-US"/>
        </a:p>
      </dgm:t>
    </dgm:pt>
    <dgm:pt modelId="{E29D4887-C2BD-45C4-BEAD-0897B5024EF9}" type="pres">
      <dgm:prSet presAssocID="{BCE9BA35-486B-457E-AD6E-732A72F51330}" presName="Name0" presStyleCnt="0">
        <dgm:presLayoutVars>
          <dgm:dir/>
          <dgm:animLvl val="lvl"/>
          <dgm:resizeHandles val="exact"/>
        </dgm:presLayoutVars>
      </dgm:prSet>
      <dgm:spPr/>
    </dgm:pt>
    <dgm:pt modelId="{97CB80DD-1191-48A2-A4A6-DCE215C42AE9}" type="pres">
      <dgm:prSet presAssocID="{DF5F03CA-412B-4CF3-81EB-E1C7293044E6}" presName="composite" presStyleCnt="0"/>
      <dgm:spPr/>
    </dgm:pt>
    <dgm:pt modelId="{A1C7A9A6-5720-4073-9A94-A22890853214}" type="pres">
      <dgm:prSet presAssocID="{DF5F03CA-412B-4CF3-81EB-E1C7293044E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0D174396-24E4-4E3C-B035-2C5740DC065E}" type="pres">
      <dgm:prSet presAssocID="{DF5F03CA-412B-4CF3-81EB-E1C7293044E6}" presName="desTx" presStyleLbl="alignAccFollowNode1" presStyleIdx="0" presStyleCnt="4">
        <dgm:presLayoutVars>
          <dgm:bulletEnabled val="1"/>
        </dgm:presLayoutVars>
      </dgm:prSet>
      <dgm:spPr/>
    </dgm:pt>
    <dgm:pt modelId="{E72EEB8A-203F-4072-9E01-9DE5A74A9FA7}" type="pres">
      <dgm:prSet presAssocID="{03B94D3B-4E85-403E-B3E9-90324919460D}" presName="space" presStyleCnt="0"/>
      <dgm:spPr/>
    </dgm:pt>
    <dgm:pt modelId="{6C1EB31D-64D4-4C9F-BC78-0C41DDF01598}" type="pres">
      <dgm:prSet presAssocID="{26687515-6875-4209-BFF6-8F1F99B29FB3}" presName="composite" presStyleCnt="0"/>
      <dgm:spPr/>
    </dgm:pt>
    <dgm:pt modelId="{CD3D4BE8-A428-468E-9D84-EA4A1BA29C1F}" type="pres">
      <dgm:prSet presAssocID="{26687515-6875-4209-BFF6-8F1F99B29FB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A7FBF047-7225-438D-AFD3-7A09F090A6D5}" type="pres">
      <dgm:prSet presAssocID="{26687515-6875-4209-BFF6-8F1F99B29FB3}" presName="desTx" presStyleLbl="alignAccFollowNode1" presStyleIdx="1" presStyleCnt="4">
        <dgm:presLayoutVars>
          <dgm:bulletEnabled val="1"/>
        </dgm:presLayoutVars>
      </dgm:prSet>
      <dgm:spPr/>
    </dgm:pt>
    <dgm:pt modelId="{87266AB1-D997-4E25-B380-E1DB1E47A6D6}" type="pres">
      <dgm:prSet presAssocID="{BB86C65C-29C2-4A68-8059-3823F2855C1C}" presName="space" presStyleCnt="0"/>
      <dgm:spPr/>
    </dgm:pt>
    <dgm:pt modelId="{138374F4-8808-4816-BCD6-CC1A9EEF2A82}" type="pres">
      <dgm:prSet presAssocID="{890D083B-8C7E-45A4-807C-1F7E801A2E0B}" presName="composite" presStyleCnt="0"/>
      <dgm:spPr/>
    </dgm:pt>
    <dgm:pt modelId="{E785563D-7ED1-465A-BF2E-45C049DAE07F}" type="pres">
      <dgm:prSet presAssocID="{890D083B-8C7E-45A4-807C-1F7E801A2E0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76602AAF-48A3-4752-94A1-FD05CBD3BDAD}" type="pres">
      <dgm:prSet presAssocID="{890D083B-8C7E-45A4-807C-1F7E801A2E0B}" presName="desTx" presStyleLbl="alignAccFollowNode1" presStyleIdx="2" presStyleCnt="4">
        <dgm:presLayoutVars>
          <dgm:bulletEnabled val="1"/>
        </dgm:presLayoutVars>
      </dgm:prSet>
      <dgm:spPr/>
    </dgm:pt>
    <dgm:pt modelId="{2936C8D4-9CB4-489E-A787-BDCB1FACF66B}" type="pres">
      <dgm:prSet presAssocID="{40D86755-13C4-4D70-8D12-4FCE80AE8D4D}" presName="space" presStyleCnt="0"/>
      <dgm:spPr/>
    </dgm:pt>
    <dgm:pt modelId="{36B76EB4-FAD3-47C6-937A-CD41F53ECBA5}" type="pres">
      <dgm:prSet presAssocID="{36CC405D-2877-480F-A5FD-722D3D34E9D7}" presName="composite" presStyleCnt="0"/>
      <dgm:spPr/>
    </dgm:pt>
    <dgm:pt modelId="{308455EC-56EA-43AF-A902-290B4979CC89}" type="pres">
      <dgm:prSet presAssocID="{36CC405D-2877-480F-A5FD-722D3D34E9D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8381027-2E3D-4CF8-B146-E45049FE5587}" type="pres">
      <dgm:prSet presAssocID="{36CC405D-2877-480F-A5FD-722D3D34E9D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1245E702-C588-41EE-B015-362FE673FC8F}" srcId="{36CC405D-2877-480F-A5FD-722D3D34E9D7}" destId="{B754D98B-1F64-493D-A5EA-9E626497BBA8}" srcOrd="0" destOrd="0" parTransId="{3122CFC7-6C36-4EDD-94B8-B677E70AEBF8}" sibTransId="{174565BE-823E-4057-9935-8C265F3670BA}"/>
    <dgm:cxn modelId="{F558FD25-CB5B-473B-8EB2-851B49F725DF}" type="presOf" srcId="{890D083B-8C7E-45A4-807C-1F7E801A2E0B}" destId="{E785563D-7ED1-465A-BF2E-45C049DAE07F}" srcOrd="0" destOrd="0" presId="urn:microsoft.com/office/officeart/2005/8/layout/hList1"/>
    <dgm:cxn modelId="{D85F0D2D-384E-45B6-B734-C845BDD6EA1E}" type="presOf" srcId="{36CC405D-2877-480F-A5FD-722D3D34E9D7}" destId="{308455EC-56EA-43AF-A902-290B4979CC89}" srcOrd="0" destOrd="0" presId="urn:microsoft.com/office/officeart/2005/8/layout/hList1"/>
    <dgm:cxn modelId="{2E0DD730-D2C0-460D-8F04-2DCE321C1555}" srcId="{BCE9BA35-486B-457E-AD6E-732A72F51330}" destId="{890D083B-8C7E-45A4-807C-1F7E801A2E0B}" srcOrd="2" destOrd="0" parTransId="{10DE1B79-9CE7-4FEF-B724-5B11611B2CA7}" sibTransId="{40D86755-13C4-4D70-8D12-4FCE80AE8D4D}"/>
    <dgm:cxn modelId="{4069A83D-26D0-48F3-B6C2-F87B7014AC38}" srcId="{890D083B-8C7E-45A4-807C-1F7E801A2E0B}" destId="{A85E6D0B-0FB4-43DE-8E0B-A93D06F24306}" srcOrd="0" destOrd="0" parTransId="{B1073CF3-9D69-4FDD-802B-EFA50B4A4890}" sibTransId="{A05FD5E3-9E33-4124-9759-AFB1AF8D067F}"/>
    <dgm:cxn modelId="{D28E6D5A-CAD2-4F3D-97FB-5A2CE99468ED}" type="presOf" srcId="{DF5F03CA-412B-4CF3-81EB-E1C7293044E6}" destId="{A1C7A9A6-5720-4073-9A94-A22890853214}" srcOrd="0" destOrd="0" presId="urn:microsoft.com/office/officeart/2005/8/layout/hList1"/>
    <dgm:cxn modelId="{65C53D7F-E4ED-40E8-8BF9-C87E78378F5E}" type="presOf" srcId="{080D378B-EF52-4DEE-A919-37576E925B4E}" destId="{A7FBF047-7225-438D-AFD3-7A09F090A6D5}" srcOrd="0" destOrd="0" presId="urn:microsoft.com/office/officeart/2005/8/layout/hList1"/>
    <dgm:cxn modelId="{A78A7B80-C2DC-455F-901E-DA92006096E7}" type="presOf" srcId="{26687515-6875-4209-BFF6-8F1F99B29FB3}" destId="{CD3D4BE8-A428-468E-9D84-EA4A1BA29C1F}" srcOrd="0" destOrd="0" presId="urn:microsoft.com/office/officeart/2005/8/layout/hList1"/>
    <dgm:cxn modelId="{3CE4F38E-B5F3-462E-A456-A0B67DB66654}" srcId="{BCE9BA35-486B-457E-AD6E-732A72F51330}" destId="{DF5F03CA-412B-4CF3-81EB-E1C7293044E6}" srcOrd="0" destOrd="0" parTransId="{E9313AEA-060A-45F0-9226-4CA41980AE61}" sibTransId="{03B94D3B-4E85-403E-B3E9-90324919460D}"/>
    <dgm:cxn modelId="{20F13294-2055-49F3-A9EC-2BB03FDADAE0}" srcId="{DF5F03CA-412B-4CF3-81EB-E1C7293044E6}" destId="{7A7A05BF-0216-4D7F-8867-222EC46E95B6}" srcOrd="0" destOrd="0" parTransId="{833CD5D3-A60C-421A-B378-55FFC1BEDFE9}" sibTransId="{3B430390-F368-4F8F-831C-E251B6354CE0}"/>
    <dgm:cxn modelId="{2F7FC8A6-EBF2-4112-BEA1-124768ECFE41}" type="presOf" srcId="{B754D98B-1F64-493D-A5EA-9E626497BBA8}" destId="{48381027-2E3D-4CF8-B146-E45049FE5587}" srcOrd="0" destOrd="0" presId="urn:microsoft.com/office/officeart/2005/8/layout/hList1"/>
    <dgm:cxn modelId="{0D0774C6-A1DE-449E-AD5D-8AB9BAE508BB}" type="presOf" srcId="{A85E6D0B-0FB4-43DE-8E0B-A93D06F24306}" destId="{76602AAF-48A3-4752-94A1-FD05CBD3BDAD}" srcOrd="0" destOrd="0" presId="urn:microsoft.com/office/officeart/2005/8/layout/hList1"/>
    <dgm:cxn modelId="{FAB628D1-6F4A-487C-AA73-AF519FE81E50}" srcId="{BCE9BA35-486B-457E-AD6E-732A72F51330}" destId="{26687515-6875-4209-BFF6-8F1F99B29FB3}" srcOrd="1" destOrd="0" parTransId="{38CC7592-7A96-4063-910B-FD6DAAC78DD9}" sibTransId="{BB86C65C-29C2-4A68-8059-3823F2855C1C}"/>
    <dgm:cxn modelId="{EACCE9D5-E38A-41AE-875A-059E8DE58CEA}" type="presOf" srcId="{BCE9BA35-486B-457E-AD6E-732A72F51330}" destId="{E29D4887-C2BD-45C4-BEAD-0897B5024EF9}" srcOrd="0" destOrd="0" presId="urn:microsoft.com/office/officeart/2005/8/layout/hList1"/>
    <dgm:cxn modelId="{AF52EAD9-B7AA-4B2F-8B1B-7BAAEA9B4241}" type="presOf" srcId="{7A7A05BF-0216-4D7F-8867-222EC46E95B6}" destId="{0D174396-24E4-4E3C-B035-2C5740DC065E}" srcOrd="0" destOrd="0" presId="urn:microsoft.com/office/officeart/2005/8/layout/hList1"/>
    <dgm:cxn modelId="{0ACFCAF5-4F2E-430E-91F0-B17B0A94E9B5}" srcId="{BCE9BA35-486B-457E-AD6E-732A72F51330}" destId="{36CC405D-2877-480F-A5FD-722D3D34E9D7}" srcOrd="3" destOrd="0" parTransId="{B47DEB7E-0D1C-4FDC-BADA-8807155EE2D3}" sibTransId="{A04BA20B-253D-4827-97A0-9187C3E1E67C}"/>
    <dgm:cxn modelId="{2409D4FD-D79D-4617-A326-CB9B8103BBC3}" srcId="{26687515-6875-4209-BFF6-8F1F99B29FB3}" destId="{080D378B-EF52-4DEE-A919-37576E925B4E}" srcOrd="0" destOrd="0" parTransId="{DBE58DF1-D190-4D67-9F4F-8F1BBB5DC20B}" sibTransId="{52708303-A9CD-40F3-B43D-88D21D424E0D}"/>
    <dgm:cxn modelId="{09B77B1D-B4DF-4452-B9F5-C112BFFAF41C}" type="presParOf" srcId="{E29D4887-C2BD-45C4-BEAD-0897B5024EF9}" destId="{97CB80DD-1191-48A2-A4A6-DCE215C42AE9}" srcOrd="0" destOrd="0" presId="urn:microsoft.com/office/officeart/2005/8/layout/hList1"/>
    <dgm:cxn modelId="{D8FADBA9-4C15-449E-8EFD-92882C96BC7A}" type="presParOf" srcId="{97CB80DD-1191-48A2-A4A6-DCE215C42AE9}" destId="{A1C7A9A6-5720-4073-9A94-A22890853214}" srcOrd="0" destOrd="0" presId="urn:microsoft.com/office/officeart/2005/8/layout/hList1"/>
    <dgm:cxn modelId="{F31B2ABA-2224-4B0A-948D-9E44DF7F0D07}" type="presParOf" srcId="{97CB80DD-1191-48A2-A4A6-DCE215C42AE9}" destId="{0D174396-24E4-4E3C-B035-2C5740DC065E}" srcOrd="1" destOrd="0" presId="urn:microsoft.com/office/officeart/2005/8/layout/hList1"/>
    <dgm:cxn modelId="{4B97D525-847C-4790-896E-F1EE6C543165}" type="presParOf" srcId="{E29D4887-C2BD-45C4-BEAD-0897B5024EF9}" destId="{E72EEB8A-203F-4072-9E01-9DE5A74A9FA7}" srcOrd="1" destOrd="0" presId="urn:microsoft.com/office/officeart/2005/8/layout/hList1"/>
    <dgm:cxn modelId="{649215E4-F87B-4B47-A044-95DEF679B1CC}" type="presParOf" srcId="{E29D4887-C2BD-45C4-BEAD-0897B5024EF9}" destId="{6C1EB31D-64D4-4C9F-BC78-0C41DDF01598}" srcOrd="2" destOrd="0" presId="urn:microsoft.com/office/officeart/2005/8/layout/hList1"/>
    <dgm:cxn modelId="{609AA4A4-A3D1-4EEE-833E-32998E39D32A}" type="presParOf" srcId="{6C1EB31D-64D4-4C9F-BC78-0C41DDF01598}" destId="{CD3D4BE8-A428-468E-9D84-EA4A1BA29C1F}" srcOrd="0" destOrd="0" presId="urn:microsoft.com/office/officeart/2005/8/layout/hList1"/>
    <dgm:cxn modelId="{AC6C7A5C-0BE7-48FB-8D79-005BDBA92A71}" type="presParOf" srcId="{6C1EB31D-64D4-4C9F-BC78-0C41DDF01598}" destId="{A7FBF047-7225-438D-AFD3-7A09F090A6D5}" srcOrd="1" destOrd="0" presId="urn:microsoft.com/office/officeart/2005/8/layout/hList1"/>
    <dgm:cxn modelId="{275C9B9F-B074-49D4-971E-1C6E01AFE5C6}" type="presParOf" srcId="{E29D4887-C2BD-45C4-BEAD-0897B5024EF9}" destId="{87266AB1-D997-4E25-B380-E1DB1E47A6D6}" srcOrd="3" destOrd="0" presId="urn:microsoft.com/office/officeart/2005/8/layout/hList1"/>
    <dgm:cxn modelId="{D60552DD-13E4-4B13-817A-654EC8066E06}" type="presParOf" srcId="{E29D4887-C2BD-45C4-BEAD-0897B5024EF9}" destId="{138374F4-8808-4816-BCD6-CC1A9EEF2A82}" srcOrd="4" destOrd="0" presId="urn:microsoft.com/office/officeart/2005/8/layout/hList1"/>
    <dgm:cxn modelId="{52339D34-3951-4B46-A576-8D622907647D}" type="presParOf" srcId="{138374F4-8808-4816-BCD6-CC1A9EEF2A82}" destId="{E785563D-7ED1-465A-BF2E-45C049DAE07F}" srcOrd="0" destOrd="0" presId="urn:microsoft.com/office/officeart/2005/8/layout/hList1"/>
    <dgm:cxn modelId="{1AFAAE77-4CBC-4F31-B4D1-298C22745102}" type="presParOf" srcId="{138374F4-8808-4816-BCD6-CC1A9EEF2A82}" destId="{76602AAF-48A3-4752-94A1-FD05CBD3BDAD}" srcOrd="1" destOrd="0" presId="urn:microsoft.com/office/officeart/2005/8/layout/hList1"/>
    <dgm:cxn modelId="{1E69300F-917D-4450-A7A6-0D815F996D28}" type="presParOf" srcId="{E29D4887-C2BD-45C4-BEAD-0897B5024EF9}" destId="{2936C8D4-9CB4-489E-A787-BDCB1FACF66B}" srcOrd="5" destOrd="0" presId="urn:microsoft.com/office/officeart/2005/8/layout/hList1"/>
    <dgm:cxn modelId="{CBFC4556-7FA1-46B7-A909-E0F9DD7A282C}" type="presParOf" srcId="{E29D4887-C2BD-45C4-BEAD-0897B5024EF9}" destId="{36B76EB4-FAD3-47C6-937A-CD41F53ECBA5}" srcOrd="6" destOrd="0" presId="urn:microsoft.com/office/officeart/2005/8/layout/hList1"/>
    <dgm:cxn modelId="{1AD2713C-C33E-464D-AEB2-A3C69740F85F}" type="presParOf" srcId="{36B76EB4-FAD3-47C6-937A-CD41F53ECBA5}" destId="{308455EC-56EA-43AF-A902-290B4979CC89}" srcOrd="0" destOrd="0" presId="urn:microsoft.com/office/officeart/2005/8/layout/hList1"/>
    <dgm:cxn modelId="{AFFD39FE-AAB5-4715-A948-A42DDBDAD5ED}" type="presParOf" srcId="{36B76EB4-FAD3-47C6-937A-CD41F53ECBA5}" destId="{48381027-2E3D-4CF8-B146-E45049FE55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53F673-A652-41A5-87CD-FC14A1740E26}" type="doc">
      <dgm:prSet loTypeId="urn:microsoft.com/office/officeart/2005/8/layout/venn1#1" loCatId="relationship" qsTypeId="urn:microsoft.com/office/officeart/2005/8/quickstyle/simple4" qsCatId="simple" csTypeId="urn:microsoft.com/office/officeart/2005/8/colors/colorful1#3" csCatId="colorful" phldr="1"/>
      <dgm:spPr/>
    </dgm:pt>
    <dgm:pt modelId="{CF586CA9-EF8D-483A-880D-C71D5DF58252}">
      <dgm:prSet phldrT="[文本]"/>
      <dgm:spPr/>
      <dgm:t>
        <a:bodyPr/>
        <a:lstStyle/>
        <a:p>
          <a:r>
            <a:rPr lang="zh-CN" altLang="en-US" dirty="0"/>
            <a:t>新闻学</a:t>
          </a:r>
          <a:endParaRPr lang="zh-CN" dirty="0"/>
        </a:p>
      </dgm:t>
    </dgm:pt>
    <dgm:pt modelId="{B2F37306-0084-43B0-AE1A-637618F089C3}" cxnId="{C65315C4-BB9C-4FB9-BB72-A50791A1F933}" type="parTrans">
      <dgm:prSet/>
      <dgm:spPr/>
      <dgm:t>
        <a:bodyPr/>
        <a:lstStyle/>
        <a:p>
          <a:endParaRPr lang="zh-CN" altLang="en-US"/>
        </a:p>
      </dgm:t>
    </dgm:pt>
    <dgm:pt modelId="{17E9FD21-EC3B-4E92-883D-48D1FC440C0F}" cxnId="{C65315C4-BB9C-4FB9-BB72-A50791A1F933}" type="sibTrans">
      <dgm:prSet/>
      <dgm:spPr/>
      <dgm:t>
        <a:bodyPr/>
        <a:lstStyle/>
        <a:p>
          <a:endParaRPr lang="zh-CN" altLang="en-US"/>
        </a:p>
      </dgm:t>
    </dgm:pt>
    <dgm:pt modelId="{A7A655DE-ED25-49F9-8962-97B531F4470E}">
      <dgm:prSet phldrT="[文本]"/>
      <dgm:spPr/>
      <dgm:t>
        <a:bodyPr/>
        <a:lstStyle/>
        <a:p>
          <a:r>
            <a:rPr lang="zh-CN" altLang="en-US"/>
            <a:t>大</a:t>
          </a:r>
          <a:r>
            <a:rPr lang="zh-CN" altLang="en-US" dirty="0"/>
            <a:t>数据</a:t>
          </a:r>
          <a:endParaRPr lang="zh-CN" dirty="0"/>
        </a:p>
      </dgm:t>
    </dgm:pt>
    <dgm:pt modelId="{FFB62804-697A-44B4-B0F9-15A536EA7F10}" cxnId="{24CEDC80-1CB9-437E-BEB2-CAA8644A5FE3}" type="parTrans">
      <dgm:prSet/>
      <dgm:spPr/>
      <dgm:t>
        <a:bodyPr/>
        <a:lstStyle/>
        <a:p>
          <a:endParaRPr lang="zh-CN" altLang="en-US"/>
        </a:p>
      </dgm:t>
    </dgm:pt>
    <dgm:pt modelId="{28F9D109-B7DF-4A1F-9EB4-C90A1E8C5E1E}" cxnId="{24CEDC80-1CB9-437E-BEB2-CAA8644A5FE3}" type="sibTrans">
      <dgm:prSet/>
      <dgm:spPr/>
      <dgm:t>
        <a:bodyPr/>
        <a:lstStyle/>
        <a:p>
          <a:endParaRPr lang="zh-CN" altLang="en-US"/>
        </a:p>
      </dgm:t>
    </dgm:pt>
    <dgm:pt modelId="{9686B613-D4B0-43C3-8738-94EE14A65A0C}" type="pres">
      <dgm:prSet presAssocID="{C253F673-A652-41A5-87CD-FC14A1740E26}" presName="compositeShape" presStyleCnt="0">
        <dgm:presLayoutVars>
          <dgm:chMax val="7"/>
          <dgm:dir/>
          <dgm:resizeHandles val="exact"/>
        </dgm:presLayoutVars>
      </dgm:prSet>
      <dgm:spPr/>
    </dgm:pt>
    <dgm:pt modelId="{36B65376-4DEA-437B-AFDE-B297A2C11344}" type="pres">
      <dgm:prSet presAssocID="{CF586CA9-EF8D-483A-880D-C71D5DF58252}" presName="circ1" presStyleLbl="vennNode1" presStyleIdx="0" presStyleCnt="2"/>
      <dgm:spPr/>
    </dgm:pt>
    <dgm:pt modelId="{93D166C3-F7B2-45E9-8C24-7D721E92BD42}" type="pres">
      <dgm:prSet presAssocID="{CF586CA9-EF8D-483A-880D-C71D5DF5825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428A727-B7DC-405E-A2F4-706C33910E4B}" type="pres">
      <dgm:prSet presAssocID="{A7A655DE-ED25-49F9-8962-97B531F4470E}" presName="circ2" presStyleLbl="vennNode1" presStyleIdx="1" presStyleCnt="2"/>
      <dgm:spPr/>
    </dgm:pt>
    <dgm:pt modelId="{C66BC837-1270-49C6-A9C1-224308945D56}" type="pres">
      <dgm:prSet presAssocID="{A7A655DE-ED25-49F9-8962-97B531F4470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6160113-C092-4967-9A45-D9F5525EEAAA}" type="presOf" srcId="{A7A655DE-ED25-49F9-8962-97B531F4470E}" destId="{8428A727-B7DC-405E-A2F4-706C33910E4B}" srcOrd="0" destOrd="0" presId="urn:microsoft.com/office/officeart/2005/8/layout/venn1#1"/>
    <dgm:cxn modelId="{2070D95F-49C3-4499-8F25-C4FA5B47B973}" type="presOf" srcId="{C253F673-A652-41A5-87CD-FC14A1740E26}" destId="{9686B613-D4B0-43C3-8738-94EE14A65A0C}" srcOrd="0" destOrd="0" presId="urn:microsoft.com/office/officeart/2005/8/layout/venn1#1"/>
    <dgm:cxn modelId="{C589D76F-F3CD-4C52-BB18-54EEAE691488}" type="presOf" srcId="{A7A655DE-ED25-49F9-8962-97B531F4470E}" destId="{C66BC837-1270-49C6-A9C1-224308945D56}" srcOrd="1" destOrd="0" presId="urn:microsoft.com/office/officeart/2005/8/layout/venn1#1"/>
    <dgm:cxn modelId="{4D194556-58F9-46CF-A771-E745837CD6E7}" type="presOf" srcId="{CF586CA9-EF8D-483A-880D-C71D5DF58252}" destId="{93D166C3-F7B2-45E9-8C24-7D721E92BD42}" srcOrd="0" destOrd="0" presId="urn:microsoft.com/office/officeart/2005/8/layout/venn1#1"/>
    <dgm:cxn modelId="{24CEDC80-1CB9-437E-BEB2-CAA8644A5FE3}" srcId="{C253F673-A652-41A5-87CD-FC14A1740E26}" destId="{A7A655DE-ED25-49F9-8962-97B531F4470E}" srcOrd="1" destOrd="0" parTransId="{FFB62804-697A-44B4-B0F9-15A536EA7F10}" sibTransId="{28F9D109-B7DF-4A1F-9EB4-C90A1E8C5E1E}"/>
    <dgm:cxn modelId="{C65315C4-BB9C-4FB9-BB72-A50791A1F933}" srcId="{C253F673-A652-41A5-87CD-FC14A1740E26}" destId="{CF586CA9-EF8D-483A-880D-C71D5DF58252}" srcOrd="0" destOrd="0" parTransId="{B2F37306-0084-43B0-AE1A-637618F089C3}" sibTransId="{17E9FD21-EC3B-4E92-883D-48D1FC440C0F}"/>
    <dgm:cxn modelId="{78C4C5FB-7163-4574-A858-ED87C74B73D1}" type="presOf" srcId="{CF586CA9-EF8D-483A-880D-C71D5DF58252}" destId="{36B65376-4DEA-437B-AFDE-B297A2C11344}" srcOrd="1" destOrd="0" presId="urn:microsoft.com/office/officeart/2005/8/layout/venn1#1"/>
    <dgm:cxn modelId="{96AD3EDC-EA63-4740-A4A5-DEC8F70E8A6E}" type="presParOf" srcId="{9686B613-D4B0-43C3-8738-94EE14A65A0C}" destId="{36B65376-4DEA-437B-AFDE-B297A2C11344}" srcOrd="0" destOrd="0" presId="urn:microsoft.com/office/officeart/2005/8/layout/venn1#1"/>
    <dgm:cxn modelId="{3F9A1B3B-A277-428C-B5B4-14C854CBCC1B}" type="presParOf" srcId="{9686B613-D4B0-43C3-8738-94EE14A65A0C}" destId="{93D166C3-F7B2-45E9-8C24-7D721E92BD42}" srcOrd="1" destOrd="0" presId="urn:microsoft.com/office/officeart/2005/8/layout/venn1#1"/>
    <dgm:cxn modelId="{50A86663-2FAB-4C02-B060-252348973115}" type="presParOf" srcId="{9686B613-D4B0-43C3-8738-94EE14A65A0C}" destId="{8428A727-B7DC-405E-A2F4-706C33910E4B}" srcOrd="2" destOrd="0" presId="urn:microsoft.com/office/officeart/2005/8/layout/venn1#1"/>
    <dgm:cxn modelId="{4FC96BCB-D751-4F2F-AD41-197350B2807E}" type="presParOf" srcId="{9686B613-D4B0-43C3-8738-94EE14A65A0C}" destId="{C66BC837-1270-49C6-A9C1-224308945D56}" srcOrd="3" destOrd="0" presId="urn:microsoft.com/office/officeart/2005/8/layout/venn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53F673-A652-41A5-87CD-FC14A1740E26}" type="doc">
      <dgm:prSet loTypeId="urn:microsoft.com/office/officeart/2005/8/layout/venn1#1" loCatId="relationship" qsTypeId="urn:microsoft.com/office/officeart/2005/8/quickstyle/simple4" qsCatId="simple" csTypeId="urn:microsoft.com/office/officeart/2005/8/colors/accent5_5" csCatId="accent5" phldr="1"/>
      <dgm:spPr/>
    </dgm:pt>
    <dgm:pt modelId="{CF586CA9-EF8D-483A-880D-C71D5DF58252}">
      <dgm:prSet phldrT="[文本]"/>
      <dgm:spPr/>
      <dgm:t>
        <a:bodyPr/>
        <a:lstStyle/>
        <a:p>
          <a:r>
            <a:rPr lang="zh-CN" altLang="en-US" dirty="0"/>
            <a:t>金融学</a:t>
          </a:r>
          <a:endParaRPr lang="zh-CN" dirty="0"/>
        </a:p>
      </dgm:t>
    </dgm:pt>
    <dgm:pt modelId="{B2F37306-0084-43B0-AE1A-637618F089C3}" cxnId="{C65315C4-BB9C-4FB9-BB72-A50791A1F933}" type="parTrans">
      <dgm:prSet/>
      <dgm:spPr/>
      <dgm:t>
        <a:bodyPr/>
        <a:lstStyle/>
        <a:p>
          <a:endParaRPr lang="zh-CN" altLang="en-US"/>
        </a:p>
      </dgm:t>
    </dgm:pt>
    <dgm:pt modelId="{17E9FD21-EC3B-4E92-883D-48D1FC440C0F}" cxnId="{C65315C4-BB9C-4FB9-BB72-A50791A1F933}" type="sibTrans">
      <dgm:prSet/>
      <dgm:spPr/>
      <dgm:t>
        <a:bodyPr/>
        <a:lstStyle/>
        <a:p>
          <a:endParaRPr lang="zh-CN" altLang="en-US"/>
        </a:p>
      </dgm:t>
    </dgm:pt>
    <dgm:pt modelId="{542338CB-0492-4645-AC41-88878CF24CBA}">
      <dgm:prSet phldrT="[文本]"/>
      <dgm:spPr/>
      <dgm:t>
        <a:bodyPr/>
        <a:lstStyle/>
        <a:p>
          <a:r>
            <a:rPr lang="zh-CN" altLang="en-US" dirty="0"/>
            <a:t>大数据</a:t>
          </a:r>
          <a:endParaRPr lang="zh-CN" dirty="0"/>
        </a:p>
      </dgm:t>
    </dgm:pt>
    <dgm:pt modelId="{2DFD6E42-0F47-4B29-89A2-0FF96EBD89DC}" cxnId="{90A9F029-FFAF-4A6F-8BF0-F9C51D7CD169}" type="parTrans">
      <dgm:prSet/>
      <dgm:spPr/>
      <dgm:t>
        <a:bodyPr/>
        <a:lstStyle/>
        <a:p>
          <a:endParaRPr lang="zh-CN" altLang="en-US"/>
        </a:p>
      </dgm:t>
    </dgm:pt>
    <dgm:pt modelId="{5FA7C290-1FBB-492A-A408-4F5F7AB690CB}" cxnId="{90A9F029-FFAF-4A6F-8BF0-F9C51D7CD169}" type="sibTrans">
      <dgm:prSet/>
      <dgm:spPr/>
      <dgm:t>
        <a:bodyPr/>
        <a:lstStyle/>
        <a:p>
          <a:endParaRPr lang="zh-CN" altLang="en-US"/>
        </a:p>
      </dgm:t>
    </dgm:pt>
    <dgm:pt modelId="{9686B613-D4B0-43C3-8738-94EE14A65A0C}" type="pres">
      <dgm:prSet presAssocID="{C253F673-A652-41A5-87CD-FC14A1740E26}" presName="compositeShape" presStyleCnt="0">
        <dgm:presLayoutVars>
          <dgm:chMax val="7"/>
          <dgm:dir/>
          <dgm:resizeHandles val="exact"/>
        </dgm:presLayoutVars>
      </dgm:prSet>
      <dgm:spPr/>
    </dgm:pt>
    <dgm:pt modelId="{36B65376-4DEA-437B-AFDE-B297A2C11344}" type="pres">
      <dgm:prSet presAssocID="{CF586CA9-EF8D-483A-880D-C71D5DF58252}" presName="circ1" presStyleLbl="vennNode1" presStyleIdx="0" presStyleCnt="2"/>
      <dgm:spPr/>
    </dgm:pt>
    <dgm:pt modelId="{93D166C3-F7B2-45E9-8C24-7D721E92BD42}" type="pres">
      <dgm:prSet presAssocID="{CF586CA9-EF8D-483A-880D-C71D5DF5825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1087B84-0071-4003-ADC0-2250AFF56AAB}" type="pres">
      <dgm:prSet presAssocID="{542338CB-0492-4645-AC41-88878CF24CBA}" presName="circ2" presStyleLbl="vennNode1" presStyleIdx="1" presStyleCnt="2"/>
      <dgm:spPr/>
    </dgm:pt>
    <dgm:pt modelId="{1A0375DA-C05E-4BC4-89E6-ED171A85658A}" type="pres">
      <dgm:prSet presAssocID="{542338CB-0492-4645-AC41-88878CF24CB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90A9F029-FFAF-4A6F-8BF0-F9C51D7CD169}" srcId="{C253F673-A652-41A5-87CD-FC14A1740E26}" destId="{542338CB-0492-4645-AC41-88878CF24CBA}" srcOrd="1" destOrd="0" parTransId="{2DFD6E42-0F47-4B29-89A2-0FF96EBD89DC}" sibTransId="{5FA7C290-1FBB-492A-A408-4F5F7AB690CB}"/>
    <dgm:cxn modelId="{2070D95F-49C3-4499-8F25-C4FA5B47B973}" type="presOf" srcId="{C253F673-A652-41A5-87CD-FC14A1740E26}" destId="{9686B613-D4B0-43C3-8738-94EE14A65A0C}" srcOrd="0" destOrd="0" presId="urn:microsoft.com/office/officeart/2005/8/layout/venn1#1"/>
    <dgm:cxn modelId="{4D194556-58F9-46CF-A771-E745837CD6E7}" type="presOf" srcId="{CF586CA9-EF8D-483A-880D-C71D5DF58252}" destId="{93D166C3-F7B2-45E9-8C24-7D721E92BD42}" srcOrd="0" destOrd="0" presId="urn:microsoft.com/office/officeart/2005/8/layout/venn1#1"/>
    <dgm:cxn modelId="{C65315C4-BB9C-4FB9-BB72-A50791A1F933}" srcId="{C253F673-A652-41A5-87CD-FC14A1740E26}" destId="{CF586CA9-EF8D-483A-880D-C71D5DF58252}" srcOrd="0" destOrd="0" parTransId="{B2F37306-0084-43B0-AE1A-637618F089C3}" sibTransId="{17E9FD21-EC3B-4E92-883D-48D1FC440C0F}"/>
    <dgm:cxn modelId="{E92306CD-717D-4B8C-A692-509A20C54C6E}" type="presOf" srcId="{542338CB-0492-4645-AC41-88878CF24CBA}" destId="{F1087B84-0071-4003-ADC0-2250AFF56AAB}" srcOrd="1" destOrd="0" presId="urn:microsoft.com/office/officeart/2005/8/layout/venn1#1"/>
    <dgm:cxn modelId="{A22CD4F4-7668-434D-BD3C-D984D20D0C47}" type="presOf" srcId="{542338CB-0492-4645-AC41-88878CF24CBA}" destId="{1A0375DA-C05E-4BC4-89E6-ED171A85658A}" srcOrd="0" destOrd="0" presId="urn:microsoft.com/office/officeart/2005/8/layout/venn1#1"/>
    <dgm:cxn modelId="{78C4C5FB-7163-4574-A858-ED87C74B73D1}" type="presOf" srcId="{CF586CA9-EF8D-483A-880D-C71D5DF58252}" destId="{36B65376-4DEA-437B-AFDE-B297A2C11344}" srcOrd="1" destOrd="0" presId="urn:microsoft.com/office/officeart/2005/8/layout/venn1#1"/>
    <dgm:cxn modelId="{96AD3EDC-EA63-4740-A4A5-DEC8F70E8A6E}" type="presParOf" srcId="{9686B613-D4B0-43C3-8738-94EE14A65A0C}" destId="{36B65376-4DEA-437B-AFDE-B297A2C11344}" srcOrd="0" destOrd="0" presId="urn:microsoft.com/office/officeart/2005/8/layout/venn1#1"/>
    <dgm:cxn modelId="{3F9A1B3B-A277-428C-B5B4-14C854CBCC1B}" type="presParOf" srcId="{9686B613-D4B0-43C3-8738-94EE14A65A0C}" destId="{93D166C3-F7B2-45E9-8C24-7D721E92BD42}" srcOrd="1" destOrd="0" presId="urn:microsoft.com/office/officeart/2005/8/layout/venn1#1"/>
    <dgm:cxn modelId="{5960EEC5-C609-4D7C-991E-1DC03E25806D}" type="presParOf" srcId="{9686B613-D4B0-43C3-8738-94EE14A65A0C}" destId="{F1087B84-0071-4003-ADC0-2250AFF56AAB}" srcOrd="2" destOrd="0" presId="urn:microsoft.com/office/officeart/2005/8/layout/venn1#1"/>
    <dgm:cxn modelId="{B6DBDBBE-5C34-4BE0-995B-9048F4A923D7}" type="presParOf" srcId="{9686B613-D4B0-43C3-8738-94EE14A65A0C}" destId="{1A0375DA-C05E-4BC4-89E6-ED171A85658A}" srcOrd="3" destOrd="0" presId="urn:microsoft.com/office/officeart/2005/8/layout/venn1#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53F673-A652-41A5-87CD-FC14A1740E26}" type="doc">
      <dgm:prSet loTypeId="urn:microsoft.com/office/officeart/2005/8/layout/venn1#1" loCatId="relationship" qsTypeId="urn:microsoft.com/office/officeart/2005/8/quickstyle/simple4" qsCatId="simple" csTypeId="urn:microsoft.com/office/officeart/2005/8/colors/colorful1#3" csCatId="colorful" phldr="1"/>
      <dgm:spPr/>
    </dgm:pt>
    <dgm:pt modelId="{CF586CA9-EF8D-483A-880D-C71D5DF58252}">
      <dgm:prSet phldrT="[文本]"/>
      <dgm:spPr/>
      <dgm:t>
        <a:bodyPr/>
        <a:lstStyle/>
        <a:p>
          <a:r>
            <a:rPr lang="zh-CN" altLang="en-US" dirty="0"/>
            <a:t>社会学</a:t>
          </a:r>
          <a:endParaRPr lang="zh-CN" dirty="0"/>
        </a:p>
      </dgm:t>
    </dgm:pt>
    <dgm:pt modelId="{B2F37306-0084-43B0-AE1A-637618F089C3}" cxnId="{C65315C4-BB9C-4FB9-BB72-A50791A1F933}" type="parTrans">
      <dgm:prSet/>
      <dgm:spPr/>
      <dgm:t>
        <a:bodyPr/>
        <a:lstStyle/>
        <a:p>
          <a:endParaRPr lang="zh-CN" altLang="en-US"/>
        </a:p>
      </dgm:t>
    </dgm:pt>
    <dgm:pt modelId="{17E9FD21-EC3B-4E92-883D-48D1FC440C0F}" cxnId="{C65315C4-BB9C-4FB9-BB72-A50791A1F933}" type="sibTrans">
      <dgm:prSet/>
      <dgm:spPr/>
      <dgm:t>
        <a:bodyPr/>
        <a:lstStyle/>
        <a:p>
          <a:endParaRPr lang="zh-CN" altLang="en-US"/>
        </a:p>
      </dgm:t>
    </dgm:pt>
    <dgm:pt modelId="{542338CB-0492-4645-AC41-88878CF24CBA}">
      <dgm:prSet phldrT="[文本]"/>
      <dgm:spPr/>
      <dgm:t>
        <a:bodyPr/>
        <a:lstStyle/>
        <a:p>
          <a:r>
            <a:rPr lang="zh-CN" altLang="en-US" dirty="0"/>
            <a:t>大数据</a:t>
          </a:r>
          <a:endParaRPr lang="zh-CN" dirty="0"/>
        </a:p>
      </dgm:t>
    </dgm:pt>
    <dgm:pt modelId="{2DFD6E42-0F47-4B29-89A2-0FF96EBD89DC}" cxnId="{90A9F029-FFAF-4A6F-8BF0-F9C51D7CD169}" type="parTrans">
      <dgm:prSet/>
      <dgm:spPr/>
      <dgm:t>
        <a:bodyPr/>
        <a:lstStyle/>
        <a:p>
          <a:endParaRPr lang="zh-CN" altLang="en-US"/>
        </a:p>
      </dgm:t>
    </dgm:pt>
    <dgm:pt modelId="{5FA7C290-1FBB-492A-A408-4F5F7AB690CB}" cxnId="{90A9F029-FFAF-4A6F-8BF0-F9C51D7CD169}" type="sibTrans">
      <dgm:prSet/>
      <dgm:spPr/>
      <dgm:t>
        <a:bodyPr/>
        <a:lstStyle/>
        <a:p>
          <a:endParaRPr lang="zh-CN" altLang="en-US"/>
        </a:p>
      </dgm:t>
    </dgm:pt>
    <dgm:pt modelId="{9686B613-D4B0-43C3-8738-94EE14A65A0C}" type="pres">
      <dgm:prSet presAssocID="{C253F673-A652-41A5-87CD-FC14A1740E26}" presName="compositeShape" presStyleCnt="0">
        <dgm:presLayoutVars>
          <dgm:chMax val="7"/>
          <dgm:dir/>
          <dgm:resizeHandles val="exact"/>
        </dgm:presLayoutVars>
      </dgm:prSet>
      <dgm:spPr/>
    </dgm:pt>
    <dgm:pt modelId="{36B65376-4DEA-437B-AFDE-B297A2C11344}" type="pres">
      <dgm:prSet presAssocID="{CF586CA9-EF8D-483A-880D-C71D5DF58252}" presName="circ1" presStyleLbl="vennNode1" presStyleIdx="0" presStyleCnt="2"/>
      <dgm:spPr/>
    </dgm:pt>
    <dgm:pt modelId="{93D166C3-F7B2-45E9-8C24-7D721E92BD42}" type="pres">
      <dgm:prSet presAssocID="{CF586CA9-EF8D-483A-880D-C71D5DF5825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1087B84-0071-4003-ADC0-2250AFF56AAB}" type="pres">
      <dgm:prSet presAssocID="{542338CB-0492-4645-AC41-88878CF24CBA}" presName="circ2" presStyleLbl="vennNode1" presStyleIdx="1" presStyleCnt="2"/>
      <dgm:spPr/>
    </dgm:pt>
    <dgm:pt modelId="{1A0375DA-C05E-4BC4-89E6-ED171A85658A}" type="pres">
      <dgm:prSet presAssocID="{542338CB-0492-4645-AC41-88878CF24CB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90A9F029-FFAF-4A6F-8BF0-F9C51D7CD169}" srcId="{C253F673-A652-41A5-87CD-FC14A1740E26}" destId="{542338CB-0492-4645-AC41-88878CF24CBA}" srcOrd="1" destOrd="0" parTransId="{2DFD6E42-0F47-4B29-89A2-0FF96EBD89DC}" sibTransId="{5FA7C290-1FBB-492A-A408-4F5F7AB690CB}"/>
    <dgm:cxn modelId="{2070D95F-49C3-4499-8F25-C4FA5B47B973}" type="presOf" srcId="{C253F673-A652-41A5-87CD-FC14A1740E26}" destId="{9686B613-D4B0-43C3-8738-94EE14A65A0C}" srcOrd="0" destOrd="0" presId="urn:microsoft.com/office/officeart/2005/8/layout/venn1#1"/>
    <dgm:cxn modelId="{4D194556-58F9-46CF-A771-E745837CD6E7}" type="presOf" srcId="{CF586CA9-EF8D-483A-880D-C71D5DF58252}" destId="{93D166C3-F7B2-45E9-8C24-7D721E92BD42}" srcOrd="0" destOrd="0" presId="urn:microsoft.com/office/officeart/2005/8/layout/venn1#1"/>
    <dgm:cxn modelId="{C65315C4-BB9C-4FB9-BB72-A50791A1F933}" srcId="{C253F673-A652-41A5-87CD-FC14A1740E26}" destId="{CF586CA9-EF8D-483A-880D-C71D5DF58252}" srcOrd="0" destOrd="0" parTransId="{B2F37306-0084-43B0-AE1A-637618F089C3}" sibTransId="{17E9FD21-EC3B-4E92-883D-48D1FC440C0F}"/>
    <dgm:cxn modelId="{E92306CD-717D-4B8C-A692-509A20C54C6E}" type="presOf" srcId="{542338CB-0492-4645-AC41-88878CF24CBA}" destId="{F1087B84-0071-4003-ADC0-2250AFF56AAB}" srcOrd="1" destOrd="0" presId="urn:microsoft.com/office/officeart/2005/8/layout/venn1#1"/>
    <dgm:cxn modelId="{A22CD4F4-7668-434D-BD3C-D984D20D0C47}" type="presOf" srcId="{542338CB-0492-4645-AC41-88878CF24CBA}" destId="{1A0375DA-C05E-4BC4-89E6-ED171A85658A}" srcOrd="0" destOrd="0" presId="urn:microsoft.com/office/officeart/2005/8/layout/venn1#1"/>
    <dgm:cxn modelId="{78C4C5FB-7163-4574-A858-ED87C74B73D1}" type="presOf" srcId="{CF586CA9-EF8D-483A-880D-C71D5DF58252}" destId="{36B65376-4DEA-437B-AFDE-B297A2C11344}" srcOrd="1" destOrd="0" presId="urn:microsoft.com/office/officeart/2005/8/layout/venn1#1"/>
    <dgm:cxn modelId="{96AD3EDC-EA63-4740-A4A5-DEC8F70E8A6E}" type="presParOf" srcId="{9686B613-D4B0-43C3-8738-94EE14A65A0C}" destId="{36B65376-4DEA-437B-AFDE-B297A2C11344}" srcOrd="0" destOrd="0" presId="urn:microsoft.com/office/officeart/2005/8/layout/venn1#1"/>
    <dgm:cxn modelId="{3F9A1B3B-A277-428C-B5B4-14C854CBCC1B}" type="presParOf" srcId="{9686B613-D4B0-43C3-8738-94EE14A65A0C}" destId="{93D166C3-F7B2-45E9-8C24-7D721E92BD42}" srcOrd="1" destOrd="0" presId="urn:microsoft.com/office/officeart/2005/8/layout/venn1#1"/>
    <dgm:cxn modelId="{5960EEC5-C609-4D7C-991E-1DC03E25806D}" type="presParOf" srcId="{9686B613-D4B0-43C3-8738-94EE14A65A0C}" destId="{F1087B84-0071-4003-ADC0-2250AFF56AAB}" srcOrd="2" destOrd="0" presId="urn:microsoft.com/office/officeart/2005/8/layout/venn1#1"/>
    <dgm:cxn modelId="{B6DBDBBE-5C34-4BE0-995B-9048F4A923D7}" type="presParOf" srcId="{9686B613-D4B0-43C3-8738-94EE14A65A0C}" destId="{1A0375DA-C05E-4BC4-89E6-ED171A85658A}" srcOrd="3" destOrd="0" presId="urn:microsoft.com/office/officeart/2005/8/layout/venn1#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53F673-A652-41A5-87CD-FC14A1740E26}" type="doc">
      <dgm:prSet loTypeId="urn:microsoft.com/office/officeart/2005/8/layout/venn1#1" loCatId="relationship" qsTypeId="urn:microsoft.com/office/officeart/2005/8/quickstyle/3d3" qsCatId="3D" csTypeId="urn:microsoft.com/office/officeart/2005/8/colors/colorful1#3" csCatId="colorful" phldr="1"/>
      <dgm:spPr/>
    </dgm:pt>
    <dgm:pt modelId="{CF586CA9-EF8D-483A-880D-C71D5DF58252}">
      <dgm:prSet phldrT="[文本]"/>
      <dgm:spPr>
        <a:solidFill>
          <a:schemeClr val="accent1">
            <a:lumMod val="50000"/>
            <a:alpha val="50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zh-CN" altLang="en-US" dirty="0"/>
            <a:t>大数据金融</a:t>
          </a:r>
          <a:endParaRPr lang="zh-CN" dirty="0"/>
        </a:p>
      </dgm:t>
    </dgm:pt>
    <dgm:pt modelId="{B2F37306-0084-43B0-AE1A-637618F089C3}" cxnId="{C65315C4-BB9C-4FB9-BB72-A50791A1F933}" type="parTrans">
      <dgm:prSet/>
      <dgm:spPr/>
      <dgm:t>
        <a:bodyPr/>
        <a:lstStyle/>
        <a:p>
          <a:endParaRPr lang="zh-CN" altLang="en-US"/>
        </a:p>
      </dgm:t>
    </dgm:pt>
    <dgm:pt modelId="{17E9FD21-EC3B-4E92-883D-48D1FC440C0F}" cxnId="{C65315C4-BB9C-4FB9-BB72-A50791A1F933}" type="sibTrans">
      <dgm:prSet/>
      <dgm:spPr/>
      <dgm:t>
        <a:bodyPr/>
        <a:lstStyle/>
        <a:p>
          <a:endParaRPr lang="zh-CN" altLang="en-US"/>
        </a:p>
      </dgm:t>
    </dgm:pt>
    <dgm:pt modelId="{542338CB-0492-4645-AC41-88878CF24CBA}">
      <dgm:prSet phldrT="[文本]"/>
      <dgm:spPr>
        <a:solidFill>
          <a:srgbClr val="009900">
            <a:alpha val="50000"/>
          </a:srgbClr>
        </a:solidFill>
        <a:ln>
          <a:solidFill>
            <a:srgbClr val="009900"/>
          </a:solidFill>
        </a:ln>
      </dgm:spPr>
      <dgm:t>
        <a:bodyPr/>
        <a:lstStyle/>
        <a:p>
          <a:r>
            <a:rPr lang="zh-CN" altLang="en-US" dirty="0"/>
            <a:t>数据新闻</a:t>
          </a:r>
          <a:endParaRPr lang="zh-CN" dirty="0"/>
        </a:p>
      </dgm:t>
    </dgm:pt>
    <dgm:pt modelId="{2DFD6E42-0F47-4B29-89A2-0FF96EBD89DC}" cxnId="{90A9F029-FFAF-4A6F-8BF0-F9C51D7CD169}" type="parTrans">
      <dgm:prSet/>
      <dgm:spPr/>
      <dgm:t>
        <a:bodyPr/>
        <a:lstStyle/>
        <a:p>
          <a:endParaRPr lang="zh-CN" altLang="en-US"/>
        </a:p>
      </dgm:t>
    </dgm:pt>
    <dgm:pt modelId="{5FA7C290-1FBB-492A-A408-4F5F7AB690CB}" cxnId="{90A9F029-FFAF-4A6F-8BF0-F9C51D7CD169}" type="sibTrans">
      <dgm:prSet/>
      <dgm:spPr/>
      <dgm:t>
        <a:bodyPr/>
        <a:lstStyle/>
        <a:p>
          <a:endParaRPr lang="zh-CN" altLang="en-US"/>
        </a:p>
      </dgm:t>
    </dgm:pt>
    <dgm:pt modelId="{D42767FE-471B-47A5-9CF8-75ACCDE282D2}">
      <dgm:prSet phldrT="[文本]"/>
      <dgm:spPr>
        <a:solidFill>
          <a:srgbClr val="7030A0">
            <a:alpha val="50000"/>
          </a:srgbClr>
        </a:solidFill>
        <a:ln>
          <a:solidFill>
            <a:srgbClr val="CC0000"/>
          </a:solidFill>
        </a:ln>
      </dgm:spPr>
      <dgm:t>
        <a:bodyPr/>
        <a:lstStyle/>
        <a:p>
          <a:r>
            <a:rPr lang="zh-CN" altLang="en-US" dirty="0"/>
            <a:t>大数据社会</a:t>
          </a:r>
          <a:endParaRPr lang="zh-CN" dirty="0"/>
        </a:p>
      </dgm:t>
    </dgm:pt>
    <dgm:pt modelId="{822B2C7E-7906-497F-86B2-A30F915732D7}" cxnId="{E8D2DFFD-EDC7-481C-91B1-BFBCF9D24687}" type="parTrans">
      <dgm:prSet/>
      <dgm:spPr/>
      <dgm:t>
        <a:bodyPr/>
        <a:lstStyle/>
        <a:p>
          <a:endParaRPr lang="zh-CN" altLang="en-US"/>
        </a:p>
      </dgm:t>
    </dgm:pt>
    <dgm:pt modelId="{A0656141-0D83-4DD9-B014-7E7D9A3748A4}" cxnId="{E8D2DFFD-EDC7-481C-91B1-BFBCF9D24687}" type="sibTrans">
      <dgm:prSet/>
      <dgm:spPr/>
      <dgm:t>
        <a:bodyPr/>
        <a:lstStyle/>
        <a:p>
          <a:endParaRPr lang="zh-CN" altLang="en-US"/>
        </a:p>
      </dgm:t>
    </dgm:pt>
    <dgm:pt modelId="{582234D8-6A0D-4ABD-B05C-365C8BDBDE60}">
      <dgm:prSet phldrT="[文本]"/>
      <dgm:spPr>
        <a:solidFill>
          <a:srgbClr val="CC0000">
            <a:alpha val="50000"/>
          </a:srgbClr>
        </a:solidFill>
        <a:ln>
          <a:solidFill>
            <a:srgbClr val="CC0000"/>
          </a:solidFill>
        </a:ln>
      </dgm:spPr>
      <dgm:t>
        <a:bodyPr/>
        <a:lstStyle/>
        <a:p>
          <a:r>
            <a:rPr lang="en-US" altLang="zh-CN" dirty="0"/>
            <a:t>…</a:t>
          </a:r>
          <a:endParaRPr lang="zh-CN" dirty="0"/>
        </a:p>
      </dgm:t>
    </dgm:pt>
    <dgm:pt modelId="{6175DA0F-1857-4566-9780-6820D257C1DA}" cxnId="{AF8EA11D-3A84-457A-928F-D7F3FF945493}" type="parTrans">
      <dgm:prSet/>
      <dgm:spPr/>
      <dgm:t>
        <a:bodyPr/>
        <a:lstStyle/>
        <a:p>
          <a:endParaRPr lang="zh-CN" altLang="en-US"/>
        </a:p>
      </dgm:t>
    </dgm:pt>
    <dgm:pt modelId="{B6E52DBF-9D54-4A21-BF58-8D50E82908AD}" cxnId="{AF8EA11D-3A84-457A-928F-D7F3FF945493}" type="sibTrans">
      <dgm:prSet/>
      <dgm:spPr/>
      <dgm:t>
        <a:bodyPr/>
        <a:lstStyle/>
        <a:p>
          <a:endParaRPr lang="zh-CN" altLang="en-US"/>
        </a:p>
      </dgm:t>
    </dgm:pt>
    <dgm:pt modelId="{9686B613-D4B0-43C3-8738-94EE14A65A0C}" type="pres">
      <dgm:prSet presAssocID="{C253F673-A652-41A5-87CD-FC14A1740E26}" presName="compositeShape" presStyleCnt="0">
        <dgm:presLayoutVars>
          <dgm:chMax val="7"/>
          <dgm:dir/>
          <dgm:resizeHandles val="exact"/>
        </dgm:presLayoutVars>
      </dgm:prSet>
      <dgm:spPr/>
    </dgm:pt>
    <dgm:pt modelId="{36B65376-4DEA-437B-AFDE-B297A2C11344}" type="pres">
      <dgm:prSet presAssocID="{CF586CA9-EF8D-483A-880D-C71D5DF58252}" presName="circ1" presStyleLbl="vennNode1" presStyleIdx="0" presStyleCnt="4"/>
      <dgm:spPr/>
    </dgm:pt>
    <dgm:pt modelId="{93D166C3-F7B2-45E9-8C24-7D721E92BD42}" type="pres">
      <dgm:prSet presAssocID="{CF586CA9-EF8D-483A-880D-C71D5DF5825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1087B84-0071-4003-ADC0-2250AFF56AAB}" type="pres">
      <dgm:prSet presAssocID="{542338CB-0492-4645-AC41-88878CF24CBA}" presName="circ2" presStyleLbl="vennNode1" presStyleIdx="1" presStyleCnt="4"/>
      <dgm:spPr/>
    </dgm:pt>
    <dgm:pt modelId="{1A0375DA-C05E-4BC4-89E6-ED171A85658A}" type="pres">
      <dgm:prSet presAssocID="{542338CB-0492-4645-AC41-88878CF24CB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22BCAC3-7B97-48B9-9304-51BCACE7BC8A}" type="pres">
      <dgm:prSet presAssocID="{D42767FE-471B-47A5-9CF8-75ACCDE282D2}" presName="circ3" presStyleLbl="vennNode1" presStyleIdx="2" presStyleCnt="4"/>
      <dgm:spPr/>
    </dgm:pt>
    <dgm:pt modelId="{023DBADC-71D9-47D4-BABC-331C5A21FF17}" type="pres">
      <dgm:prSet presAssocID="{D42767FE-471B-47A5-9CF8-75ACCDE282D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C0BF396-FD25-4276-93B0-6F4015186211}" type="pres">
      <dgm:prSet presAssocID="{582234D8-6A0D-4ABD-B05C-365C8BDBDE60}" presName="circ4" presStyleLbl="vennNode1" presStyleIdx="3" presStyleCnt="4"/>
      <dgm:spPr/>
    </dgm:pt>
    <dgm:pt modelId="{4A958754-F578-47C3-B34B-96CC0373A2A9}" type="pres">
      <dgm:prSet presAssocID="{582234D8-6A0D-4ABD-B05C-365C8BDBDE60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FB7C60F-5045-478E-A655-E26FC4247D7C}" type="presOf" srcId="{D42767FE-471B-47A5-9CF8-75ACCDE282D2}" destId="{023DBADC-71D9-47D4-BABC-331C5A21FF17}" srcOrd="0" destOrd="0" presId="urn:microsoft.com/office/officeart/2005/8/layout/venn1#1"/>
    <dgm:cxn modelId="{3084FB1C-9062-4361-81DA-D6031B8DDD30}" type="presOf" srcId="{D42767FE-471B-47A5-9CF8-75ACCDE282D2}" destId="{A22BCAC3-7B97-48B9-9304-51BCACE7BC8A}" srcOrd="1" destOrd="0" presId="urn:microsoft.com/office/officeart/2005/8/layout/venn1#1"/>
    <dgm:cxn modelId="{AF8EA11D-3A84-457A-928F-D7F3FF945493}" srcId="{C253F673-A652-41A5-87CD-FC14A1740E26}" destId="{582234D8-6A0D-4ABD-B05C-365C8BDBDE60}" srcOrd="3" destOrd="0" parTransId="{6175DA0F-1857-4566-9780-6820D257C1DA}" sibTransId="{B6E52DBF-9D54-4A21-BF58-8D50E82908AD}"/>
    <dgm:cxn modelId="{90A9F029-FFAF-4A6F-8BF0-F9C51D7CD169}" srcId="{C253F673-A652-41A5-87CD-FC14A1740E26}" destId="{542338CB-0492-4645-AC41-88878CF24CBA}" srcOrd="1" destOrd="0" parTransId="{2DFD6E42-0F47-4B29-89A2-0FF96EBD89DC}" sibTransId="{5FA7C290-1FBB-492A-A408-4F5F7AB690CB}"/>
    <dgm:cxn modelId="{1C4E6437-B07D-42F2-B8C2-A6E705C3CA3E}" type="presOf" srcId="{582234D8-6A0D-4ABD-B05C-365C8BDBDE60}" destId="{7C0BF396-FD25-4276-93B0-6F4015186211}" srcOrd="0" destOrd="0" presId="urn:microsoft.com/office/officeart/2005/8/layout/venn1#1"/>
    <dgm:cxn modelId="{2070D95F-49C3-4499-8F25-C4FA5B47B973}" type="presOf" srcId="{C253F673-A652-41A5-87CD-FC14A1740E26}" destId="{9686B613-D4B0-43C3-8738-94EE14A65A0C}" srcOrd="0" destOrd="0" presId="urn:microsoft.com/office/officeart/2005/8/layout/venn1#1"/>
    <dgm:cxn modelId="{4D194556-58F9-46CF-A771-E745837CD6E7}" type="presOf" srcId="{CF586CA9-EF8D-483A-880D-C71D5DF58252}" destId="{93D166C3-F7B2-45E9-8C24-7D721E92BD42}" srcOrd="0" destOrd="0" presId="urn:microsoft.com/office/officeart/2005/8/layout/venn1#1"/>
    <dgm:cxn modelId="{B9B763AC-902A-4B42-AFA9-FE02B04FEC3C}" type="presOf" srcId="{582234D8-6A0D-4ABD-B05C-365C8BDBDE60}" destId="{4A958754-F578-47C3-B34B-96CC0373A2A9}" srcOrd="1" destOrd="0" presId="urn:microsoft.com/office/officeart/2005/8/layout/venn1#1"/>
    <dgm:cxn modelId="{C65315C4-BB9C-4FB9-BB72-A50791A1F933}" srcId="{C253F673-A652-41A5-87CD-FC14A1740E26}" destId="{CF586CA9-EF8D-483A-880D-C71D5DF58252}" srcOrd="0" destOrd="0" parTransId="{B2F37306-0084-43B0-AE1A-637618F089C3}" sibTransId="{17E9FD21-EC3B-4E92-883D-48D1FC440C0F}"/>
    <dgm:cxn modelId="{E92306CD-717D-4B8C-A692-509A20C54C6E}" type="presOf" srcId="{542338CB-0492-4645-AC41-88878CF24CBA}" destId="{F1087B84-0071-4003-ADC0-2250AFF56AAB}" srcOrd="1" destOrd="0" presId="urn:microsoft.com/office/officeart/2005/8/layout/venn1#1"/>
    <dgm:cxn modelId="{A22CD4F4-7668-434D-BD3C-D984D20D0C47}" type="presOf" srcId="{542338CB-0492-4645-AC41-88878CF24CBA}" destId="{1A0375DA-C05E-4BC4-89E6-ED171A85658A}" srcOrd="0" destOrd="0" presId="urn:microsoft.com/office/officeart/2005/8/layout/venn1#1"/>
    <dgm:cxn modelId="{78C4C5FB-7163-4574-A858-ED87C74B73D1}" type="presOf" srcId="{CF586CA9-EF8D-483A-880D-C71D5DF58252}" destId="{36B65376-4DEA-437B-AFDE-B297A2C11344}" srcOrd="1" destOrd="0" presId="urn:microsoft.com/office/officeart/2005/8/layout/venn1#1"/>
    <dgm:cxn modelId="{E8D2DFFD-EDC7-481C-91B1-BFBCF9D24687}" srcId="{C253F673-A652-41A5-87CD-FC14A1740E26}" destId="{D42767FE-471B-47A5-9CF8-75ACCDE282D2}" srcOrd="2" destOrd="0" parTransId="{822B2C7E-7906-497F-86B2-A30F915732D7}" sibTransId="{A0656141-0D83-4DD9-B014-7E7D9A3748A4}"/>
    <dgm:cxn modelId="{96AD3EDC-EA63-4740-A4A5-DEC8F70E8A6E}" type="presParOf" srcId="{9686B613-D4B0-43C3-8738-94EE14A65A0C}" destId="{36B65376-4DEA-437B-AFDE-B297A2C11344}" srcOrd="0" destOrd="0" presId="urn:microsoft.com/office/officeart/2005/8/layout/venn1#1"/>
    <dgm:cxn modelId="{3F9A1B3B-A277-428C-B5B4-14C854CBCC1B}" type="presParOf" srcId="{9686B613-D4B0-43C3-8738-94EE14A65A0C}" destId="{93D166C3-F7B2-45E9-8C24-7D721E92BD42}" srcOrd="1" destOrd="0" presId="urn:microsoft.com/office/officeart/2005/8/layout/venn1#1"/>
    <dgm:cxn modelId="{5960EEC5-C609-4D7C-991E-1DC03E25806D}" type="presParOf" srcId="{9686B613-D4B0-43C3-8738-94EE14A65A0C}" destId="{F1087B84-0071-4003-ADC0-2250AFF56AAB}" srcOrd="2" destOrd="0" presId="urn:microsoft.com/office/officeart/2005/8/layout/venn1#1"/>
    <dgm:cxn modelId="{B6DBDBBE-5C34-4BE0-995B-9048F4A923D7}" type="presParOf" srcId="{9686B613-D4B0-43C3-8738-94EE14A65A0C}" destId="{1A0375DA-C05E-4BC4-89E6-ED171A85658A}" srcOrd="3" destOrd="0" presId="urn:microsoft.com/office/officeart/2005/8/layout/venn1#1"/>
    <dgm:cxn modelId="{C4C170DD-3F6D-4BDB-92A8-358023425B3A}" type="presParOf" srcId="{9686B613-D4B0-43C3-8738-94EE14A65A0C}" destId="{A22BCAC3-7B97-48B9-9304-51BCACE7BC8A}" srcOrd="4" destOrd="0" presId="urn:microsoft.com/office/officeart/2005/8/layout/venn1#1"/>
    <dgm:cxn modelId="{21F661A9-A048-48D6-99A7-A62317604F9B}" type="presParOf" srcId="{9686B613-D4B0-43C3-8738-94EE14A65A0C}" destId="{023DBADC-71D9-47D4-BABC-331C5A21FF17}" srcOrd="5" destOrd="0" presId="urn:microsoft.com/office/officeart/2005/8/layout/venn1#1"/>
    <dgm:cxn modelId="{772B4D18-F208-4F0B-BAD3-F7DD32AC03F6}" type="presParOf" srcId="{9686B613-D4B0-43C3-8738-94EE14A65A0C}" destId="{7C0BF396-FD25-4276-93B0-6F4015186211}" srcOrd="6" destOrd="0" presId="urn:microsoft.com/office/officeart/2005/8/layout/venn1#1"/>
    <dgm:cxn modelId="{C71DCD3A-9C6C-4823-81F0-5CA590D89A11}" type="presParOf" srcId="{9686B613-D4B0-43C3-8738-94EE14A65A0C}" destId="{4A958754-F578-47C3-B34B-96CC0373A2A9}" srcOrd="7" destOrd="0" presId="urn:microsoft.com/office/officeart/2005/8/layout/venn1#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7A9A6-5720-4073-9A94-A22890853214}">
      <dsp:nvSpPr>
        <dsp:cNvPr id="0" name=""/>
        <dsp:cNvSpPr/>
      </dsp:nvSpPr>
      <dsp:spPr>
        <a:xfrm>
          <a:off x="3872" y="37182"/>
          <a:ext cx="2328361" cy="5184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/>
            <a:t>新兴科学</a:t>
          </a:r>
          <a:endParaRPr lang="zh-CN" altLang="en-US" sz="1800" kern="1200"/>
        </a:p>
      </dsp:txBody>
      <dsp:txXfrm>
        <a:off x="3872" y="37182"/>
        <a:ext cx="2328361" cy="518400"/>
      </dsp:txXfrm>
    </dsp:sp>
    <dsp:sp modelId="{0D174396-24E4-4E3C-B035-2C5740DC065E}">
      <dsp:nvSpPr>
        <dsp:cNvPr id="0" name=""/>
        <dsp:cNvSpPr/>
      </dsp:nvSpPr>
      <dsp:spPr>
        <a:xfrm>
          <a:off x="3872" y="555582"/>
          <a:ext cx="2328361" cy="346545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是一门将</a:t>
          </a:r>
          <a:r>
            <a:rPr lang="en-US" sz="1800" kern="1200" dirty="0"/>
            <a:t>“</a:t>
          </a:r>
          <a:r>
            <a:rPr lang="zh-CN" sz="1800" kern="1200" dirty="0"/>
            <a:t>现实世界</a:t>
          </a:r>
          <a:r>
            <a:rPr lang="en-US" sz="1800" kern="1200" dirty="0"/>
            <a:t>”</a:t>
          </a:r>
          <a:r>
            <a:rPr lang="zh-CN" sz="1800" kern="1200" dirty="0"/>
            <a:t>映射到</a:t>
          </a:r>
          <a:r>
            <a:rPr lang="en-US" sz="1800" kern="1200" dirty="0"/>
            <a:t>“</a:t>
          </a:r>
          <a:r>
            <a:rPr lang="zh-CN" sz="1800" kern="1200" dirty="0"/>
            <a:t>数据世界</a:t>
          </a:r>
          <a:r>
            <a:rPr lang="en-US" sz="1800" kern="1200" dirty="0"/>
            <a:t>”</a:t>
          </a:r>
          <a:r>
            <a:rPr lang="zh-CN" sz="1800" kern="1200" dirty="0"/>
            <a:t>之后，在</a:t>
          </a:r>
          <a:r>
            <a:rPr lang="en-US" sz="1800" kern="1200" dirty="0"/>
            <a:t>“</a:t>
          </a:r>
          <a:r>
            <a:rPr lang="zh-CN" sz="1800" kern="1200" dirty="0"/>
            <a:t>数据层次</a:t>
          </a:r>
          <a:r>
            <a:rPr lang="en-US" sz="1800" kern="1200" dirty="0"/>
            <a:t>”</a:t>
          </a:r>
          <a:r>
            <a:rPr lang="zh-CN" sz="1800" kern="1200" dirty="0"/>
            <a:t>上研究</a:t>
          </a:r>
          <a:r>
            <a:rPr lang="en-US" sz="1800" kern="1200" dirty="0"/>
            <a:t>“</a:t>
          </a:r>
          <a:r>
            <a:rPr lang="zh-CN" sz="1800" kern="1200" dirty="0"/>
            <a:t>现实世界</a:t>
          </a:r>
          <a:r>
            <a:rPr lang="en-US" sz="1800" kern="1200" dirty="0"/>
            <a:t>”</a:t>
          </a:r>
          <a:r>
            <a:rPr lang="zh-CN" sz="1800" kern="1200" dirty="0"/>
            <a:t>的问题，并根据</a:t>
          </a:r>
          <a:r>
            <a:rPr lang="en-US" sz="1800" kern="1200" dirty="0"/>
            <a:t>“</a:t>
          </a:r>
          <a:r>
            <a:rPr lang="zh-CN" sz="1800" kern="1200" dirty="0"/>
            <a:t>数据世界</a:t>
          </a:r>
          <a:r>
            <a:rPr lang="en-US" sz="1800" kern="1200" dirty="0"/>
            <a:t>”</a:t>
          </a:r>
          <a:r>
            <a:rPr lang="zh-CN" sz="1800" kern="1200" dirty="0"/>
            <a:t>的分析结果，对</a:t>
          </a:r>
          <a:r>
            <a:rPr lang="en-US" sz="1800" kern="1200" dirty="0"/>
            <a:t>“</a:t>
          </a:r>
          <a:r>
            <a:rPr lang="zh-CN" sz="1800" kern="1200" dirty="0"/>
            <a:t>现实世界</a:t>
          </a:r>
          <a:r>
            <a:rPr lang="en-US" sz="1800" kern="1200" dirty="0"/>
            <a:t>”</a:t>
          </a:r>
          <a:r>
            <a:rPr lang="zh-CN" sz="1800" kern="1200" dirty="0"/>
            <a:t>进行预测、洞见、解释或决策的</a:t>
          </a:r>
          <a:r>
            <a:rPr lang="zh-CN" sz="1800" b="1" kern="1200" dirty="0"/>
            <a:t>新兴科学</a:t>
          </a:r>
          <a:r>
            <a:rPr lang="zh-CN" sz="1800" kern="1200" dirty="0"/>
            <a:t>；</a:t>
          </a:r>
        </a:p>
      </dsp:txBody>
      <dsp:txXfrm>
        <a:off x="3872" y="555582"/>
        <a:ext cx="2328361" cy="3465455"/>
      </dsp:txXfrm>
    </dsp:sp>
    <dsp:sp modelId="{CD3D4BE8-A428-468E-9D84-EA4A1BA29C1F}">
      <dsp:nvSpPr>
        <dsp:cNvPr id="0" name=""/>
        <dsp:cNvSpPr/>
      </dsp:nvSpPr>
      <dsp:spPr>
        <a:xfrm>
          <a:off x="2658204" y="37182"/>
          <a:ext cx="2328361" cy="518400"/>
        </a:xfrm>
        <a:prstGeom prst="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/>
            <a:t>交叉性学科</a:t>
          </a:r>
          <a:endParaRPr lang="zh-CN" altLang="en-US" sz="1800" kern="1200"/>
        </a:p>
      </dsp:txBody>
      <dsp:txXfrm>
        <a:off x="2658204" y="37182"/>
        <a:ext cx="2328361" cy="518400"/>
      </dsp:txXfrm>
    </dsp:sp>
    <dsp:sp modelId="{A7FBF047-7225-438D-AFD3-7A09F090A6D5}">
      <dsp:nvSpPr>
        <dsp:cNvPr id="0" name=""/>
        <dsp:cNvSpPr/>
      </dsp:nvSpPr>
      <dsp:spPr>
        <a:xfrm>
          <a:off x="2658204" y="555582"/>
          <a:ext cx="2328361" cy="3465455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是一门以</a:t>
          </a:r>
          <a:r>
            <a:rPr lang="en-US" sz="1800" kern="1200" dirty="0"/>
            <a:t>“</a:t>
          </a:r>
          <a:r>
            <a:rPr lang="zh-CN" sz="1800" kern="1200" dirty="0"/>
            <a:t>数据</a:t>
          </a:r>
          <a:r>
            <a:rPr lang="en-US" sz="1800" kern="1200" dirty="0"/>
            <a:t>”</a:t>
          </a:r>
          <a:r>
            <a:rPr lang="zh-CN" sz="1800" kern="1200" dirty="0"/>
            <a:t>，尤其是</a:t>
          </a:r>
          <a:r>
            <a:rPr lang="en-US" sz="1800" kern="1200" dirty="0"/>
            <a:t>“</a:t>
          </a:r>
          <a:r>
            <a:rPr lang="zh-CN" sz="1800" kern="1200" dirty="0"/>
            <a:t>大数据</a:t>
          </a:r>
          <a:r>
            <a:rPr lang="en-US" sz="1800" kern="1200" dirty="0"/>
            <a:t>”</a:t>
          </a:r>
          <a:r>
            <a:rPr lang="zh-CN" sz="1800" kern="1200" dirty="0"/>
            <a:t>为研究对象，并以数据统计、机器学习、数据可视化等为理论基础，主要研究数据预处理、数据管理、数据计算</a:t>
          </a:r>
          <a:r>
            <a:rPr lang="zh-CN" altLang="en-US" sz="1800" kern="1200" dirty="0"/>
            <a:t>、数据产品开发</a:t>
          </a:r>
          <a:r>
            <a:rPr lang="zh-CN" sz="1800" kern="1200" dirty="0"/>
            <a:t>等活动的</a:t>
          </a:r>
          <a:r>
            <a:rPr lang="zh-CN" sz="1800" b="1" kern="1200" dirty="0"/>
            <a:t>交叉性学科；</a:t>
          </a:r>
          <a:endParaRPr lang="zh-CN" sz="1800" kern="1200" dirty="0"/>
        </a:p>
      </dsp:txBody>
      <dsp:txXfrm>
        <a:off x="2658204" y="555582"/>
        <a:ext cx="2328361" cy="3465455"/>
      </dsp:txXfrm>
    </dsp:sp>
    <dsp:sp modelId="{E785563D-7ED1-465A-BF2E-45C049DAE07F}">
      <dsp:nvSpPr>
        <dsp:cNvPr id="0" name=""/>
        <dsp:cNvSpPr/>
      </dsp:nvSpPr>
      <dsp:spPr>
        <a:xfrm>
          <a:off x="5312537" y="37182"/>
          <a:ext cx="2328361" cy="518400"/>
        </a:xfrm>
        <a:prstGeom prst="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/>
            <a:t>独立学科</a:t>
          </a:r>
          <a:endParaRPr lang="zh-CN" altLang="en-US" sz="1800" kern="1200"/>
        </a:p>
      </dsp:txBody>
      <dsp:txXfrm>
        <a:off x="5312537" y="37182"/>
        <a:ext cx="2328361" cy="518400"/>
      </dsp:txXfrm>
    </dsp:sp>
    <dsp:sp modelId="{76602AAF-48A3-4752-94A1-FD05CBD3BDAD}">
      <dsp:nvSpPr>
        <dsp:cNvPr id="0" name=""/>
        <dsp:cNvSpPr/>
      </dsp:nvSpPr>
      <dsp:spPr>
        <a:xfrm>
          <a:off x="5312537" y="555582"/>
          <a:ext cx="2328361" cy="3465455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是一门以实现</a:t>
          </a:r>
          <a:r>
            <a:rPr lang="en-US" sz="1800" kern="1200" dirty="0"/>
            <a:t>“</a:t>
          </a:r>
          <a:r>
            <a:rPr lang="zh-CN" sz="1800" kern="1200" dirty="0"/>
            <a:t>从数据到信息</a:t>
          </a:r>
          <a:r>
            <a:rPr lang="en-US" sz="1800" kern="1200" dirty="0"/>
            <a:t>”</a:t>
          </a:r>
          <a:r>
            <a:rPr lang="zh-CN" sz="1800" kern="1200" dirty="0"/>
            <a:t>、</a:t>
          </a:r>
          <a:r>
            <a:rPr lang="en-US" sz="1800" kern="1200" dirty="0"/>
            <a:t>“</a:t>
          </a:r>
          <a:r>
            <a:rPr lang="zh-CN" sz="1800" kern="1200" dirty="0"/>
            <a:t>从数据到知识</a:t>
          </a:r>
          <a:r>
            <a:rPr lang="en-US" sz="1800" kern="1200" dirty="0"/>
            <a:t>”</a:t>
          </a:r>
          <a:r>
            <a:rPr lang="zh-CN" sz="1800" kern="1200" dirty="0"/>
            <a:t>和（或）</a:t>
          </a:r>
          <a:r>
            <a:rPr lang="en-US" sz="1800" kern="1200" dirty="0"/>
            <a:t>“</a:t>
          </a:r>
          <a:r>
            <a:rPr lang="zh-CN" sz="1800" kern="1200" dirty="0"/>
            <a:t>从数据到智慧</a:t>
          </a:r>
          <a:r>
            <a:rPr lang="en-US" sz="1800" kern="1200" dirty="0"/>
            <a:t>”</a:t>
          </a:r>
          <a:r>
            <a:rPr lang="zh-CN" sz="1800" kern="1200" dirty="0"/>
            <a:t>的转化为主要研究目的，以</a:t>
          </a:r>
          <a:r>
            <a:rPr lang="en-US" sz="1800" kern="1200" dirty="0"/>
            <a:t>“</a:t>
          </a:r>
          <a:r>
            <a:rPr lang="zh-CN" sz="1800" kern="1200" dirty="0"/>
            <a:t>数据驱动</a:t>
          </a:r>
          <a:r>
            <a:rPr lang="en-US" sz="1800" kern="1200" dirty="0"/>
            <a:t>”</a:t>
          </a:r>
          <a:r>
            <a:rPr lang="zh-CN" sz="1800" kern="1200" dirty="0"/>
            <a:t>、</a:t>
          </a:r>
          <a:r>
            <a:rPr lang="en-US" sz="1800" kern="1200" dirty="0"/>
            <a:t>“</a:t>
          </a:r>
          <a:r>
            <a:rPr lang="zh-CN" sz="1800" kern="1200" dirty="0"/>
            <a:t>数据业务化</a:t>
          </a:r>
          <a:r>
            <a:rPr lang="en-US" sz="1800" kern="1200" dirty="0"/>
            <a:t>”</a:t>
          </a:r>
          <a:r>
            <a:rPr lang="zh-CN" sz="1800" kern="1200" dirty="0"/>
            <a:t>、</a:t>
          </a:r>
          <a:r>
            <a:rPr lang="en-US" sz="1800" kern="1200" dirty="0"/>
            <a:t>“</a:t>
          </a:r>
          <a:r>
            <a:rPr lang="zh-CN" sz="1800" kern="1200" dirty="0"/>
            <a:t>数据洞见</a:t>
          </a:r>
          <a:r>
            <a:rPr lang="en-US" sz="1800" kern="1200" dirty="0"/>
            <a:t>”</a:t>
          </a:r>
          <a:r>
            <a:rPr lang="zh-CN" sz="1800" kern="1200" dirty="0"/>
            <a:t>、</a:t>
          </a:r>
          <a:r>
            <a:rPr lang="en-US" sz="1800" kern="1200" dirty="0"/>
            <a:t>“</a:t>
          </a:r>
          <a:r>
            <a:rPr lang="zh-CN" sz="1800" kern="1200" dirty="0"/>
            <a:t>数据产品研发</a:t>
          </a:r>
          <a:r>
            <a:rPr lang="en-US" sz="1800" kern="1200" dirty="0"/>
            <a:t>”</a:t>
          </a:r>
          <a:r>
            <a:rPr lang="zh-CN" sz="1800" kern="1200" dirty="0"/>
            <a:t>和（或）</a:t>
          </a:r>
          <a:r>
            <a:rPr lang="en-US" sz="1800" kern="1200" dirty="0"/>
            <a:t>“</a:t>
          </a:r>
          <a:r>
            <a:rPr lang="zh-CN" sz="1800" kern="1200" dirty="0"/>
            <a:t>数据生态系统的建设</a:t>
          </a:r>
          <a:r>
            <a:rPr lang="en-US" sz="1800" kern="1200" dirty="0"/>
            <a:t>”</a:t>
          </a:r>
          <a:r>
            <a:rPr lang="zh-CN" sz="1800" kern="1200" dirty="0"/>
            <a:t>为主要研究任务的</a:t>
          </a:r>
          <a:r>
            <a:rPr lang="zh-CN" sz="1800" b="1" kern="1200" dirty="0"/>
            <a:t>独立学科；</a:t>
          </a:r>
          <a:endParaRPr lang="zh-CN" sz="1800" kern="1200" dirty="0"/>
        </a:p>
      </dsp:txBody>
      <dsp:txXfrm>
        <a:off x="5312537" y="555582"/>
        <a:ext cx="2328361" cy="3465455"/>
      </dsp:txXfrm>
    </dsp:sp>
    <dsp:sp modelId="{308455EC-56EA-43AF-A902-290B4979CC89}">
      <dsp:nvSpPr>
        <dsp:cNvPr id="0" name=""/>
        <dsp:cNvSpPr/>
      </dsp:nvSpPr>
      <dsp:spPr>
        <a:xfrm>
          <a:off x="7966869" y="37182"/>
          <a:ext cx="2328361" cy="51840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/>
            <a:t>知识体系</a:t>
          </a:r>
          <a:endParaRPr lang="zh-CN" altLang="en-US" sz="1800" kern="1200"/>
        </a:p>
      </dsp:txBody>
      <dsp:txXfrm>
        <a:off x="7966869" y="37182"/>
        <a:ext cx="2328361" cy="518400"/>
      </dsp:txXfrm>
    </dsp:sp>
    <dsp:sp modelId="{48381027-2E3D-4CF8-B146-E45049FE5587}">
      <dsp:nvSpPr>
        <dsp:cNvPr id="0" name=""/>
        <dsp:cNvSpPr/>
      </dsp:nvSpPr>
      <dsp:spPr>
        <a:xfrm>
          <a:off x="7966869" y="555582"/>
          <a:ext cx="2328361" cy="3465455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是一门以</a:t>
          </a:r>
          <a:r>
            <a:rPr lang="en-US" sz="1800" kern="1200"/>
            <a:t>“</a:t>
          </a:r>
          <a:r>
            <a:rPr lang="zh-CN" sz="1800" kern="1200"/>
            <a:t>数据时代</a:t>
          </a:r>
          <a:r>
            <a:rPr lang="en-US" sz="1800" kern="1200"/>
            <a:t>”</a:t>
          </a:r>
          <a:r>
            <a:rPr lang="zh-CN" sz="1800" kern="1200"/>
            <a:t>，尤其是</a:t>
          </a:r>
          <a:r>
            <a:rPr lang="en-US" sz="1800" kern="1200"/>
            <a:t>“</a:t>
          </a:r>
          <a:r>
            <a:rPr lang="zh-CN" sz="1800" kern="1200"/>
            <a:t>大数据时代</a:t>
          </a:r>
          <a:r>
            <a:rPr lang="en-US" sz="1800" kern="1200"/>
            <a:t>”</a:t>
          </a:r>
          <a:r>
            <a:rPr lang="zh-CN" sz="1800" kern="1200"/>
            <a:t>面临的新挑战、新机会、新思维和新方法为核心内容的，包括新的理论、方法、模型、技术、平台、工具、应用和最佳实践在内的</a:t>
          </a:r>
          <a:r>
            <a:rPr lang="zh-CN" sz="1800" b="1" kern="1200"/>
            <a:t>一整套知识体系。</a:t>
          </a:r>
          <a:endParaRPr lang="zh-CN" sz="1800" kern="1200"/>
        </a:p>
      </dsp:txBody>
      <dsp:txXfrm>
        <a:off x="7966869" y="555582"/>
        <a:ext cx="2328361" cy="34654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65376-4DEA-437B-AFDE-B297A2C11344}">
      <dsp:nvSpPr>
        <dsp:cNvPr id="0" name=""/>
        <dsp:cNvSpPr/>
      </dsp:nvSpPr>
      <dsp:spPr>
        <a:xfrm>
          <a:off x="76685" y="4081"/>
          <a:ext cx="1492470" cy="149247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2">
                <a:alpha val="5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新闻学</a:t>
          </a:r>
        </a:p>
      </dsp:txBody>
      <dsp:txXfrm>
        <a:off x="285094" y="180076"/>
        <a:ext cx="860523" cy="1140481"/>
      </dsp:txXfrm>
    </dsp:sp>
    <dsp:sp modelId="{8428A727-B7DC-405E-A2F4-706C33910E4B}">
      <dsp:nvSpPr>
        <dsp:cNvPr id="0" name=""/>
        <dsp:cNvSpPr/>
      </dsp:nvSpPr>
      <dsp:spPr>
        <a:xfrm>
          <a:off x="1152340" y="4081"/>
          <a:ext cx="1492470" cy="149247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3">
                <a:alpha val="5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/>
            <a:t>大</a:t>
          </a:r>
          <a:r>
            <a:rPr lang="zh-CN" altLang="en-US" sz="3300" kern="1200" dirty="0"/>
            <a:t>数据</a:t>
          </a:r>
        </a:p>
      </dsp:txBody>
      <dsp:txXfrm>
        <a:off x="1575879" y="180076"/>
        <a:ext cx="860523" cy="11404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65376-4DEA-437B-AFDE-B297A2C11344}">
      <dsp:nvSpPr>
        <dsp:cNvPr id="0" name=""/>
        <dsp:cNvSpPr/>
      </dsp:nvSpPr>
      <dsp:spPr>
        <a:xfrm>
          <a:off x="76685" y="4081"/>
          <a:ext cx="1492470" cy="1492470"/>
        </a:xfrm>
        <a:prstGeom prst="ellipse">
          <a:avLst/>
        </a:prstGeom>
        <a:gradFill rotWithShape="0">
          <a:gsLst>
            <a:gs pos="0">
              <a:schemeClr val="accent5">
                <a:shade val="80000"/>
                <a:alpha val="5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shade val="80000"/>
                <a:alpha val="5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shade val="80000"/>
                <a:alpha val="5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金融学</a:t>
          </a:r>
        </a:p>
      </dsp:txBody>
      <dsp:txXfrm>
        <a:off x="285094" y="180076"/>
        <a:ext cx="860523" cy="1140481"/>
      </dsp:txXfrm>
    </dsp:sp>
    <dsp:sp modelId="{F1087B84-0071-4003-ADC0-2250AFF56AAB}">
      <dsp:nvSpPr>
        <dsp:cNvPr id="0" name=""/>
        <dsp:cNvSpPr/>
      </dsp:nvSpPr>
      <dsp:spPr>
        <a:xfrm>
          <a:off x="1152340" y="4081"/>
          <a:ext cx="1492470" cy="1492470"/>
        </a:xfrm>
        <a:prstGeom prst="ellipse">
          <a:avLst/>
        </a:prstGeom>
        <a:gradFill rotWithShape="0">
          <a:gsLst>
            <a:gs pos="0">
              <a:schemeClr val="accent5">
                <a:shade val="80000"/>
                <a:alpha val="50000"/>
                <a:hueOff val="15"/>
                <a:satOff val="3042"/>
                <a:lumOff val="5084"/>
                <a:alphaOff val="-30000"/>
                <a:shade val="47500"/>
                <a:satMod val="137000"/>
              </a:schemeClr>
            </a:gs>
            <a:gs pos="55000">
              <a:schemeClr val="accent5">
                <a:shade val="80000"/>
                <a:alpha val="50000"/>
                <a:hueOff val="15"/>
                <a:satOff val="3042"/>
                <a:lumOff val="5084"/>
                <a:alphaOff val="-30000"/>
                <a:shade val="69000"/>
                <a:satMod val="137000"/>
              </a:schemeClr>
            </a:gs>
            <a:gs pos="100000">
              <a:schemeClr val="accent5">
                <a:shade val="80000"/>
                <a:alpha val="50000"/>
                <a:hueOff val="15"/>
                <a:satOff val="3042"/>
                <a:lumOff val="5084"/>
                <a:alphaOff val="-3000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大数据</a:t>
          </a:r>
        </a:p>
      </dsp:txBody>
      <dsp:txXfrm>
        <a:off x="1575879" y="180076"/>
        <a:ext cx="860523" cy="11404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65376-4DEA-437B-AFDE-B297A2C11344}">
      <dsp:nvSpPr>
        <dsp:cNvPr id="0" name=""/>
        <dsp:cNvSpPr/>
      </dsp:nvSpPr>
      <dsp:spPr>
        <a:xfrm>
          <a:off x="76685" y="4081"/>
          <a:ext cx="1492470" cy="149247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2">
                <a:alpha val="5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社会学</a:t>
          </a:r>
        </a:p>
      </dsp:txBody>
      <dsp:txXfrm>
        <a:off x="285094" y="180076"/>
        <a:ext cx="860523" cy="1140481"/>
      </dsp:txXfrm>
    </dsp:sp>
    <dsp:sp modelId="{F1087B84-0071-4003-ADC0-2250AFF56AAB}">
      <dsp:nvSpPr>
        <dsp:cNvPr id="0" name=""/>
        <dsp:cNvSpPr/>
      </dsp:nvSpPr>
      <dsp:spPr>
        <a:xfrm>
          <a:off x="1152340" y="4081"/>
          <a:ext cx="1492470" cy="149247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3">
                <a:alpha val="5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大数据</a:t>
          </a:r>
        </a:p>
      </dsp:txBody>
      <dsp:txXfrm>
        <a:off x="1575879" y="180076"/>
        <a:ext cx="860523" cy="11404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65376-4DEA-437B-AFDE-B297A2C11344}">
      <dsp:nvSpPr>
        <dsp:cNvPr id="0" name=""/>
        <dsp:cNvSpPr/>
      </dsp:nvSpPr>
      <dsp:spPr>
        <a:xfrm>
          <a:off x="970583" y="15006"/>
          <a:ext cx="780329" cy="780329"/>
        </a:xfrm>
        <a:prstGeom prst="ellipse">
          <a:avLst/>
        </a:prstGeom>
        <a:solidFill>
          <a:schemeClr val="accent1">
            <a:lumMod val="50000"/>
            <a:alpha val="50000"/>
          </a:schemeClr>
        </a:solidFill>
        <a:ln>
          <a:solidFill>
            <a:srgbClr val="0070C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大数据金融</a:t>
          </a:r>
        </a:p>
      </dsp:txBody>
      <dsp:txXfrm>
        <a:off x="1060621" y="120050"/>
        <a:ext cx="600253" cy="247604"/>
      </dsp:txXfrm>
    </dsp:sp>
    <dsp:sp modelId="{F1087B84-0071-4003-ADC0-2250AFF56AAB}">
      <dsp:nvSpPr>
        <dsp:cNvPr id="0" name=""/>
        <dsp:cNvSpPr/>
      </dsp:nvSpPr>
      <dsp:spPr>
        <a:xfrm>
          <a:off x="1315729" y="360152"/>
          <a:ext cx="780329" cy="780329"/>
        </a:xfrm>
        <a:prstGeom prst="ellipse">
          <a:avLst/>
        </a:prstGeom>
        <a:solidFill>
          <a:srgbClr val="009900">
            <a:alpha val="50000"/>
          </a:srgbClr>
        </a:solidFill>
        <a:ln>
          <a:solidFill>
            <a:srgbClr val="0099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数据新闻</a:t>
          </a:r>
        </a:p>
      </dsp:txBody>
      <dsp:txXfrm>
        <a:off x="1735906" y="450190"/>
        <a:ext cx="300126" cy="600253"/>
      </dsp:txXfrm>
    </dsp:sp>
    <dsp:sp modelId="{A22BCAC3-7B97-48B9-9304-51BCACE7BC8A}">
      <dsp:nvSpPr>
        <dsp:cNvPr id="0" name=""/>
        <dsp:cNvSpPr/>
      </dsp:nvSpPr>
      <dsp:spPr>
        <a:xfrm>
          <a:off x="970583" y="705297"/>
          <a:ext cx="780329" cy="780329"/>
        </a:xfrm>
        <a:prstGeom prst="ellipse">
          <a:avLst/>
        </a:prstGeom>
        <a:solidFill>
          <a:srgbClr val="7030A0">
            <a:alpha val="50000"/>
          </a:srgbClr>
        </a:solidFill>
        <a:ln>
          <a:solidFill>
            <a:srgbClr val="CC00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大数据社会</a:t>
          </a:r>
        </a:p>
      </dsp:txBody>
      <dsp:txXfrm>
        <a:off x="1060621" y="1132978"/>
        <a:ext cx="600253" cy="247604"/>
      </dsp:txXfrm>
    </dsp:sp>
    <dsp:sp modelId="{7C0BF396-FD25-4276-93B0-6F4015186211}">
      <dsp:nvSpPr>
        <dsp:cNvPr id="0" name=""/>
        <dsp:cNvSpPr/>
      </dsp:nvSpPr>
      <dsp:spPr>
        <a:xfrm>
          <a:off x="625437" y="360152"/>
          <a:ext cx="780329" cy="780329"/>
        </a:xfrm>
        <a:prstGeom prst="ellipse">
          <a:avLst/>
        </a:prstGeom>
        <a:solidFill>
          <a:srgbClr val="CC0000">
            <a:alpha val="50000"/>
          </a:srgbClr>
        </a:solidFill>
        <a:ln>
          <a:solidFill>
            <a:srgbClr val="CC00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…</a:t>
          </a:r>
          <a:endParaRPr lang="zh-CN" sz="900" kern="1200" dirty="0"/>
        </a:p>
      </dsp:txBody>
      <dsp:txXfrm>
        <a:off x="685463" y="450190"/>
        <a:ext cx="300126" cy="600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#1" minVer="12.0">
  <dgm:title val=""/>
  <dgm:desc val=""/>
  <dgm:catLst>
    <dgm:cat type="relationship" pri="29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presOf/>
    <dgm:shape xmlns:r="http://schemas.openxmlformats.org/officeDocument/2006/relationships" r:blip="">
      <dgm:adjLst/>
    </dgm:shape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 refType="h" fact="0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 refType="w" fact="0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 refType="h" fact="0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 refType="h" fact="0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 refType="w" fact="0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shape xmlns:r="http://schemas.openxmlformats.org/officeDocument/2006/relationships" type="ellipse" r:blip="">
              <dgm:adjLst/>
            </dgm:shape>
            <dgm:constrLst>
              <dgm:constr type="tMarg"/>
              <dgm:constr type="bMarg"/>
              <dgm:constr type="lMarg"/>
              <dgm:constr type="rMarg"/>
              <dgm:constr type="primFontSz" val="100"/>
            </dgm:constrLst>
            <dgm:ruleLst>
              <dgm:rule type="primFontSz" val="2" fact="NaN" max="NaN"/>
            </dgm:ruleLst>
          </dgm:layoutNode>
        </dgm:if>
        <dgm:else name="Name29">
          <dgm:layoutNode name="circ1" styleLbl="vennNode1">
            <dgm:alg type="sp"/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shape xmlns:r="http://schemas.openxmlformats.org/officeDocument/2006/relationships" type="ellipse" r:blip="">
              <dgm:adjLst/>
            </dgm:shape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shape xmlns:r="http://schemas.openxmlformats.org/officeDocument/2006/relationships" type="rect" r:blip="" hideGeom="1">
              <dgm:adjLst/>
            </dgm:shape>
            <dgm:constrLst>
              <dgm:constr type="tMarg"/>
              <dgm:constr type="bMarg"/>
              <dgm:constr type="lMarg"/>
              <dgm:constr type="rMarg"/>
              <dgm:constr type="primFontSz" val="100"/>
            </dgm:constrLst>
            <dgm:ruleLst>
              <dgm:rule type="primFontSz" val="2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shape xmlns:r="http://schemas.openxmlformats.org/officeDocument/2006/relationships" type="ellipse" r:blip="">
          <dgm:adjLst/>
        </dgm:shape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70" axis="ch" ptType="node" st="3" cnt="1">
      <dgm:layoutNode name="circ3" styleLbl="vennNode1">
        <dgm:alg type="sp"/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shape xmlns:r="http://schemas.openxmlformats.org/officeDocument/2006/relationships" type="ellipse" r:blip="">
          <dgm:adjLst/>
        </dgm:shape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90" axis="ch" ptType="node" st="4" cnt="1">
      <dgm:layoutNode name="circ4" styleLbl="vennNode1">
        <dgm:alg type="sp"/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shape xmlns:r="http://schemas.openxmlformats.org/officeDocument/2006/relationships" type="ellipse" r:blip="">
          <dgm:adjLst/>
        </dgm:shape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108" axis="ch" ptType="node" st="5" cnt="1">
      <dgm:layoutNode name="circ5" styleLbl="vennNode1">
        <dgm:alg type="sp"/>
        <dgm:presOf/>
        <dgm:shape xmlns:r="http://schemas.openxmlformats.org/officeDocument/2006/relationships" type="ellipse" r:blip="">
          <dgm:adjLst/>
        </dgm:shape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116" axis="ch" ptType="node" st="6" cnt="1">
      <dgm:layoutNode name="circ6" styleLbl="vennNode1">
        <dgm:alg type="sp"/>
        <dgm:presOf/>
        <dgm:shape xmlns:r="http://schemas.openxmlformats.org/officeDocument/2006/relationships" type="ellipse" r:blip="">
          <dgm:adjLst/>
        </dgm:shape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123" axis="ch" ptType="node" st="7" cnt="1">
      <dgm:layoutNode name="circ7" styleLbl="vennNode1">
        <dgm:alg type="sp"/>
        <dgm:presOf/>
        <dgm:shape xmlns:r="http://schemas.openxmlformats.org/officeDocument/2006/relationships" type="ellipse" r:blip="">
          <dgm:adjLst/>
        </dgm:shape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#1" minVer="12.0">
  <dgm:title val=""/>
  <dgm:desc val=""/>
  <dgm:catLst>
    <dgm:cat type="relationship" pri="29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presOf/>
    <dgm:shape xmlns:r="http://schemas.openxmlformats.org/officeDocument/2006/relationships" r:blip="">
      <dgm:adjLst/>
    </dgm:shape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 refType="h" fact="0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 refType="w" fact="0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 refType="h" fact="0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 refType="h" fact="0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 refType="w" fact="0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shape xmlns:r="http://schemas.openxmlformats.org/officeDocument/2006/relationships" type="ellipse" r:blip="">
              <dgm:adjLst/>
            </dgm:shape>
            <dgm:constrLst>
              <dgm:constr type="tMarg"/>
              <dgm:constr type="bMarg"/>
              <dgm:constr type="lMarg"/>
              <dgm:constr type="rMarg"/>
              <dgm:constr type="primFontSz" val="100"/>
            </dgm:constrLst>
            <dgm:ruleLst>
              <dgm:rule type="primFontSz" val="2" fact="NaN" max="NaN"/>
            </dgm:ruleLst>
          </dgm:layoutNode>
        </dgm:if>
        <dgm:else name="Name29">
          <dgm:layoutNode name="circ1" styleLbl="vennNode1">
            <dgm:alg type="sp"/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shape xmlns:r="http://schemas.openxmlformats.org/officeDocument/2006/relationships" type="ellipse" r:blip="">
              <dgm:adjLst/>
            </dgm:shape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shape xmlns:r="http://schemas.openxmlformats.org/officeDocument/2006/relationships" type="rect" r:blip="" hideGeom="1">
              <dgm:adjLst/>
            </dgm:shape>
            <dgm:constrLst>
              <dgm:constr type="tMarg"/>
              <dgm:constr type="bMarg"/>
              <dgm:constr type="lMarg"/>
              <dgm:constr type="rMarg"/>
              <dgm:constr type="primFontSz" val="100"/>
            </dgm:constrLst>
            <dgm:ruleLst>
              <dgm:rule type="primFontSz" val="2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shape xmlns:r="http://schemas.openxmlformats.org/officeDocument/2006/relationships" type="ellipse" r:blip="">
          <dgm:adjLst/>
        </dgm:shape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70" axis="ch" ptType="node" st="3" cnt="1">
      <dgm:layoutNode name="circ3" styleLbl="vennNode1">
        <dgm:alg type="sp"/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shape xmlns:r="http://schemas.openxmlformats.org/officeDocument/2006/relationships" type="ellipse" r:blip="">
          <dgm:adjLst/>
        </dgm:shape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90" axis="ch" ptType="node" st="4" cnt="1">
      <dgm:layoutNode name="circ4" styleLbl="vennNode1">
        <dgm:alg type="sp"/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shape xmlns:r="http://schemas.openxmlformats.org/officeDocument/2006/relationships" type="ellipse" r:blip="">
          <dgm:adjLst/>
        </dgm:shape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108" axis="ch" ptType="node" st="5" cnt="1">
      <dgm:layoutNode name="circ5" styleLbl="vennNode1">
        <dgm:alg type="sp"/>
        <dgm:presOf/>
        <dgm:shape xmlns:r="http://schemas.openxmlformats.org/officeDocument/2006/relationships" type="ellipse" r:blip="">
          <dgm:adjLst/>
        </dgm:shape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116" axis="ch" ptType="node" st="6" cnt="1">
      <dgm:layoutNode name="circ6" styleLbl="vennNode1">
        <dgm:alg type="sp"/>
        <dgm:presOf/>
        <dgm:shape xmlns:r="http://schemas.openxmlformats.org/officeDocument/2006/relationships" type="ellipse" r:blip="">
          <dgm:adjLst/>
        </dgm:shape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123" axis="ch" ptType="node" st="7" cnt="1">
      <dgm:layoutNode name="circ7" styleLbl="vennNode1">
        <dgm:alg type="sp"/>
        <dgm:presOf/>
        <dgm:shape xmlns:r="http://schemas.openxmlformats.org/officeDocument/2006/relationships" type="ellipse" r:blip="">
          <dgm:adjLst/>
        </dgm:shape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#1" minVer="12.0">
  <dgm:title val=""/>
  <dgm:desc val=""/>
  <dgm:catLst>
    <dgm:cat type="relationship" pri="29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presOf/>
    <dgm:shape xmlns:r="http://schemas.openxmlformats.org/officeDocument/2006/relationships" r:blip="">
      <dgm:adjLst/>
    </dgm:shape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 refType="h" fact="0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 refType="w" fact="0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 refType="h" fact="0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 refType="h" fact="0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 refType="w" fact="0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shape xmlns:r="http://schemas.openxmlformats.org/officeDocument/2006/relationships" type="ellipse" r:blip="">
              <dgm:adjLst/>
            </dgm:shape>
            <dgm:constrLst>
              <dgm:constr type="tMarg"/>
              <dgm:constr type="bMarg"/>
              <dgm:constr type="lMarg"/>
              <dgm:constr type="rMarg"/>
              <dgm:constr type="primFontSz" val="100"/>
            </dgm:constrLst>
            <dgm:ruleLst>
              <dgm:rule type="primFontSz" val="2" fact="NaN" max="NaN"/>
            </dgm:ruleLst>
          </dgm:layoutNode>
        </dgm:if>
        <dgm:else name="Name29">
          <dgm:layoutNode name="circ1" styleLbl="vennNode1">
            <dgm:alg type="sp"/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shape xmlns:r="http://schemas.openxmlformats.org/officeDocument/2006/relationships" type="ellipse" r:blip="">
              <dgm:adjLst/>
            </dgm:shape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shape xmlns:r="http://schemas.openxmlformats.org/officeDocument/2006/relationships" type="rect" r:blip="" hideGeom="1">
              <dgm:adjLst/>
            </dgm:shape>
            <dgm:constrLst>
              <dgm:constr type="tMarg"/>
              <dgm:constr type="bMarg"/>
              <dgm:constr type="lMarg"/>
              <dgm:constr type="rMarg"/>
              <dgm:constr type="primFontSz" val="100"/>
            </dgm:constrLst>
            <dgm:ruleLst>
              <dgm:rule type="primFontSz" val="2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shape xmlns:r="http://schemas.openxmlformats.org/officeDocument/2006/relationships" type="ellipse" r:blip="">
          <dgm:adjLst/>
        </dgm:shape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70" axis="ch" ptType="node" st="3" cnt="1">
      <dgm:layoutNode name="circ3" styleLbl="vennNode1">
        <dgm:alg type="sp"/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shape xmlns:r="http://schemas.openxmlformats.org/officeDocument/2006/relationships" type="ellipse" r:blip="">
          <dgm:adjLst/>
        </dgm:shape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90" axis="ch" ptType="node" st="4" cnt="1">
      <dgm:layoutNode name="circ4" styleLbl="vennNode1">
        <dgm:alg type="sp"/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shape xmlns:r="http://schemas.openxmlformats.org/officeDocument/2006/relationships" type="ellipse" r:blip="">
          <dgm:adjLst/>
        </dgm:shape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108" axis="ch" ptType="node" st="5" cnt="1">
      <dgm:layoutNode name="circ5" styleLbl="vennNode1">
        <dgm:alg type="sp"/>
        <dgm:presOf/>
        <dgm:shape xmlns:r="http://schemas.openxmlformats.org/officeDocument/2006/relationships" type="ellipse" r:blip="">
          <dgm:adjLst/>
        </dgm:shape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116" axis="ch" ptType="node" st="6" cnt="1">
      <dgm:layoutNode name="circ6" styleLbl="vennNode1">
        <dgm:alg type="sp"/>
        <dgm:presOf/>
        <dgm:shape xmlns:r="http://schemas.openxmlformats.org/officeDocument/2006/relationships" type="ellipse" r:blip="">
          <dgm:adjLst/>
        </dgm:shape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123" axis="ch" ptType="node" st="7" cnt="1">
      <dgm:layoutNode name="circ7" styleLbl="vennNode1">
        <dgm:alg type="sp"/>
        <dgm:presOf/>
        <dgm:shape xmlns:r="http://schemas.openxmlformats.org/officeDocument/2006/relationships" type="ellipse" r:blip="">
          <dgm:adjLst/>
        </dgm:shape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#1" minVer="12.0">
  <dgm:title val=""/>
  <dgm:desc val=""/>
  <dgm:catLst>
    <dgm:cat type="relationship" pri="29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presOf/>
    <dgm:shape xmlns:r="http://schemas.openxmlformats.org/officeDocument/2006/relationships" r:blip="">
      <dgm:adjLst/>
    </dgm:shape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 refType="h" fact="0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 refType="w" fact="0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 refType="h" fact="0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 refType="h" fact="0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 refType="w" fact="0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shape xmlns:r="http://schemas.openxmlformats.org/officeDocument/2006/relationships" type="ellipse" r:blip="">
              <dgm:adjLst/>
            </dgm:shape>
            <dgm:constrLst>
              <dgm:constr type="tMarg"/>
              <dgm:constr type="bMarg"/>
              <dgm:constr type="lMarg"/>
              <dgm:constr type="rMarg"/>
              <dgm:constr type="primFontSz" val="100"/>
            </dgm:constrLst>
            <dgm:ruleLst>
              <dgm:rule type="primFontSz" val="2" fact="NaN" max="NaN"/>
            </dgm:ruleLst>
          </dgm:layoutNode>
        </dgm:if>
        <dgm:else name="Name29">
          <dgm:layoutNode name="circ1" styleLbl="vennNode1">
            <dgm:alg type="sp"/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shape xmlns:r="http://schemas.openxmlformats.org/officeDocument/2006/relationships" type="ellipse" r:blip="">
              <dgm:adjLst/>
            </dgm:shape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shape xmlns:r="http://schemas.openxmlformats.org/officeDocument/2006/relationships" type="rect" r:blip="" hideGeom="1">
              <dgm:adjLst/>
            </dgm:shape>
            <dgm:constrLst>
              <dgm:constr type="tMarg"/>
              <dgm:constr type="bMarg"/>
              <dgm:constr type="lMarg"/>
              <dgm:constr type="rMarg"/>
              <dgm:constr type="primFontSz" val="100"/>
            </dgm:constrLst>
            <dgm:ruleLst>
              <dgm:rule type="primFontSz" val="2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shape xmlns:r="http://schemas.openxmlformats.org/officeDocument/2006/relationships" type="ellipse" r:blip="">
          <dgm:adjLst/>
        </dgm:shape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70" axis="ch" ptType="node" st="3" cnt="1">
      <dgm:layoutNode name="circ3" styleLbl="vennNode1">
        <dgm:alg type="sp"/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shape xmlns:r="http://schemas.openxmlformats.org/officeDocument/2006/relationships" type="ellipse" r:blip="">
          <dgm:adjLst/>
        </dgm:shape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90" axis="ch" ptType="node" st="4" cnt="1">
      <dgm:layoutNode name="circ4" styleLbl="vennNode1">
        <dgm:alg type="sp"/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shape xmlns:r="http://schemas.openxmlformats.org/officeDocument/2006/relationships" type="ellipse" r:blip="">
          <dgm:adjLst/>
        </dgm:shape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108" axis="ch" ptType="node" st="5" cnt="1">
      <dgm:layoutNode name="circ5" styleLbl="vennNode1">
        <dgm:alg type="sp"/>
        <dgm:presOf/>
        <dgm:shape xmlns:r="http://schemas.openxmlformats.org/officeDocument/2006/relationships" type="ellipse" r:blip="">
          <dgm:adjLst/>
        </dgm:shape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116" axis="ch" ptType="node" st="6" cnt="1">
      <dgm:layoutNode name="circ6" styleLbl="vennNode1">
        <dgm:alg type="sp"/>
        <dgm:presOf/>
        <dgm:shape xmlns:r="http://schemas.openxmlformats.org/officeDocument/2006/relationships" type="ellipse" r:blip="">
          <dgm:adjLst/>
        </dgm:shape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123" axis="ch" ptType="node" st="7" cnt="1">
      <dgm:layoutNode name="circ7" styleLbl="vennNode1">
        <dgm:alg type="sp"/>
        <dgm:presOf/>
        <dgm:shape xmlns:r="http://schemas.openxmlformats.org/officeDocument/2006/relationships" type="ellipse" r:blip="">
          <dgm:adjLst/>
        </dgm:shape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11-09T09:33:5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31 246 0,'0'-13'187,"13"13"1138,0-13 4023,1-1 10839,-14-12 24660,13 26 49887,0-27 92498,0 14 160314,1 0 263265,-1 0 413671,0 0 626523,0-1 919780,1 14 1314681,-1-13 1836057,-13 0 2512659,13 13 3377580,-13-13 4468708,13 13 5829179,0 0 7507846,1-14 9559748,-1 14 12046610,0 0 15037359,0 0 18608655,1-13 22845438,-1 13 27841475,13 0 33699922,-12 0 40533902,-1 0 48467083,0 0 57634272,13 0 68182009,-12 0 80269176,-1 0 94067606,-13-13 109762708,13 13 127554124,0 0 147656396,1 0 170299648,-1 0 195730264,0 0 224211576,0 0 256024572,0 0 291468596,14 0 330862064,-14 0 374543188,14 0 422870708,-14 0 476224644,0 0 535007044,0 0 599642744,1 0 670580160,-1 0 748292216,0 13 833277296,13 0 926060168,-12 14 1027192968,-1-14 1137256160,0 0 1256859488,0 1 1386642976,1-1 1527277920,-1 0 1679467872,0 0 1843949632,-13 0 2021494304,0 1-2082058992,13-14-1875932848,-13 13-1654214368,27 13-1415984848,-27-12-1160286048,13-1-886119072,0 13-592443328,0-12-278175360,1-1 57812192,-14 0 416691744,13-13 799681920,-13 13 1208048608,0 0 1643106240,0 1 2106218848,13-14-1696166048,-13 13-1172647008,13 13-616671328,-13-12-26664608,0 12 599003168,0-13 1262018720,14 1 1964126944,-14 12-1587835360,0-13-802068896,0 14 28385568,13-27 905517600,-13 13 1831381216,0 0-1486871200,0 0-457118368,0 1 627927392,0-1 1770590688,0 0-1321700000,0 0-56541984,-13 0 1273639392,13 1-1623505952,-14-1-155349536,14 0 1385913440,-13-13-1291832992,0 13 404278368,0 1-2112672032,13-1-249650464,-14-13 1701560160,14 13-550735904,-26-13 1586756064,26 13-472448289,-13-13 1865127390,0 14 13183581,-1-14-1729582628,1 13 935622107,0 0-577212710,0-13-1969096231,-1 0 1059063640,14 13-78440233,-13-13-1082308586,0 0-1948103403,0 13 1623688276,-1-13 1047787027,-12 0 623926418,13 0 356985409,0 0 251957488,-1 0 313952304,1 14 548197392,-13-14 960039952,12 0 1554948496,1 0-1956452528,0 0-978511920,0 0 199646288,-1 0 1583993808,1 0-1114334384,0 0 700830800,-13 0-1554076464,12 0 717383119,1 0-1068082354,0 0 1686244301,0 0 397353036,-1 0-632720373,1 0-1396761590,0 0-1887408247,0 0-2097147928,0-14-2018316024,-1 14-1643093496,1-13-963504760,-13 13 28584456,12-26 1341469320,1 26-1311358968,0 0 668657672,0-27-1299624057,-1 14 1382691334,1 13 134802181,0-13-739017148,0 13-1229283101,0-13-1326333374,-1-1-1020324638,14 1-301230238,-13 13 841162082,0-13-1877714590,0 13 142664930,13-13-1676850463,-14-1 1264652256,14 1 388414495,-13 13 779422,0-13 113325182,13 0 737834622,-13 13 1886297726,13-13-724053122,-14-1 1509128317,14 1 8533756,-13 13-918026181,0-13-1257488582,13 0-996568518,0-1-121756358,-13 14 1380684602,13-13-770246470,0 0 2029583545,0 0 1204673656,0 0 1064662263,-13 13 1624460791,13-14-1395743753,0 1 609383031,0 0-934445066,0 0-1716361547,0-1-1720213130,0 1-929590090,0 0 672176694,0 0-1192948939,0-1 2082163828,0 1 1925044275,0 0-1646573133,0 0-24745933,0 0-1781124302</inkml:trace>
  <inkml:trace contextRef="#ctx0" brushRef="#br0">1036 365 0,'14'0'203,"-1"0"1234,0 0 4359,14 0 11704,-1 0 26490,0 0 53268,1 0 98169,-14 0 169154,0 0 276280,14 0 431966,-14 0 651274,0 0 952190,14 0 1355921,-14 0 1887192,0-13 2574559,14 13 3450722,-14-13 4552853,0 13 5922924,14-14 7608051,-14 1 9660838,13 13 12139737,14 0 15109408,-27-13 18641094,0 0 22812996,14 13 27710664,-14-13 33427388,0 13 40064604,14 0 47732300,-14 0 56549422,0-14 66644296,14 1 78155050,-14 13 91230052,0-13 106028363,14 0 122720190,-14 13 141487354,0 0 162523762,14-14 186035874,-1 1 212243186,-13 13 241378718,0 0 273689514,14 0 309437138,-14 0 348898194,0-13 392364846,14 13 440145338,-1-13 492564550,-12 13 549964554,12 0 612705186,-13 0 681164618,14-14 755739994,-14 1 836848106,13 13 924926018,41-13 1020431770,-15 13 1123845034,15 0 1235667794,-14 0 1356425058,-27 0 1486665530,14 0 1626962346,-27 0 1777913770,13 0 1940143930,-12 0 2114303514,-1 0-1993896710,0 0-1793816022,0 0-1579686646,0 0-1350743734,1 0-1106191798,-1-13-845203862,13 13-566920598,-12 0-270449366,-1 0 45136554,0-13 380798922,0 13 737535530,1 0 1116381130,-1-14 1518408426,0 1 1944729098,0 13-1898472502,0 0-1420069078,1 0-913793238,-14-13-378367190,26 13 187531050,14 0 785268650,-14-13 1416259178,1-1 2081963690,-14 14-1511075350,0 0-771363862,14 0 7741418,-14 0 827903018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47650" indent="-24765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42950" lvl="1" indent="-247650" defTabSz="990600">
              <a:buFont typeface="Arial" panose="020B0604020202020204" pitchFamily="34" charset="0"/>
              <a:buChar char="•"/>
              <a:defRPr/>
            </a:pPr>
            <a:endParaRPr lang="zh-CN" altLang="en-US" sz="13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           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朝乐门              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清华大学出版社，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2019           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】2021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月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</a:t>
            </a: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3.xml"/><Relationship Id="rId8" Type="http://schemas.openxmlformats.org/officeDocument/2006/relationships/diagramQuickStyle" Target="../diagrams/quickStyle3.xml"/><Relationship Id="rId7" Type="http://schemas.openxmlformats.org/officeDocument/2006/relationships/diagramLayout" Target="../diagrams/layout3.xml"/><Relationship Id="rId6" Type="http://schemas.openxmlformats.org/officeDocument/2006/relationships/diagramData" Target="../diagrams/data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4" Type="http://schemas.openxmlformats.org/officeDocument/2006/relationships/notesSlide" Target="../notesSlides/notesSlide12.xml"/><Relationship Id="rId23" Type="http://schemas.openxmlformats.org/officeDocument/2006/relationships/slideLayout" Target="../slideLayouts/slideLayout23.xml"/><Relationship Id="rId22" Type="http://schemas.openxmlformats.org/officeDocument/2006/relationships/image" Target="../media/image7.png"/><Relationship Id="rId21" Type="http://schemas.openxmlformats.org/officeDocument/2006/relationships/customXml" Target="../ink/ink1.xml"/><Relationship Id="rId20" Type="http://schemas.microsoft.com/office/2007/relationships/diagramDrawing" Target="../diagrams/drawing5.xml"/><Relationship Id="rId2" Type="http://schemas.openxmlformats.org/officeDocument/2006/relationships/diagramLayout" Target="../diagrams/layout2.xml"/><Relationship Id="rId19" Type="http://schemas.openxmlformats.org/officeDocument/2006/relationships/diagramColors" Target="../diagrams/colors5.xml"/><Relationship Id="rId18" Type="http://schemas.openxmlformats.org/officeDocument/2006/relationships/diagramQuickStyle" Target="../diagrams/quickStyle5.xml"/><Relationship Id="rId17" Type="http://schemas.openxmlformats.org/officeDocument/2006/relationships/diagramLayout" Target="../diagrams/layout5.xml"/><Relationship Id="rId16" Type="http://schemas.openxmlformats.org/officeDocument/2006/relationships/diagramData" Target="../diagrams/data5.xml"/><Relationship Id="rId15" Type="http://schemas.microsoft.com/office/2007/relationships/diagramDrawing" Target="../diagrams/drawing4.xml"/><Relationship Id="rId14" Type="http://schemas.openxmlformats.org/officeDocument/2006/relationships/diagramColors" Target="../diagrams/colors4.xml"/><Relationship Id="rId13" Type="http://schemas.openxmlformats.org/officeDocument/2006/relationships/diagramQuickStyle" Target="../diagrams/quickStyle4.xml"/><Relationship Id="rId12" Type="http://schemas.openxmlformats.org/officeDocument/2006/relationships/diagramLayout" Target="../diagrams/layout4.xml"/><Relationship Id="rId11" Type="http://schemas.openxmlformats.org/officeDocument/2006/relationships/diagramData" Target="../diagrams/data4.xml"/><Relationship Id="rId10" Type="http://schemas.microsoft.com/office/2007/relationships/diagramDrawing" Target="../diagrams/drawing3.xml"/><Relationship Id="rId1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600" b="0" dirty="0">
                <a:solidFill>
                  <a:srgbClr val="CC0000"/>
                </a:solidFill>
              </a:rPr>
              <a:t>《</a:t>
            </a:r>
            <a:r>
              <a:rPr lang="zh-CN" altLang="en-US" sz="3600" b="0" dirty="0">
                <a:solidFill>
                  <a:srgbClr val="CC0000"/>
                </a:solidFill>
              </a:rPr>
              <a:t>数据科学理论与实践</a:t>
            </a:r>
            <a:r>
              <a:rPr lang="en-US" altLang="zh-CN" sz="3600" b="0" dirty="0">
                <a:solidFill>
                  <a:srgbClr val="CC0000"/>
                </a:solidFill>
              </a:rPr>
              <a:t>》</a:t>
            </a:r>
            <a:r>
              <a:rPr lang="zh-CN" altLang="en-US" sz="3600" b="0" dirty="0">
                <a:solidFill>
                  <a:srgbClr val="CC0000"/>
                </a:solidFill>
              </a:rPr>
              <a:t>之</a:t>
            </a:r>
            <a:br>
              <a:rPr lang="en-US" altLang="zh-CN" sz="36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CN" sz="3600" b="0" dirty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zh-CN" altLang="en-US" sz="6000" dirty="0">
                <a:solidFill>
                  <a:srgbClr val="CC0000"/>
                </a:solidFill>
              </a:rPr>
              <a:t>基础理论</a:t>
            </a:r>
            <a:endParaRPr lang="zh-CN" altLang="en-US" sz="3600" dirty="0">
              <a:solidFill>
                <a:srgbClr val="CC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74531" cy="821913"/>
          </a:xfrm>
        </p:spPr>
        <p:txBody>
          <a:bodyPr/>
          <a:lstStyle/>
          <a:p>
            <a:r>
              <a:rPr lang="zh-CN" altLang="en-US" dirty="0"/>
              <a:t>为什么</a:t>
            </a:r>
            <a:br>
              <a:rPr lang="en-US" altLang="zh-CN" dirty="0"/>
            </a:br>
            <a:r>
              <a:rPr lang="zh-CN" altLang="en-US" sz="2800" dirty="0"/>
              <a:t>大家听不懂大数据时代的新词汇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48295" y="0"/>
            <a:ext cx="2178923" cy="260648"/>
          </a:xfrm>
        </p:spPr>
        <p:txBody>
          <a:bodyPr/>
          <a:lstStyle/>
          <a:p>
            <a:r>
              <a:rPr lang="en-US" dirty="0">
                <a:sym typeface="+mn-ea"/>
              </a:rPr>
              <a:t>1.1  </a:t>
            </a:r>
            <a:r>
              <a:rPr lang="zh-CN" altLang="en-US" dirty="0">
                <a:sym typeface="+mn-ea"/>
              </a:rPr>
              <a:t>术语定义</a:t>
            </a:r>
            <a:endParaRPr lang="zh-CN" altLang="en-US" dirty="0"/>
          </a:p>
        </p:txBody>
      </p:sp>
      <p:grpSp>
        <p:nvGrpSpPr>
          <p:cNvPr id="9" name="Group260"/>
          <p:cNvGrpSpPr/>
          <p:nvPr/>
        </p:nvGrpSpPr>
        <p:grpSpPr>
          <a:xfrm>
            <a:off x="2244246" y="1916832"/>
            <a:ext cx="6588564" cy="4392488"/>
            <a:chOff x="1542872" y="1357457"/>
            <a:chExt cx="6058256" cy="4143087"/>
          </a:xfrm>
        </p:grpSpPr>
        <p:grpSp>
          <p:nvGrpSpPr>
            <p:cNvPr id="10" name="Cylinder"/>
            <p:cNvGrpSpPr/>
            <p:nvPr/>
          </p:nvGrpSpPr>
          <p:grpSpPr>
            <a:xfrm>
              <a:off x="2584680" y="3778140"/>
              <a:ext cx="4722321" cy="991716"/>
              <a:chOff x="2584680" y="3778140"/>
              <a:chExt cx="4722321" cy="991716"/>
            </a:xfrm>
          </p:grpSpPr>
          <p:sp>
            <p:nvSpPr>
              <p:cNvPr id="70" name="Database"/>
              <p:cNvSpPr/>
              <p:nvPr/>
            </p:nvSpPr>
            <p:spPr>
              <a:xfrm>
                <a:off x="2584680" y="3778140"/>
                <a:ext cx="4722321" cy="991716"/>
              </a:xfrm>
              <a:custGeom>
                <a:avLst/>
                <a:gdLst/>
                <a:ahLst/>
                <a:cxnLst/>
                <a:rect l="0" t="0" r="0" b="0"/>
                <a:pathLst>
                  <a:path w="4722321" h="991716">
                    <a:moveTo>
                      <a:pt x="0" y="0"/>
                    </a:moveTo>
                    <a:lnTo>
                      <a:pt x="0" y="159430"/>
                    </a:lnTo>
                    <a:arcTo wR="2361160" hR="832284" stAng="10800000" swAng="-10800000"/>
                    <a:lnTo>
                      <a:pt x="4722321" y="0"/>
                    </a:lnTo>
                    <a:arcTo wR="2361160" hR="832284" stAng="0" swAng="10800000"/>
                    <a:close/>
                  </a:path>
                </a:pathLst>
              </a:custGeom>
              <a:gradFill>
                <a:gsLst>
                  <a:gs pos="0">
                    <a:srgbClr val="48B4E0"/>
                  </a:gs>
                  <a:gs pos="50000">
                    <a:srgbClr val="9FD8EF"/>
                  </a:gs>
                  <a:gs pos="100000">
                    <a:srgbClr val="48B4E0"/>
                  </a:gs>
                </a:gsLst>
                <a:lin ang="2700000" scaled="0"/>
              </a:gradFill>
              <a:ln w="7600" cap="flat">
                <a:solidFill>
                  <a:srgbClr val="48B4E0"/>
                </a:solidFill>
                <a:bevel/>
              </a:ln>
            </p:spPr>
          </p:sp>
          <p:sp>
            <p:nvSpPr>
              <p:cNvPr id="71" name="任意多边形 70"/>
              <p:cNvSpPr/>
              <p:nvPr/>
            </p:nvSpPr>
            <p:spPr>
              <a:xfrm>
                <a:off x="2584680" y="2945856"/>
                <a:ext cx="4722321" cy="1664567"/>
              </a:xfrm>
              <a:custGeom>
                <a:avLst/>
                <a:gdLst/>
                <a:ahLst/>
                <a:cxnLst/>
                <a:rect l="0" t="0" r="0" b="0"/>
                <a:pathLst>
                  <a:path w="4722321" h="1664567">
                    <a:moveTo>
                      <a:pt x="0" y="832283"/>
                    </a:moveTo>
                    <a:arcTo wR="2361160" hR="832284" stAng="10800000" swAng="10800000"/>
                    <a:arcTo wR="2361160" hR="832284" stAng="0" swAng="10800000"/>
                    <a:close/>
                  </a:path>
                </a:pathLst>
              </a:custGeom>
              <a:gradFill>
                <a:gsLst>
                  <a:gs pos="0">
                    <a:srgbClr val="ABDDF1"/>
                  </a:gs>
                  <a:gs pos="100000">
                    <a:srgbClr val="67C1E6"/>
                  </a:gs>
                </a:gsLst>
                <a:lin ang="2700000" scaled="0"/>
              </a:gradFill>
              <a:ln w="7600" cap="flat">
                <a:solidFill>
                  <a:srgbClr val="48B4E0"/>
                </a:solidFill>
                <a:bevel/>
              </a:ln>
            </p:spPr>
          </p:sp>
        </p:grpSp>
        <p:grpSp>
          <p:nvGrpSpPr>
            <p:cNvPr id="11" name="Cylinder"/>
            <p:cNvGrpSpPr/>
            <p:nvPr/>
          </p:nvGrpSpPr>
          <p:grpSpPr>
            <a:xfrm>
              <a:off x="2842472" y="3607079"/>
              <a:ext cx="3459056" cy="748600"/>
              <a:chOff x="2842472" y="3607079"/>
              <a:chExt cx="3459056" cy="748600"/>
            </a:xfrm>
          </p:grpSpPr>
          <p:sp>
            <p:nvSpPr>
              <p:cNvPr id="68" name="Database"/>
              <p:cNvSpPr/>
              <p:nvPr/>
            </p:nvSpPr>
            <p:spPr>
              <a:xfrm>
                <a:off x="2842472" y="3607079"/>
                <a:ext cx="3459056" cy="748600"/>
              </a:xfrm>
              <a:custGeom>
                <a:avLst/>
                <a:gdLst/>
                <a:ahLst/>
                <a:cxnLst/>
                <a:rect l="0" t="0" r="0" b="0"/>
                <a:pathLst>
                  <a:path w="3459056" h="748600">
                    <a:moveTo>
                      <a:pt x="0" y="0"/>
                    </a:moveTo>
                    <a:lnTo>
                      <a:pt x="0" y="129200"/>
                    </a:lnTo>
                    <a:arcTo wR="1729524" hR="619400" stAng="10800000" swAng="-10800000"/>
                    <a:lnTo>
                      <a:pt x="3459056" y="0"/>
                    </a:lnTo>
                    <a:arcTo wR="1729524" hR="619400" stAng="0" swAng="10800000"/>
                    <a:close/>
                  </a:path>
                </a:pathLst>
              </a:custGeom>
              <a:gradFill>
                <a:gsLst>
                  <a:gs pos="0">
                    <a:srgbClr val="5B87E1"/>
                  </a:gs>
                  <a:gs pos="50000">
                    <a:srgbClr val="B1C6F1"/>
                  </a:gs>
                  <a:gs pos="100000">
                    <a:srgbClr val="5B87E1"/>
                  </a:gs>
                </a:gsLst>
                <a:lin ang="0" scaled="0"/>
              </a:gradFill>
              <a:ln w="7600" cap="flat">
                <a:solidFill>
                  <a:srgbClr val="5B87E1"/>
                </a:solidFill>
                <a:bevel/>
              </a:ln>
            </p:spPr>
          </p:sp>
          <p:sp>
            <p:nvSpPr>
              <p:cNvPr id="69" name="任意多边形 68"/>
              <p:cNvSpPr/>
              <p:nvPr/>
            </p:nvSpPr>
            <p:spPr>
              <a:xfrm>
                <a:off x="2842472" y="2987679"/>
                <a:ext cx="3459056" cy="1238800"/>
              </a:xfrm>
              <a:custGeom>
                <a:avLst/>
                <a:gdLst/>
                <a:ahLst/>
                <a:cxnLst/>
                <a:rect l="0" t="0" r="0" b="0"/>
                <a:pathLst>
                  <a:path w="3459056" h="1238800">
                    <a:moveTo>
                      <a:pt x="0" y="619400"/>
                    </a:moveTo>
                    <a:arcTo wR="1729524" hR="619400" stAng="10800000" swAng="10800000"/>
                    <a:arcTo wR="1729524" hR="619400" stAng="0" swAng="10800000"/>
                    <a:close/>
                  </a:path>
                </a:pathLst>
              </a:custGeom>
              <a:gradFill>
                <a:gsLst>
                  <a:gs pos="0">
                    <a:srgbClr val="BBCDF2"/>
                  </a:gs>
                  <a:gs pos="100000">
                    <a:srgbClr val="7DA0E7"/>
                  </a:gs>
                </a:gsLst>
                <a:lin ang="16800000" scaled="0"/>
              </a:gradFill>
              <a:ln w="7600" cap="flat">
                <a:solidFill>
                  <a:srgbClr val="5B87E1"/>
                </a:solidFill>
                <a:bevel/>
              </a:ln>
            </p:spPr>
          </p:sp>
        </p:grpSp>
        <p:grpSp>
          <p:nvGrpSpPr>
            <p:cNvPr id="12" name="Cylinder"/>
            <p:cNvGrpSpPr/>
            <p:nvPr/>
          </p:nvGrpSpPr>
          <p:grpSpPr>
            <a:xfrm>
              <a:off x="3120389" y="3398079"/>
              <a:ext cx="2423093" cy="524400"/>
              <a:chOff x="3120389" y="3398079"/>
              <a:chExt cx="2423093" cy="524400"/>
            </a:xfrm>
          </p:grpSpPr>
          <p:sp>
            <p:nvSpPr>
              <p:cNvPr id="66" name="Database"/>
              <p:cNvSpPr/>
              <p:nvPr/>
            </p:nvSpPr>
            <p:spPr>
              <a:xfrm>
                <a:off x="3120389" y="3398079"/>
                <a:ext cx="2423093" cy="524400"/>
              </a:xfrm>
              <a:custGeom>
                <a:avLst/>
                <a:gdLst/>
                <a:ahLst/>
                <a:cxnLst/>
                <a:rect l="0" t="0" r="0" b="0"/>
                <a:pathLst>
                  <a:path w="2423093" h="524400">
                    <a:moveTo>
                      <a:pt x="0" y="0"/>
                    </a:moveTo>
                    <a:lnTo>
                      <a:pt x="0" y="136800"/>
                    </a:lnTo>
                    <a:arcTo wR="1211546" hR="387600" stAng="10800000" swAng="-10800000"/>
                    <a:lnTo>
                      <a:pt x="2423093" y="0"/>
                    </a:lnTo>
                    <a:arcTo wR="1211546" hR="387600" stAng="0" swAng="10800000"/>
                    <a:close/>
                  </a:path>
                </a:pathLst>
              </a:custGeom>
              <a:gradFill>
                <a:gsLst>
                  <a:gs pos="0">
                    <a:srgbClr val="6CB734"/>
                  </a:gs>
                  <a:gs pos="50000">
                    <a:srgbClr val="A1D979"/>
                  </a:gs>
                  <a:gs pos="100000">
                    <a:srgbClr val="6CB734"/>
                  </a:gs>
                </a:gsLst>
                <a:lin ang="0" scaled="0"/>
              </a:gradFill>
              <a:ln w="7600" cap="flat">
                <a:solidFill>
                  <a:srgbClr val="6CB734"/>
                </a:solidFill>
                <a:bevel/>
              </a:ln>
            </p:spPr>
          </p:sp>
          <p:sp>
            <p:nvSpPr>
              <p:cNvPr id="67" name="任意多边形 66"/>
              <p:cNvSpPr/>
              <p:nvPr/>
            </p:nvSpPr>
            <p:spPr>
              <a:xfrm>
                <a:off x="3120389" y="3010479"/>
                <a:ext cx="2423093" cy="775200"/>
              </a:xfrm>
              <a:custGeom>
                <a:avLst/>
                <a:gdLst/>
                <a:ahLst/>
                <a:cxnLst/>
                <a:rect l="0" t="0" r="0" b="0"/>
                <a:pathLst>
                  <a:path w="2423093" h="775200">
                    <a:moveTo>
                      <a:pt x="0" y="387600"/>
                    </a:moveTo>
                    <a:arcTo wR="1211546" hR="387600" stAng="10800000" swAng="10800000"/>
                    <a:arcTo wR="1211546" hR="387600" stAng="0" swAng="10800000"/>
                    <a:close/>
                  </a:path>
                </a:pathLst>
              </a:custGeom>
              <a:gradFill>
                <a:gsLst>
                  <a:gs pos="0">
                    <a:srgbClr val="ADDD89"/>
                  </a:gs>
                  <a:gs pos="100000">
                    <a:srgbClr val="7AC840"/>
                  </a:gs>
                </a:gsLst>
                <a:lin ang="16800000" scaled="0"/>
              </a:gradFill>
              <a:ln w="7600" cap="flat">
                <a:solidFill>
                  <a:srgbClr val="6CB734"/>
                </a:solidFill>
                <a:bevel/>
              </a:ln>
            </p:spPr>
          </p:sp>
        </p:grpSp>
        <p:grpSp>
          <p:nvGrpSpPr>
            <p:cNvPr id="13" name="Cylinder"/>
            <p:cNvGrpSpPr/>
            <p:nvPr/>
          </p:nvGrpSpPr>
          <p:grpSpPr>
            <a:xfrm>
              <a:off x="3336335" y="3239498"/>
              <a:ext cx="1395254" cy="301958"/>
              <a:chOff x="3336335" y="3239498"/>
              <a:chExt cx="1395254" cy="301958"/>
            </a:xfrm>
          </p:grpSpPr>
          <p:sp>
            <p:nvSpPr>
              <p:cNvPr id="64" name="Database"/>
              <p:cNvSpPr/>
              <p:nvPr/>
            </p:nvSpPr>
            <p:spPr>
              <a:xfrm>
                <a:off x="3336335" y="3239498"/>
                <a:ext cx="1395254" cy="301958"/>
              </a:xfrm>
              <a:custGeom>
                <a:avLst/>
                <a:gdLst/>
                <a:ahLst/>
                <a:cxnLst/>
                <a:rect l="0" t="0" r="0" b="0"/>
                <a:pathLst>
                  <a:path w="1395254" h="301958">
                    <a:moveTo>
                      <a:pt x="0" y="0"/>
                    </a:moveTo>
                    <a:lnTo>
                      <a:pt x="0" y="118068"/>
                    </a:lnTo>
                    <a:arcTo wR="697627" hR="183889" stAng="10800000" swAng="-10800000"/>
                    <a:lnTo>
                      <a:pt x="1395254" y="0"/>
                    </a:lnTo>
                    <a:arcTo wR="697627" hR="183889" stAng="0" swAng="10800000"/>
                    <a:close/>
                  </a:path>
                </a:pathLst>
              </a:custGeom>
              <a:gradFill>
                <a:gsLst>
                  <a:gs pos="0">
                    <a:srgbClr val="F08020"/>
                  </a:gs>
                  <a:gs pos="50000">
                    <a:srgbClr val="F6B680"/>
                  </a:gs>
                  <a:gs pos="100000">
                    <a:srgbClr val="F08020"/>
                  </a:gs>
                </a:gsLst>
                <a:lin ang="0" scaled="0"/>
              </a:gradFill>
              <a:ln w="7600" cap="flat">
                <a:solidFill>
                  <a:srgbClr val="F08020"/>
                </a:solidFill>
                <a:bevel/>
              </a:ln>
            </p:spPr>
          </p:sp>
          <p:sp>
            <p:nvSpPr>
              <p:cNvPr id="65" name="任意多边形 64"/>
              <p:cNvSpPr/>
              <p:nvPr/>
            </p:nvSpPr>
            <p:spPr>
              <a:xfrm>
                <a:off x="3336335" y="3055609"/>
                <a:ext cx="1395254" cy="367778"/>
              </a:xfrm>
              <a:custGeom>
                <a:avLst/>
                <a:gdLst/>
                <a:ahLst/>
                <a:cxnLst/>
                <a:rect l="0" t="0" r="0" b="0"/>
                <a:pathLst>
                  <a:path w="1395254" h="367778">
                    <a:moveTo>
                      <a:pt x="0" y="183889"/>
                    </a:moveTo>
                    <a:arcTo wR="697627" hR="183889" stAng="10800000" swAng="10800000"/>
                    <a:arcTo wR="697627" hR="183889" stAng="0" swAng="10800000"/>
                    <a:close/>
                  </a:path>
                </a:pathLst>
              </a:custGeom>
              <a:gradFill>
                <a:gsLst>
                  <a:gs pos="0">
                    <a:srgbClr val="F7BF90"/>
                  </a:gs>
                  <a:gs pos="100000">
                    <a:srgbClr val="F29240"/>
                  </a:gs>
                </a:gsLst>
                <a:lin ang="16800000" scaled="0"/>
              </a:gradFill>
              <a:ln w="7600" cap="flat">
                <a:solidFill>
                  <a:srgbClr val="F08020"/>
                </a:solidFill>
                <a:bevel/>
              </a:ln>
            </p:spPr>
          </p:sp>
        </p:grpSp>
        <p:grpSp>
          <p:nvGrpSpPr>
            <p:cNvPr id="14" name="Ball"/>
            <p:cNvGrpSpPr/>
            <p:nvPr/>
          </p:nvGrpSpPr>
          <p:grpSpPr>
            <a:xfrm>
              <a:off x="6134328" y="2843279"/>
              <a:ext cx="547200" cy="547200"/>
              <a:chOff x="6134328" y="2843279"/>
              <a:chExt cx="547200" cy="547200"/>
            </a:xfrm>
          </p:grpSpPr>
          <p:sp>
            <p:nvSpPr>
              <p:cNvPr id="60" name="任意多边形 59"/>
              <p:cNvSpPr/>
              <p:nvPr/>
            </p:nvSpPr>
            <p:spPr>
              <a:xfrm>
                <a:off x="6134328" y="2843279"/>
                <a:ext cx="547200" cy="547200"/>
              </a:xfrm>
              <a:custGeom>
                <a:avLst/>
                <a:gdLst/>
                <a:ahLst/>
                <a:cxnLst/>
                <a:rect l="0" t="0" r="0" b="0"/>
                <a:pathLst>
                  <a:path w="547200" h="547200">
                    <a:moveTo>
                      <a:pt x="0" y="273600"/>
                    </a:moveTo>
                    <a:cubicBezTo>
                      <a:pt x="0" y="122363"/>
                      <a:pt x="122474" y="0"/>
                      <a:pt x="273600" y="0"/>
                    </a:cubicBezTo>
                    <a:cubicBezTo>
                      <a:pt x="424685" y="0"/>
                      <a:pt x="547200" y="122363"/>
                      <a:pt x="547200" y="273600"/>
                    </a:cubicBezTo>
                    <a:cubicBezTo>
                      <a:pt x="547200" y="424592"/>
                      <a:pt x="424685" y="547200"/>
                      <a:pt x="273600" y="547200"/>
                    </a:cubicBezTo>
                    <a:cubicBezTo>
                      <a:pt x="122474" y="547200"/>
                      <a:pt x="0" y="424592"/>
                      <a:pt x="0" y="27360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666600"/>
                  </a:gs>
                  <a:gs pos="70365">
                    <a:srgbClr val="666600"/>
                  </a:gs>
                  <a:gs pos="42219">
                    <a:srgbClr val="808000"/>
                  </a:gs>
                  <a:gs pos="0">
                    <a:srgbClr val="999933"/>
                  </a:gs>
                </a:gsLst>
                <a:path path="circle">
                  <a:fillToRect l="50000" t="50000" r="50000" b="50000"/>
                </a:path>
              </a:gradFill>
              <a:ln w="7600" cap="flat">
                <a:noFill/>
                <a:bevel/>
              </a:ln>
            </p:spPr>
          </p:sp>
          <p:sp>
            <p:nvSpPr>
              <p:cNvPr id="61" name="任意多边形 60"/>
              <p:cNvSpPr/>
              <p:nvPr/>
            </p:nvSpPr>
            <p:spPr>
              <a:xfrm>
                <a:off x="6147185" y="2847845"/>
                <a:ext cx="521486" cy="491854"/>
              </a:xfrm>
              <a:custGeom>
                <a:avLst/>
                <a:gdLst/>
                <a:ahLst/>
                <a:cxnLst/>
                <a:rect l="0" t="0" r="0" b="0"/>
                <a:pathLst>
                  <a:path w="521486" h="491854">
                    <a:moveTo>
                      <a:pt x="0" y="260532"/>
                    </a:moveTo>
                    <a:cubicBezTo>
                      <a:pt x="0" y="116518"/>
                      <a:pt x="116693" y="0"/>
                      <a:pt x="260743" y="0"/>
                    </a:cubicBezTo>
                    <a:cubicBezTo>
                      <a:pt x="404638" y="0"/>
                      <a:pt x="521486" y="116518"/>
                      <a:pt x="521486" y="260532"/>
                    </a:cubicBezTo>
                    <a:cubicBezTo>
                      <a:pt x="521486" y="404312"/>
                      <a:pt x="402550" y="491854"/>
                      <a:pt x="258597" y="491854"/>
                    </a:cubicBezTo>
                    <a:cubicBezTo>
                      <a:pt x="114604" y="491854"/>
                      <a:pt x="0" y="404312"/>
                      <a:pt x="0" y="260532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FFFFFF">
                      <a:alpha val="4000"/>
                    </a:srgbClr>
                  </a:gs>
                  <a:gs pos="72351">
                    <a:srgbClr val="FFFFFF">
                      <a:alpha val="4000"/>
                    </a:srgbClr>
                  </a:gs>
                  <a:gs pos="0">
                    <a:srgbClr val="FFFFFF">
                      <a:alpha val="4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7600" cap="flat">
                <a:noFill/>
                <a:bevel/>
              </a:ln>
            </p:spPr>
          </p:sp>
          <p:sp>
            <p:nvSpPr>
              <p:cNvPr id="62" name="任意多边形 61"/>
              <p:cNvSpPr/>
              <p:nvPr/>
            </p:nvSpPr>
            <p:spPr>
              <a:xfrm>
                <a:off x="6215782" y="2852022"/>
                <a:ext cx="384293" cy="264097"/>
              </a:xfrm>
              <a:custGeom>
                <a:avLst/>
                <a:gdLst/>
                <a:ahLst/>
                <a:cxnLst/>
                <a:rect l="0" t="0" r="0" b="0"/>
                <a:pathLst>
                  <a:path w="384293" h="264097">
                    <a:moveTo>
                      <a:pt x="0" y="132048"/>
                    </a:moveTo>
                    <a:cubicBezTo>
                      <a:pt x="0" y="59120"/>
                      <a:pt x="86027" y="0"/>
                      <a:pt x="192146" y="0"/>
                    </a:cubicBezTo>
                    <a:cubicBezTo>
                      <a:pt x="298266" y="0"/>
                      <a:pt x="384293" y="59120"/>
                      <a:pt x="384293" y="132048"/>
                    </a:cubicBezTo>
                    <a:cubicBezTo>
                      <a:pt x="384293" y="204977"/>
                      <a:pt x="298266" y="264097"/>
                      <a:pt x="192146" y="264097"/>
                    </a:cubicBezTo>
                    <a:cubicBezTo>
                      <a:pt x="86027" y="264097"/>
                      <a:pt x="0" y="204977"/>
                      <a:pt x="0" y="13204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60000">
                    <a:srgbClr val="FFFFFF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63" name="Text 261"/>
              <p:cNvSpPr txBox="1"/>
              <p:nvPr/>
            </p:nvSpPr>
            <p:spPr>
              <a:xfrm>
                <a:off x="6134328" y="2843279"/>
                <a:ext cx="547200" cy="5472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91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数据</a:t>
                </a:r>
                <a:endParaRPr sz="91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  <a:p>
                <a:pPr algn="ctr"/>
                <a:r>
                  <a:rPr sz="91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产品</a:t>
                </a:r>
                <a:endParaRPr sz="91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15" name="Ball"/>
            <p:cNvGrpSpPr/>
            <p:nvPr/>
          </p:nvGrpSpPr>
          <p:grpSpPr>
            <a:xfrm>
              <a:off x="6301528" y="3398140"/>
              <a:ext cx="760000" cy="760000"/>
              <a:chOff x="6301528" y="3398140"/>
              <a:chExt cx="760000" cy="760000"/>
            </a:xfrm>
          </p:grpSpPr>
          <p:sp>
            <p:nvSpPr>
              <p:cNvPr id="56" name="任意多边形 55"/>
              <p:cNvSpPr/>
              <p:nvPr/>
            </p:nvSpPr>
            <p:spPr>
              <a:xfrm>
                <a:off x="6301528" y="3398140"/>
                <a:ext cx="760000" cy="760000"/>
              </a:xfrm>
              <a:custGeom>
                <a:avLst/>
                <a:gdLst/>
                <a:ahLst/>
                <a:cxnLst/>
                <a:rect l="0" t="0" r="0" b="0"/>
                <a:pathLst>
                  <a:path w="760000" h="760000">
                    <a:moveTo>
                      <a:pt x="0" y="380000"/>
                    </a:moveTo>
                    <a:cubicBezTo>
                      <a:pt x="0" y="169948"/>
                      <a:pt x="170103" y="0"/>
                      <a:pt x="380000" y="0"/>
                    </a:cubicBezTo>
                    <a:cubicBezTo>
                      <a:pt x="589840" y="0"/>
                      <a:pt x="760000" y="169948"/>
                      <a:pt x="760000" y="380000"/>
                    </a:cubicBezTo>
                    <a:cubicBezTo>
                      <a:pt x="760000" y="589711"/>
                      <a:pt x="589840" y="760000"/>
                      <a:pt x="380000" y="760000"/>
                    </a:cubicBezTo>
                    <a:cubicBezTo>
                      <a:pt x="170103" y="760000"/>
                      <a:pt x="0" y="589711"/>
                      <a:pt x="0" y="38000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CC6600"/>
                  </a:gs>
                  <a:gs pos="70462">
                    <a:srgbClr val="CC6600"/>
                  </a:gs>
                  <a:gs pos="42277">
                    <a:srgbClr val="FF8000"/>
                  </a:gs>
                  <a:gs pos="0">
                    <a:srgbClr val="FF9933"/>
                  </a:gs>
                </a:gsLst>
                <a:path path="circle">
                  <a:fillToRect l="50000" t="50000" r="50000" b="50000"/>
                </a:path>
              </a:gradFill>
              <a:ln w="7600" cap="flat">
                <a:noFill/>
                <a:bevel/>
              </a:ln>
            </p:spPr>
          </p:sp>
          <p:sp>
            <p:nvSpPr>
              <p:cNvPr id="57" name="任意多边形 56"/>
              <p:cNvSpPr/>
              <p:nvPr/>
            </p:nvSpPr>
            <p:spPr>
              <a:xfrm>
                <a:off x="6319385" y="3404482"/>
                <a:ext cx="724286" cy="683130"/>
              </a:xfrm>
              <a:custGeom>
                <a:avLst/>
                <a:gdLst/>
                <a:ahLst/>
                <a:cxnLst/>
                <a:rect l="0" t="0" r="0" b="0"/>
                <a:pathLst>
                  <a:path w="724286" h="683130">
                    <a:moveTo>
                      <a:pt x="0" y="361850"/>
                    </a:moveTo>
                    <a:cubicBezTo>
                      <a:pt x="0" y="161831"/>
                      <a:pt x="162074" y="0"/>
                      <a:pt x="362143" y="0"/>
                    </a:cubicBezTo>
                    <a:cubicBezTo>
                      <a:pt x="561997" y="0"/>
                      <a:pt x="724286" y="161831"/>
                      <a:pt x="724286" y="361850"/>
                    </a:cubicBezTo>
                    <a:cubicBezTo>
                      <a:pt x="724286" y="561544"/>
                      <a:pt x="559097" y="683130"/>
                      <a:pt x="359162" y="683130"/>
                    </a:cubicBezTo>
                    <a:cubicBezTo>
                      <a:pt x="159173" y="683130"/>
                      <a:pt x="0" y="561544"/>
                      <a:pt x="0" y="36185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FFFFFF">
                      <a:alpha val="4000"/>
                    </a:srgbClr>
                  </a:gs>
                  <a:gs pos="72455">
                    <a:srgbClr val="FFFFFF">
                      <a:alpha val="4000"/>
                    </a:srgbClr>
                  </a:gs>
                  <a:gs pos="0">
                    <a:srgbClr val="FFFFFF">
                      <a:alpha val="4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7600" cap="flat">
                <a:noFill/>
                <a:bevel/>
              </a:ln>
            </p:spPr>
          </p:sp>
          <p:sp>
            <p:nvSpPr>
              <p:cNvPr id="58" name="任意多边形 57"/>
              <p:cNvSpPr/>
              <p:nvPr/>
            </p:nvSpPr>
            <p:spPr>
              <a:xfrm>
                <a:off x="6414658" y="3410282"/>
                <a:ext cx="533740" cy="366802"/>
              </a:xfrm>
              <a:custGeom>
                <a:avLst/>
                <a:gdLst/>
                <a:ahLst/>
                <a:cxnLst/>
                <a:rect l="0" t="0" r="0" b="0"/>
                <a:pathLst>
                  <a:path w="533740" h="366802">
                    <a:moveTo>
                      <a:pt x="0" y="183401"/>
                    </a:moveTo>
                    <a:cubicBezTo>
                      <a:pt x="0" y="82111"/>
                      <a:pt x="119482" y="0"/>
                      <a:pt x="266870" y="0"/>
                    </a:cubicBezTo>
                    <a:cubicBezTo>
                      <a:pt x="414259" y="0"/>
                      <a:pt x="533740" y="82111"/>
                      <a:pt x="533740" y="183401"/>
                    </a:cubicBezTo>
                    <a:cubicBezTo>
                      <a:pt x="533740" y="284691"/>
                      <a:pt x="414259" y="366802"/>
                      <a:pt x="266870" y="366802"/>
                    </a:cubicBezTo>
                    <a:cubicBezTo>
                      <a:pt x="119482" y="366802"/>
                      <a:pt x="0" y="284691"/>
                      <a:pt x="0" y="18340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60000">
                    <a:srgbClr val="FFFFFF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59" name="Text 262"/>
              <p:cNvSpPr txBox="1"/>
              <p:nvPr/>
            </p:nvSpPr>
            <p:spPr>
              <a:xfrm>
                <a:off x="6301528" y="3398140"/>
                <a:ext cx="760000" cy="760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91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数据</a:t>
                </a:r>
                <a:endParaRPr sz="91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  <a:p>
                <a:pPr algn="ctr"/>
                <a:r>
                  <a:rPr sz="91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生态</a:t>
                </a:r>
                <a:endParaRPr sz="91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16" name="Ball"/>
            <p:cNvGrpSpPr/>
            <p:nvPr/>
          </p:nvGrpSpPr>
          <p:grpSpPr>
            <a:xfrm>
              <a:off x="3691900" y="2683571"/>
              <a:ext cx="624981" cy="624981"/>
              <a:chOff x="3691900" y="2683571"/>
              <a:chExt cx="624981" cy="624981"/>
            </a:xfrm>
          </p:grpSpPr>
          <p:sp>
            <p:nvSpPr>
              <p:cNvPr id="52" name="任意多边形 51"/>
              <p:cNvSpPr/>
              <p:nvPr/>
            </p:nvSpPr>
            <p:spPr>
              <a:xfrm>
                <a:off x="3691900" y="2683571"/>
                <a:ext cx="624981" cy="624981"/>
              </a:xfrm>
              <a:custGeom>
                <a:avLst/>
                <a:gdLst/>
                <a:ahLst/>
                <a:cxnLst/>
                <a:rect l="0" t="0" r="0" b="0"/>
                <a:pathLst>
                  <a:path w="624981" h="624981">
                    <a:moveTo>
                      <a:pt x="0" y="312491"/>
                    </a:moveTo>
                    <a:cubicBezTo>
                      <a:pt x="0" y="139756"/>
                      <a:pt x="139883" y="0"/>
                      <a:pt x="312491" y="0"/>
                    </a:cubicBezTo>
                    <a:cubicBezTo>
                      <a:pt x="485051" y="0"/>
                      <a:pt x="624981" y="139756"/>
                      <a:pt x="624981" y="312491"/>
                    </a:cubicBezTo>
                    <a:cubicBezTo>
                      <a:pt x="624981" y="484945"/>
                      <a:pt x="485051" y="624981"/>
                      <a:pt x="312491" y="624981"/>
                    </a:cubicBezTo>
                    <a:cubicBezTo>
                      <a:pt x="139883" y="624981"/>
                      <a:pt x="0" y="484945"/>
                      <a:pt x="0" y="312491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0099CC"/>
                  </a:gs>
                  <a:gs pos="70408">
                    <a:srgbClr val="0099CC"/>
                  </a:gs>
                  <a:gs pos="42245">
                    <a:srgbClr val="00BFFF"/>
                  </a:gs>
                  <a:gs pos="0">
                    <a:srgbClr val="33CCFF"/>
                  </a:gs>
                </a:gsLst>
                <a:path path="circle">
                  <a:fillToRect l="50000" t="50000" r="50000" b="50000"/>
                </a:path>
              </a:gradFill>
              <a:ln w="7600" cap="flat">
                <a:solidFill>
                  <a:srgbClr val="0099CC"/>
                </a:solidFill>
                <a:bevel/>
              </a:ln>
            </p:spPr>
          </p:sp>
          <p:sp>
            <p:nvSpPr>
              <p:cNvPr id="53" name="任意多边形 52"/>
              <p:cNvSpPr/>
              <p:nvPr/>
            </p:nvSpPr>
            <p:spPr>
              <a:xfrm>
                <a:off x="3706585" y="2688786"/>
                <a:ext cx="595612" cy="561767"/>
              </a:xfrm>
              <a:custGeom>
                <a:avLst/>
                <a:gdLst/>
                <a:ahLst/>
                <a:cxnLst/>
                <a:rect l="0" t="0" r="0" b="0"/>
                <a:pathLst>
                  <a:path w="595612" h="561767">
                    <a:moveTo>
                      <a:pt x="0" y="297565"/>
                    </a:moveTo>
                    <a:cubicBezTo>
                      <a:pt x="0" y="133081"/>
                      <a:pt x="133280" y="0"/>
                      <a:pt x="297806" y="0"/>
                    </a:cubicBezTo>
                    <a:cubicBezTo>
                      <a:pt x="462154" y="0"/>
                      <a:pt x="595612" y="133081"/>
                      <a:pt x="595612" y="297565"/>
                    </a:cubicBezTo>
                    <a:cubicBezTo>
                      <a:pt x="595612" y="461782"/>
                      <a:pt x="459770" y="561767"/>
                      <a:pt x="295354" y="561767"/>
                    </a:cubicBezTo>
                    <a:cubicBezTo>
                      <a:pt x="130895" y="561767"/>
                      <a:pt x="0" y="461782"/>
                      <a:pt x="0" y="297565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FFFFFF">
                      <a:alpha val="4000"/>
                    </a:srgbClr>
                  </a:gs>
                  <a:gs pos="72404">
                    <a:srgbClr val="FFFFFF">
                      <a:alpha val="4000"/>
                    </a:srgbClr>
                  </a:gs>
                  <a:gs pos="0">
                    <a:srgbClr val="FFFFFF">
                      <a:alpha val="4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7600" cap="flat">
                <a:noFill/>
                <a:bevel/>
              </a:ln>
            </p:spPr>
          </p:sp>
          <p:sp>
            <p:nvSpPr>
              <p:cNvPr id="54" name="任意多边形 53"/>
              <p:cNvSpPr/>
              <p:nvPr/>
            </p:nvSpPr>
            <p:spPr>
              <a:xfrm>
                <a:off x="3784932" y="2693557"/>
                <a:ext cx="438917" cy="301637"/>
              </a:xfrm>
              <a:custGeom>
                <a:avLst/>
                <a:gdLst/>
                <a:ahLst/>
                <a:cxnLst/>
                <a:rect l="0" t="0" r="0" b="0"/>
                <a:pathLst>
                  <a:path w="438917" h="301637">
                    <a:moveTo>
                      <a:pt x="0" y="150818"/>
                    </a:moveTo>
                    <a:cubicBezTo>
                      <a:pt x="0" y="67524"/>
                      <a:pt x="98255" y="0"/>
                      <a:pt x="219459" y="0"/>
                    </a:cubicBezTo>
                    <a:cubicBezTo>
                      <a:pt x="340662" y="0"/>
                      <a:pt x="438917" y="67524"/>
                      <a:pt x="438917" y="150818"/>
                    </a:cubicBezTo>
                    <a:cubicBezTo>
                      <a:pt x="438917" y="234113"/>
                      <a:pt x="340662" y="301637"/>
                      <a:pt x="219459" y="301637"/>
                    </a:cubicBezTo>
                    <a:cubicBezTo>
                      <a:pt x="98255" y="301637"/>
                      <a:pt x="0" y="234113"/>
                      <a:pt x="0" y="1508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60000">
                    <a:srgbClr val="FFFFFF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55" name="Text 263"/>
              <p:cNvSpPr txBox="1"/>
              <p:nvPr/>
            </p:nvSpPr>
            <p:spPr>
              <a:xfrm>
                <a:off x="3691900" y="2683571"/>
                <a:ext cx="624981" cy="624981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91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数据</a:t>
                </a:r>
                <a:endParaRPr sz="91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17" name="Line Text"/>
            <p:cNvGrpSpPr/>
            <p:nvPr/>
          </p:nvGrpSpPr>
          <p:grpSpPr>
            <a:xfrm>
              <a:off x="4299840" y="1395457"/>
              <a:ext cx="1292000" cy="456000"/>
              <a:chOff x="4299840" y="1395457"/>
              <a:chExt cx="1292000" cy="456000"/>
            </a:xfrm>
          </p:grpSpPr>
          <p:sp>
            <p:nvSpPr>
              <p:cNvPr id="46" name="任意多边形 45"/>
              <p:cNvSpPr/>
              <p:nvPr/>
            </p:nvSpPr>
            <p:spPr>
              <a:xfrm>
                <a:off x="4299840" y="1395457"/>
                <a:ext cx="1292000" cy="456000"/>
              </a:xfrm>
              <a:custGeom>
                <a:avLst/>
                <a:gdLst/>
                <a:ahLst/>
                <a:cxnLst/>
                <a:rect l="0" t="0" r="0" b="0"/>
                <a:pathLst>
                  <a:path w="1292000" h="456000" fill="none">
                    <a:moveTo>
                      <a:pt x="1292000" y="228000"/>
                    </a:moveTo>
                    <a:lnTo>
                      <a:pt x="0" y="228000"/>
                    </a:lnTo>
                    <a:lnTo>
                      <a:pt x="-295450" y="1288115"/>
                    </a:lnTo>
                  </a:path>
                </a:pathLst>
              </a:custGeom>
              <a:solidFill>
                <a:srgbClr val="6B8E23"/>
              </a:solidFill>
              <a:ln w="7600" cap="flat">
                <a:solidFill>
                  <a:srgbClr val="1E1E1E"/>
                </a:solidFill>
                <a:bevel/>
              </a:ln>
            </p:spPr>
          </p:sp>
          <p:sp>
            <p:nvSpPr>
              <p:cNvPr id="47" name="Text 264"/>
              <p:cNvSpPr txBox="1"/>
              <p:nvPr/>
            </p:nvSpPr>
            <p:spPr>
              <a:xfrm>
                <a:off x="4299840" y="1365057"/>
                <a:ext cx="1292000" cy="228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b"/>
              <a:lstStyle/>
              <a:p>
                <a:pPr algn="r"/>
                <a:r>
                  <a:rPr sz="1065" b="1" dirty="0" err="1">
                    <a:solidFill>
                      <a:srgbClr val="766E43"/>
                    </a:solidFill>
                    <a:latin typeface="宋体" panose="02010600030101010101" pitchFamily="2" charset="-122"/>
                  </a:rPr>
                  <a:t>如何正确理解</a:t>
                </a:r>
                <a:r>
                  <a:rPr sz="1065" b="1" dirty="0">
                    <a:solidFill>
                      <a:srgbClr val="766E43"/>
                    </a:solidFill>
                    <a:latin typeface="宋体" panose="02010600030101010101" pitchFamily="2" charset="-122"/>
                  </a:rPr>
                  <a:t>？</a:t>
                </a:r>
                <a:endParaRPr sz="1065" b="1" dirty="0">
                  <a:solidFill>
                    <a:srgbClr val="766E43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48" name="Text 265"/>
              <p:cNvSpPr txBox="1"/>
              <p:nvPr/>
            </p:nvSpPr>
            <p:spPr>
              <a:xfrm>
                <a:off x="4299840" y="1653857"/>
                <a:ext cx="1292000" cy="228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t"/>
              <a:lstStyle/>
              <a:p>
                <a:pPr algn="r"/>
                <a:r>
                  <a:rPr sz="760" dirty="0" err="1">
                    <a:solidFill>
                      <a:srgbClr val="404040"/>
                    </a:solidFill>
                    <a:latin typeface="宋体" panose="02010600030101010101" pitchFamily="2" charset="-122"/>
                  </a:rPr>
                  <a:t>承认数据的</a:t>
                </a:r>
                <a:r>
                  <a:rPr sz="760" dirty="0">
                    <a:solidFill>
                      <a:srgbClr val="404040"/>
                    </a:solidFill>
                    <a:latin typeface="宋体" panose="02010600030101010101" pitchFamily="2" charset="-122"/>
                  </a:rPr>
                  <a:t>“</a:t>
                </a:r>
                <a:r>
                  <a:rPr lang="zh-CN" altLang="en-US" sz="760" dirty="0">
                    <a:solidFill>
                      <a:srgbClr val="404040"/>
                    </a:solidFill>
                    <a:latin typeface="宋体" panose="02010600030101010101" pitchFamily="2" charset="-122"/>
                  </a:rPr>
                  <a:t>被动属性</a:t>
                </a:r>
                <a:r>
                  <a:rPr sz="760" dirty="0">
                    <a:solidFill>
                      <a:srgbClr val="404040"/>
                    </a:solidFill>
                    <a:latin typeface="宋体" panose="02010600030101010101" pitchFamily="2" charset="-122"/>
                  </a:rPr>
                  <a:t>”</a:t>
                </a:r>
                <a:endParaRPr sz="760" dirty="0">
                  <a:solidFill>
                    <a:srgbClr val="404040"/>
                  </a:solidFill>
                  <a:latin typeface="宋体" panose="02010600030101010101" pitchFamily="2" charset="-122"/>
                </a:endParaRPr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3913190" y="2592371"/>
                <a:ext cx="182400" cy="182400"/>
                <a:chOff x="3913190" y="2592371"/>
                <a:chExt cx="182400" cy="182400"/>
              </a:xfrm>
            </p:grpSpPr>
            <p:sp>
              <p:nvSpPr>
                <p:cNvPr id="50" name="任意多边形 49"/>
                <p:cNvSpPr/>
                <p:nvPr/>
              </p:nvSpPr>
              <p:spPr>
                <a:xfrm>
                  <a:off x="3913190" y="2592371"/>
                  <a:ext cx="182400" cy="182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2400" h="182400" stroke="0">
                      <a:moveTo>
                        <a:pt x="0" y="91200"/>
                      </a:moveTo>
                      <a:cubicBezTo>
                        <a:pt x="0" y="40832"/>
                        <a:pt x="40832" y="0"/>
                        <a:pt x="91200" y="0"/>
                      </a:cubicBezTo>
                      <a:cubicBezTo>
                        <a:pt x="141568" y="0"/>
                        <a:pt x="182400" y="40832"/>
                        <a:pt x="182400" y="91200"/>
                      </a:cubicBezTo>
                      <a:cubicBezTo>
                        <a:pt x="182400" y="141568"/>
                        <a:pt x="141568" y="182400"/>
                        <a:pt x="91200" y="182400"/>
                      </a:cubicBezTo>
                      <a:cubicBezTo>
                        <a:pt x="40832" y="182400"/>
                        <a:pt x="0" y="141568"/>
                        <a:pt x="0" y="91200"/>
                      </a:cubicBezTo>
                      <a:close/>
                    </a:path>
                  </a:pathLst>
                </a:custGeom>
                <a:solidFill>
                  <a:srgbClr val="C4D2A7">
                    <a:alpha val="80000"/>
                  </a:srgbClr>
                </a:solidFill>
                <a:ln w="7600" cap="flat">
                  <a:solidFill>
                    <a:srgbClr val="4D4D4D"/>
                  </a:solidFill>
                  <a:bevel/>
                </a:ln>
              </p:spPr>
            </p:sp>
            <p:sp>
              <p:nvSpPr>
                <p:cNvPr id="51" name="任意多边形 50"/>
                <p:cNvSpPr/>
                <p:nvPr/>
              </p:nvSpPr>
              <p:spPr>
                <a:xfrm>
                  <a:off x="3949670" y="2628851"/>
                  <a:ext cx="109440" cy="1094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440" h="109440" stroke="0">
                      <a:moveTo>
                        <a:pt x="0" y="54720"/>
                      </a:moveTo>
                      <a:cubicBezTo>
                        <a:pt x="0" y="24499"/>
                        <a:pt x="24499" y="0"/>
                        <a:pt x="54720" y="0"/>
                      </a:cubicBezTo>
                      <a:cubicBezTo>
                        <a:pt x="84941" y="0"/>
                        <a:pt x="109440" y="24499"/>
                        <a:pt x="109440" y="54720"/>
                      </a:cubicBezTo>
                      <a:cubicBezTo>
                        <a:pt x="109440" y="84941"/>
                        <a:pt x="84941" y="109440"/>
                        <a:pt x="54720" y="109440"/>
                      </a:cubicBezTo>
                      <a:cubicBezTo>
                        <a:pt x="24499" y="109440"/>
                        <a:pt x="0" y="84941"/>
                        <a:pt x="0" y="5472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6B8E23">
                        <a:alpha val="80000"/>
                      </a:srgbClr>
                    </a:gs>
                    <a:gs pos="69020">
                      <a:srgbClr val="6B8E23">
                        <a:alpha val="80000"/>
                      </a:srgbClr>
                    </a:gs>
                    <a:gs pos="0">
                      <a:srgbClr val="D3DDBD">
                        <a:alpha val="8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7600" cap="flat">
                  <a:solidFill>
                    <a:srgbClr val="4D4D4D"/>
                  </a:solidFill>
                  <a:bevel/>
                </a:ln>
              </p:spPr>
            </p:sp>
          </p:grpSp>
        </p:grpSp>
        <p:grpSp>
          <p:nvGrpSpPr>
            <p:cNvPr id="18" name="Line Text"/>
            <p:cNvGrpSpPr/>
            <p:nvPr/>
          </p:nvGrpSpPr>
          <p:grpSpPr>
            <a:xfrm>
              <a:off x="1770872" y="1984373"/>
              <a:ext cx="1292000" cy="456000"/>
              <a:chOff x="1770872" y="1984373"/>
              <a:chExt cx="1292000" cy="456000"/>
            </a:xfrm>
          </p:grpSpPr>
          <p:sp>
            <p:nvSpPr>
              <p:cNvPr id="40" name="任意多边形 39"/>
              <p:cNvSpPr/>
              <p:nvPr/>
            </p:nvSpPr>
            <p:spPr>
              <a:xfrm>
                <a:off x="1770872" y="1984373"/>
                <a:ext cx="1292000" cy="456000"/>
              </a:xfrm>
              <a:custGeom>
                <a:avLst/>
                <a:gdLst/>
                <a:ahLst/>
                <a:cxnLst/>
                <a:rect l="0" t="0" r="0" b="0"/>
                <a:pathLst>
                  <a:path w="1292000" h="456000" fill="none">
                    <a:moveTo>
                      <a:pt x="0" y="228000"/>
                    </a:moveTo>
                    <a:lnTo>
                      <a:pt x="1292000" y="228000"/>
                    </a:lnTo>
                    <a:lnTo>
                      <a:pt x="1748000" y="11894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1E1E1E"/>
                </a:solidFill>
                <a:bevel/>
              </a:ln>
            </p:spPr>
          </p:sp>
          <p:sp>
            <p:nvSpPr>
              <p:cNvPr id="41" name="Text 266"/>
              <p:cNvSpPr txBox="1"/>
              <p:nvPr/>
            </p:nvSpPr>
            <p:spPr>
              <a:xfrm>
                <a:off x="1770872" y="1953973"/>
                <a:ext cx="1292000" cy="228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b"/>
              <a:lstStyle/>
              <a:p>
                <a:pPr algn="l"/>
                <a:r>
                  <a:rPr sz="1065" b="1" dirty="0" err="1">
                    <a:solidFill>
                      <a:srgbClr val="766E43"/>
                    </a:solidFill>
                    <a:latin typeface="宋体" panose="02010600030101010101" pitchFamily="2" charset="-122"/>
                  </a:rPr>
                  <a:t>认识到</a:t>
                </a:r>
                <a:r>
                  <a:rPr sz="1065" b="1" dirty="0">
                    <a:solidFill>
                      <a:srgbClr val="766E43"/>
                    </a:solidFill>
                    <a:latin typeface="宋体" panose="02010600030101010101" pitchFamily="2" charset="-122"/>
                  </a:rPr>
                  <a:t>“</a:t>
                </a:r>
                <a:r>
                  <a:rPr lang="zh-CN" altLang="en-US" sz="1065" b="1" dirty="0">
                    <a:solidFill>
                      <a:srgbClr val="766E43"/>
                    </a:solidFill>
                    <a:latin typeface="宋体" panose="02010600030101010101" pitchFamily="2" charset="-122"/>
                  </a:rPr>
                  <a:t>主动属性</a:t>
                </a:r>
                <a:r>
                  <a:rPr sz="1065" b="1" dirty="0">
                    <a:solidFill>
                      <a:srgbClr val="766E43"/>
                    </a:solidFill>
                    <a:latin typeface="宋体" panose="02010600030101010101" pitchFamily="2" charset="-122"/>
                  </a:rPr>
                  <a:t>”</a:t>
                </a:r>
                <a:endParaRPr sz="1065" b="1" dirty="0">
                  <a:solidFill>
                    <a:srgbClr val="766E43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42" name="Text 267"/>
              <p:cNvSpPr txBox="1"/>
              <p:nvPr/>
            </p:nvSpPr>
            <p:spPr>
              <a:xfrm>
                <a:off x="1770872" y="2242773"/>
                <a:ext cx="1292000" cy="228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t"/>
              <a:lstStyle/>
              <a:p>
                <a:r>
                  <a:rPr sz="1065" dirty="0" err="1">
                    <a:solidFill>
                      <a:srgbClr val="404040"/>
                    </a:solidFill>
                    <a:latin typeface="宋体" panose="02010600030101010101" pitchFamily="2" charset="-122"/>
                  </a:rPr>
                  <a:t>数据的</a:t>
                </a:r>
                <a:r>
                  <a:rPr lang="zh-CN" altLang="en-US" sz="1065" b="1" dirty="0">
                    <a:solidFill>
                      <a:srgbClr val="766E43"/>
                    </a:solidFill>
                    <a:latin typeface="宋体" panose="02010600030101010101" pitchFamily="2" charset="-122"/>
                  </a:rPr>
                  <a:t>主动属性</a:t>
                </a:r>
                <a:r>
                  <a:rPr sz="1065" dirty="0">
                    <a:solidFill>
                      <a:srgbClr val="404040"/>
                    </a:solidFill>
                    <a:latin typeface="宋体" panose="02010600030101010101" pitchFamily="2" charset="-122"/>
                  </a:rPr>
                  <a:t>？</a:t>
                </a:r>
                <a:endParaRPr sz="1065" dirty="0">
                  <a:solidFill>
                    <a:srgbClr val="404040"/>
                  </a:solidFill>
                  <a:latin typeface="宋体" panose="02010600030101010101" pitchFamily="2" charset="-122"/>
                </a:endParaRPr>
              </a:p>
            </p:txBody>
          </p:sp>
          <p:grpSp>
            <p:nvGrpSpPr>
              <p:cNvPr id="43" name="组合 42"/>
              <p:cNvGrpSpPr/>
              <p:nvPr/>
            </p:nvGrpSpPr>
            <p:grpSpPr>
              <a:xfrm>
                <a:off x="3427672" y="3082573"/>
                <a:ext cx="182400" cy="182400"/>
                <a:chOff x="3427672" y="3082573"/>
                <a:chExt cx="182400" cy="182400"/>
              </a:xfrm>
            </p:grpSpPr>
            <p:sp>
              <p:nvSpPr>
                <p:cNvPr id="44" name="任意多边形 43"/>
                <p:cNvSpPr/>
                <p:nvPr/>
              </p:nvSpPr>
              <p:spPr>
                <a:xfrm>
                  <a:off x="3427672" y="3082573"/>
                  <a:ext cx="182400" cy="182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2400" h="182400" stroke="0">
                      <a:moveTo>
                        <a:pt x="0" y="91200"/>
                      </a:moveTo>
                      <a:cubicBezTo>
                        <a:pt x="0" y="40832"/>
                        <a:pt x="40832" y="0"/>
                        <a:pt x="91200" y="0"/>
                      </a:cubicBezTo>
                      <a:cubicBezTo>
                        <a:pt x="141568" y="0"/>
                        <a:pt x="182400" y="40832"/>
                        <a:pt x="182400" y="91200"/>
                      </a:cubicBezTo>
                      <a:cubicBezTo>
                        <a:pt x="182400" y="141568"/>
                        <a:pt x="141568" y="182400"/>
                        <a:pt x="91200" y="182400"/>
                      </a:cubicBezTo>
                      <a:cubicBezTo>
                        <a:pt x="40832" y="182400"/>
                        <a:pt x="0" y="141568"/>
                        <a:pt x="0" y="91200"/>
                      </a:cubicBezTo>
                      <a:close/>
                    </a:path>
                  </a:pathLst>
                </a:custGeom>
                <a:solidFill>
                  <a:srgbClr val="99DFF9">
                    <a:alpha val="80000"/>
                  </a:srgbClr>
                </a:solidFill>
                <a:ln w="7600" cap="flat">
                  <a:solidFill>
                    <a:srgbClr val="4D4D4D"/>
                  </a:solidFill>
                  <a:bevel/>
                </a:ln>
              </p:spPr>
            </p:sp>
            <p:sp>
              <p:nvSpPr>
                <p:cNvPr id="45" name="任意多边形 44"/>
                <p:cNvSpPr/>
                <p:nvPr/>
              </p:nvSpPr>
              <p:spPr>
                <a:xfrm>
                  <a:off x="3464152" y="3119053"/>
                  <a:ext cx="109440" cy="1094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440" h="109440" stroke="0">
                      <a:moveTo>
                        <a:pt x="0" y="54720"/>
                      </a:moveTo>
                      <a:cubicBezTo>
                        <a:pt x="0" y="24499"/>
                        <a:pt x="24499" y="0"/>
                        <a:pt x="54720" y="0"/>
                      </a:cubicBezTo>
                      <a:cubicBezTo>
                        <a:pt x="84941" y="0"/>
                        <a:pt x="109440" y="24499"/>
                        <a:pt x="109440" y="54720"/>
                      </a:cubicBezTo>
                      <a:cubicBezTo>
                        <a:pt x="109440" y="84941"/>
                        <a:pt x="84941" y="109440"/>
                        <a:pt x="54720" y="109440"/>
                      </a:cubicBezTo>
                      <a:cubicBezTo>
                        <a:pt x="24499" y="109440"/>
                        <a:pt x="0" y="84941"/>
                        <a:pt x="0" y="5472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00AEEE">
                        <a:alpha val="80000"/>
                      </a:srgbClr>
                    </a:gs>
                    <a:gs pos="69020">
                      <a:srgbClr val="00AEEE">
                        <a:alpha val="80000"/>
                      </a:srgbClr>
                    </a:gs>
                    <a:gs pos="0">
                      <a:srgbClr val="B2E7FA">
                        <a:alpha val="8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7600" cap="flat">
                  <a:solidFill>
                    <a:srgbClr val="4D4D4D"/>
                  </a:solidFill>
                  <a:bevel/>
                </a:ln>
              </p:spPr>
            </p:sp>
          </p:grpSp>
        </p:grpSp>
        <p:grpSp>
          <p:nvGrpSpPr>
            <p:cNvPr id="19" name="Line Text"/>
            <p:cNvGrpSpPr/>
            <p:nvPr/>
          </p:nvGrpSpPr>
          <p:grpSpPr>
            <a:xfrm>
              <a:off x="1550472" y="2738491"/>
              <a:ext cx="1292000" cy="456000"/>
              <a:chOff x="1550472" y="2738491"/>
              <a:chExt cx="1292000" cy="456000"/>
            </a:xfrm>
          </p:grpSpPr>
          <p:sp>
            <p:nvSpPr>
              <p:cNvPr id="34" name="任意多边形 33"/>
              <p:cNvSpPr/>
              <p:nvPr/>
            </p:nvSpPr>
            <p:spPr>
              <a:xfrm>
                <a:off x="1550472" y="2738491"/>
                <a:ext cx="1292000" cy="456000"/>
              </a:xfrm>
              <a:custGeom>
                <a:avLst/>
                <a:gdLst/>
                <a:ahLst/>
                <a:cxnLst/>
                <a:rect l="0" t="0" r="0" b="0"/>
                <a:pathLst>
                  <a:path w="1292000" h="456000" fill="none">
                    <a:moveTo>
                      <a:pt x="0" y="228000"/>
                    </a:moveTo>
                    <a:lnTo>
                      <a:pt x="1292000" y="228000"/>
                    </a:lnTo>
                    <a:lnTo>
                      <a:pt x="1744033" y="705079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1E1E1E"/>
                </a:solidFill>
                <a:bevel/>
              </a:ln>
            </p:spPr>
          </p:sp>
          <p:sp>
            <p:nvSpPr>
              <p:cNvPr id="35" name="Text 268"/>
              <p:cNvSpPr txBox="1"/>
              <p:nvPr/>
            </p:nvSpPr>
            <p:spPr>
              <a:xfrm>
                <a:off x="1550472" y="2708091"/>
                <a:ext cx="1292000" cy="228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b"/>
              <a:lstStyle/>
              <a:p>
                <a:r>
                  <a:rPr lang="zh-CN" altLang="en-US" sz="1065" b="1" dirty="0">
                    <a:solidFill>
                      <a:srgbClr val="766E43"/>
                    </a:solidFill>
                    <a:latin typeface="宋体" panose="02010600030101010101" pitchFamily="2" charset="-122"/>
                  </a:rPr>
                  <a:t>主动属性</a:t>
                </a:r>
                <a:r>
                  <a:rPr sz="1065" b="1" dirty="0" err="1">
                    <a:solidFill>
                      <a:srgbClr val="766E43"/>
                    </a:solidFill>
                    <a:latin typeface="宋体" panose="02010600030101010101" pitchFamily="2" charset="-122"/>
                  </a:rPr>
                  <a:t>的含义</a:t>
                </a:r>
                <a:endParaRPr sz="1065" b="1" dirty="0">
                  <a:solidFill>
                    <a:srgbClr val="766E43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36" name="Text 269"/>
              <p:cNvSpPr txBox="1"/>
              <p:nvPr/>
            </p:nvSpPr>
            <p:spPr>
              <a:xfrm>
                <a:off x="1550472" y="2996891"/>
                <a:ext cx="1292000" cy="228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t"/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zh-CN" altLang="en-US" sz="1065" dirty="0">
                    <a:solidFill>
                      <a:srgbClr val="404040"/>
                    </a:solidFill>
                    <a:latin typeface="宋体" panose="02010600030101010101" pitchFamily="2" charset="-122"/>
                  </a:rPr>
                  <a:t>数据驱动的</a:t>
                </a:r>
                <a:r>
                  <a:rPr lang="en-US" altLang="zh-CN" sz="1065" dirty="0">
                    <a:solidFill>
                      <a:srgbClr val="404040"/>
                    </a:solidFill>
                    <a:latin typeface="宋体" panose="02010600030101010101" pitchFamily="2" charset="-122"/>
                  </a:rPr>
                  <a:t>…</a:t>
                </a:r>
                <a:endParaRPr lang="en-US" altLang="zh-CN" sz="1065" dirty="0">
                  <a:solidFill>
                    <a:srgbClr val="404040"/>
                  </a:solidFill>
                  <a:latin typeface="宋体" panose="02010600030101010101" pitchFamily="2" charset="-122"/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sz="1065" dirty="0">
                    <a:solidFill>
                      <a:srgbClr val="404040"/>
                    </a:solidFill>
                    <a:latin typeface="宋体" panose="02010600030101010101" pitchFamily="2" charset="-122"/>
                  </a:rPr>
                  <a:t>数据业务化</a:t>
                </a:r>
                <a:endParaRPr lang="en-US" altLang="zh-CN" sz="1065" dirty="0">
                  <a:solidFill>
                    <a:srgbClr val="404040"/>
                  </a:solidFill>
                  <a:latin typeface="宋体" panose="02010600030101010101" pitchFamily="2" charset="-122"/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sz="1065" dirty="0">
                    <a:solidFill>
                      <a:srgbClr val="404040"/>
                    </a:solidFill>
                    <a:latin typeface="宋体" panose="02010600030101010101" pitchFamily="2" charset="-122"/>
                  </a:rPr>
                  <a:t>让数据说话</a:t>
                </a:r>
                <a:endParaRPr lang="en-US" altLang="zh-CN" sz="1065" dirty="0">
                  <a:solidFill>
                    <a:srgbClr val="404040"/>
                  </a:solidFill>
                  <a:latin typeface="宋体" panose="02010600030101010101" pitchFamily="2" charset="-122"/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sz="1065" dirty="0" err="1">
                    <a:solidFill>
                      <a:srgbClr val="404040"/>
                    </a:solidFill>
                    <a:latin typeface="宋体" panose="02010600030101010101" pitchFamily="2" charset="-122"/>
                  </a:rPr>
                  <a:t>以数据为中心的</a:t>
                </a:r>
                <a:r>
                  <a:rPr sz="1065" dirty="0">
                    <a:solidFill>
                      <a:srgbClr val="404040"/>
                    </a:solidFill>
                    <a:latin typeface="宋体" panose="02010600030101010101" pitchFamily="2" charset="-122"/>
                  </a:rPr>
                  <a:t>…</a:t>
                </a:r>
                <a:endParaRPr sz="1065" dirty="0">
                  <a:solidFill>
                    <a:srgbClr val="404040"/>
                  </a:solidFill>
                  <a:latin typeface="宋体" panose="02010600030101010101" pitchFamily="2" charset="-122"/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sz="1065" dirty="0" err="1">
                    <a:solidFill>
                      <a:srgbClr val="404040"/>
                    </a:solidFill>
                    <a:latin typeface="宋体" panose="02010600030101010101" pitchFamily="2" charset="-122"/>
                  </a:rPr>
                  <a:t>复杂数据</a:t>
                </a:r>
                <a:r>
                  <a:rPr sz="1065" dirty="0">
                    <a:solidFill>
                      <a:srgbClr val="404040"/>
                    </a:solidFill>
                    <a:latin typeface="宋体" panose="02010600030101010101" pitchFamily="2" charset="-122"/>
                  </a:rPr>
                  <a:t>…</a:t>
                </a:r>
                <a:endParaRPr sz="1065" dirty="0">
                  <a:solidFill>
                    <a:srgbClr val="404040"/>
                  </a:solidFill>
                  <a:latin typeface="宋体" panose="02010600030101010101" pitchFamily="2" charset="-122"/>
                </a:endParaRPr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3203305" y="3352370"/>
                <a:ext cx="182400" cy="182400"/>
                <a:chOff x="3203305" y="3352370"/>
                <a:chExt cx="182400" cy="182400"/>
              </a:xfrm>
            </p:grpSpPr>
            <p:sp>
              <p:nvSpPr>
                <p:cNvPr id="38" name="任意多边形 37"/>
                <p:cNvSpPr/>
                <p:nvPr/>
              </p:nvSpPr>
              <p:spPr>
                <a:xfrm>
                  <a:off x="3203305" y="3352370"/>
                  <a:ext cx="182400" cy="182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2400" h="182400" stroke="0">
                      <a:moveTo>
                        <a:pt x="0" y="91200"/>
                      </a:moveTo>
                      <a:cubicBezTo>
                        <a:pt x="0" y="40832"/>
                        <a:pt x="40832" y="0"/>
                        <a:pt x="91200" y="0"/>
                      </a:cubicBezTo>
                      <a:cubicBezTo>
                        <a:pt x="141568" y="0"/>
                        <a:pt x="182400" y="40832"/>
                        <a:pt x="182400" y="91200"/>
                      </a:cubicBezTo>
                      <a:cubicBezTo>
                        <a:pt x="182400" y="141568"/>
                        <a:pt x="141568" y="182400"/>
                        <a:pt x="91200" y="182400"/>
                      </a:cubicBezTo>
                      <a:cubicBezTo>
                        <a:pt x="40832" y="182400"/>
                        <a:pt x="0" y="141568"/>
                        <a:pt x="0" y="91200"/>
                      </a:cubicBezTo>
                      <a:close/>
                    </a:path>
                  </a:pathLst>
                </a:custGeom>
                <a:solidFill>
                  <a:srgbClr val="99DFF9">
                    <a:alpha val="80000"/>
                  </a:srgbClr>
                </a:solidFill>
                <a:ln w="7600" cap="flat">
                  <a:solidFill>
                    <a:srgbClr val="4D4D4D"/>
                  </a:solidFill>
                  <a:bevel/>
                </a:ln>
              </p:spPr>
            </p:sp>
            <p:sp>
              <p:nvSpPr>
                <p:cNvPr id="39" name="任意多边形 38"/>
                <p:cNvSpPr/>
                <p:nvPr/>
              </p:nvSpPr>
              <p:spPr>
                <a:xfrm>
                  <a:off x="3239785" y="3388850"/>
                  <a:ext cx="109440" cy="1094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440" h="109440" stroke="0">
                      <a:moveTo>
                        <a:pt x="0" y="54720"/>
                      </a:moveTo>
                      <a:cubicBezTo>
                        <a:pt x="0" y="24499"/>
                        <a:pt x="24499" y="0"/>
                        <a:pt x="54720" y="0"/>
                      </a:cubicBezTo>
                      <a:cubicBezTo>
                        <a:pt x="84941" y="0"/>
                        <a:pt x="109440" y="24499"/>
                        <a:pt x="109440" y="54720"/>
                      </a:cubicBezTo>
                      <a:cubicBezTo>
                        <a:pt x="109440" y="84941"/>
                        <a:pt x="84941" y="109440"/>
                        <a:pt x="54720" y="109440"/>
                      </a:cubicBezTo>
                      <a:cubicBezTo>
                        <a:pt x="24499" y="109440"/>
                        <a:pt x="0" y="84941"/>
                        <a:pt x="0" y="5472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00AEEE">
                        <a:alpha val="80000"/>
                      </a:srgbClr>
                    </a:gs>
                    <a:gs pos="69020">
                      <a:srgbClr val="00AEEE">
                        <a:alpha val="80000"/>
                      </a:srgbClr>
                    </a:gs>
                    <a:gs pos="0">
                      <a:srgbClr val="B2E7FA">
                        <a:alpha val="8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7600" cap="flat">
                  <a:solidFill>
                    <a:srgbClr val="4D4D4D"/>
                  </a:solidFill>
                  <a:bevel/>
                </a:ln>
              </p:spPr>
            </p:sp>
          </p:grpSp>
        </p:grpSp>
        <p:grpSp>
          <p:nvGrpSpPr>
            <p:cNvPr id="20" name="Line Text"/>
            <p:cNvGrpSpPr/>
            <p:nvPr/>
          </p:nvGrpSpPr>
          <p:grpSpPr>
            <a:xfrm>
              <a:off x="2842472" y="5006544"/>
              <a:ext cx="1292000" cy="456000"/>
              <a:chOff x="2842472" y="5006544"/>
              <a:chExt cx="1292000" cy="456000"/>
            </a:xfrm>
          </p:grpSpPr>
          <p:sp>
            <p:nvSpPr>
              <p:cNvPr id="28" name="任意多边形 27"/>
              <p:cNvSpPr/>
              <p:nvPr/>
            </p:nvSpPr>
            <p:spPr>
              <a:xfrm>
                <a:off x="2842472" y="5006544"/>
                <a:ext cx="1292000" cy="456000"/>
              </a:xfrm>
              <a:custGeom>
                <a:avLst/>
                <a:gdLst/>
                <a:ahLst/>
                <a:cxnLst/>
                <a:rect l="0" t="0" r="0" b="0"/>
                <a:pathLst>
                  <a:path w="1292000" h="456000" fill="none">
                    <a:moveTo>
                      <a:pt x="0" y="228000"/>
                    </a:moveTo>
                    <a:lnTo>
                      <a:pt x="1292000" y="228000"/>
                    </a:lnTo>
                    <a:lnTo>
                      <a:pt x="2052000" y="-495087"/>
                    </a:lnTo>
                  </a:path>
                </a:pathLst>
              </a:custGeom>
              <a:solidFill>
                <a:srgbClr val="FF4500"/>
              </a:solidFill>
              <a:ln w="7600" cap="flat">
                <a:solidFill>
                  <a:srgbClr val="1E1E1E"/>
                </a:solidFill>
                <a:bevel/>
              </a:ln>
            </p:spPr>
          </p:sp>
          <p:sp>
            <p:nvSpPr>
              <p:cNvPr id="29" name="Text 270"/>
              <p:cNvSpPr txBox="1"/>
              <p:nvPr/>
            </p:nvSpPr>
            <p:spPr>
              <a:xfrm>
                <a:off x="2842472" y="4976144"/>
                <a:ext cx="1292000" cy="228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b"/>
              <a:lstStyle/>
              <a:p>
                <a:pPr algn="l"/>
                <a:r>
                  <a:rPr sz="1065" b="1">
                    <a:solidFill>
                      <a:srgbClr val="766E43"/>
                    </a:solidFill>
                    <a:latin typeface="宋体" panose="02010600030101010101" pitchFamily="2" charset="-122"/>
                  </a:rPr>
                  <a:t>数据科学</a:t>
                </a:r>
                <a:endParaRPr sz="1065" b="1">
                  <a:solidFill>
                    <a:srgbClr val="766E43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30" name="Text 271"/>
              <p:cNvSpPr txBox="1"/>
              <p:nvPr/>
            </p:nvSpPr>
            <p:spPr>
              <a:xfrm>
                <a:off x="2842472" y="5264944"/>
                <a:ext cx="1292000" cy="228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t"/>
              <a:lstStyle/>
              <a:p>
                <a:pPr algn="l"/>
                <a:r>
                  <a:rPr sz="1065">
                    <a:solidFill>
                      <a:srgbClr val="404040"/>
                    </a:solidFill>
                    <a:latin typeface="宋体" panose="02010600030101010101" pitchFamily="2" charset="-122"/>
                  </a:rPr>
                  <a:t>新的知识体系</a:t>
                </a:r>
                <a:endParaRPr sz="1065">
                  <a:solidFill>
                    <a:srgbClr val="404040"/>
                  </a:solidFill>
                  <a:latin typeface="宋体" panose="02010600030101010101" pitchFamily="2" charset="-122"/>
                </a:endParaRPr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4803272" y="4420257"/>
                <a:ext cx="182400" cy="182400"/>
                <a:chOff x="4803272" y="4420257"/>
                <a:chExt cx="182400" cy="182400"/>
              </a:xfrm>
            </p:grpSpPr>
            <p:sp>
              <p:nvSpPr>
                <p:cNvPr id="32" name="任意多边形 31"/>
                <p:cNvSpPr/>
                <p:nvPr/>
              </p:nvSpPr>
              <p:spPr>
                <a:xfrm>
                  <a:off x="4803272" y="4420257"/>
                  <a:ext cx="182400" cy="182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2400" h="182400" stroke="0">
                      <a:moveTo>
                        <a:pt x="0" y="91200"/>
                      </a:moveTo>
                      <a:cubicBezTo>
                        <a:pt x="0" y="40832"/>
                        <a:pt x="40832" y="0"/>
                        <a:pt x="91200" y="0"/>
                      </a:cubicBezTo>
                      <a:cubicBezTo>
                        <a:pt x="141568" y="0"/>
                        <a:pt x="182400" y="40832"/>
                        <a:pt x="182400" y="91200"/>
                      </a:cubicBezTo>
                      <a:cubicBezTo>
                        <a:pt x="182400" y="141568"/>
                        <a:pt x="141568" y="182400"/>
                        <a:pt x="91200" y="182400"/>
                      </a:cubicBezTo>
                      <a:cubicBezTo>
                        <a:pt x="40832" y="182400"/>
                        <a:pt x="0" y="141568"/>
                        <a:pt x="0" y="91200"/>
                      </a:cubicBezTo>
                      <a:close/>
                    </a:path>
                  </a:pathLst>
                </a:custGeom>
                <a:solidFill>
                  <a:srgbClr val="FFB599">
                    <a:alpha val="80000"/>
                  </a:srgbClr>
                </a:solidFill>
                <a:ln w="7600" cap="flat">
                  <a:solidFill>
                    <a:srgbClr val="4D4D4D"/>
                  </a:solidFill>
                  <a:bevel/>
                </a:ln>
              </p:spPr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4839752" y="4456737"/>
                  <a:ext cx="109440" cy="1094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440" h="109440" stroke="0">
                      <a:moveTo>
                        <a:pt x="0" y="54720"/>
                      </a:moveTo>
                      <a:cubicBezTo>
                        <a:pt x="0" y="24499"/>
                        <a:pt x="24499" y="0"/>
                        <a:pt x="54720" y="0"/>
                      </a:cubicBezTo>
                      <a:cubicBezTo>
                        <a:pt x="84941" y="0"/>
                        <a:pt x="109440" y="24499"/>
                        <a:pt x="109440" y="54720"/>
                      </a:cubicBezTo>
                      <a:cubicBezTo>
                        <a:pt x="109440" y="84941"/>
                        <a:pt x="84941" y="109440"/>
                        <a:pt x="54720" y="109440"/>
                      </a:cubicBezTo>
                      <a:cubicBezTo>
                        <a:pt x="24499" y="109440"/>
                        <a:pt x="0" y="84941"/>
                        <a:pt x="0" y="5472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FF4500">
                        <a:alpha val="80000"/>
                      </a:srgbClr>
                    </a:gs>
                    <a:gs pos="69020">
                      <a:srgbClr val="FF4500">
                        <a:alpha val="80000"/>
                      </a:srgbClr>
                    </a:gs>
                    <a:gs pos="0">
                      <a:srgbClr val="FFC7B2">
                        <a:alpha val="8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7600" cap="flat">
                  <a:solidFill>
                    <a:srgbClr val="4D4D4D"/>
                  </a:solidFill>
                  <a:bevel/>
                </a:ln>
              </p:spPr>
            </p:sp>
          </p:grpSp>
        </p:grpSp>
        <p:grpSp>
          <p:nvGrpSpPr>
            <p:cNvPr id="21" name="Line Text"/>
            <p:cNvGrpSpPr/>
            <p:nvPr/>
          </p:nvGrpSpPr>
          <p:grpSpPr>
            <a:xfrm>
              <a:off x="6301528" y="1984373"/>
              <a:ext cx="1292000" cy="456000"/>
              <a:chOff x="6301528" y="1984373"/>
              <a:chExt cx="1292000" cy="456000"/>
            </a:xfrm>
          </p:grpSpPr>
          <p:sp>
            <p:nvSpPr>
              <p:cNvPr id="22" name="任意多边形 21"/>
              <p:cNvSpPr/>
              <p:nvPr/>
            </p:nvSpPr>
            <p:spPr>
              <a:xfrm>
                <a:off x="6301528" y="1984373"/>
                <a:ext cx="1292000" cy="456000"/>
              </a:xfrm>
              <a:custGeom>
                <a:avLst/>
                <a:gdLst/>
                <a:ahLst/>
                <a:cxnLst/>
                <a:rect l="0" t="0" r="0" b="0"/>
                <a:pathLst>
                  <a:path w="1292000" h="456000" fill="none">
                    <a:moveTo>
                      <a:pt x="1292000" y="228000"/>
                    </a:moveTo>
                    <a:lnTo>
                      <a:pt x="0" y="228000"/>
                    </a:lnTo>
                    <a:lnTo>
                      <a:pt x="-727025" y="1216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1E1E1E"/>
                </a:solidFill>
                <a:bevel/>
              </a:ln>
            </p:spPr>
          </p:sp>
          <p:sp>
            <p:nvSpPr>
              <p:cNvPr id="23" name="Text 272"/>
              <p:cNvSpPr txBox="1"/>
              <p:nvPr/>
            </p:nvSpPr>
            <p:spPr>
              <a:xfrm>
                <a:off x="6301528" y="1953973"/>
                <a:ext cx="1292000" cy="228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b"/>
              <a:lstStyle/>
              <a:p>
                <a:pPr algn="r"/>
                <a:r>
                  <a:rPr lang="zh-CN" altLang="en-US" sz="1065" b="1" dirty="0">
                    <a:solidFill>
                      <a:srgbClr val="766E43"/>
                    </a:solidFill>
                    <a:latin typeface="宋体" panose="02010600030101010101" pitchFamily="2" charset="-122"/>
                  </a:rPr>
                  <a:t>主动属性</a:t>
                </a:r>
                <a:r>
                  <a:rPr sz="1065" b="1" dirty="0" err="1">
                    <a:solidFill>
                      <a:srgbClr val="766E43"/>
                    </a:solidFill>
                    <a:latin typeface="宋体" panose="02010600030101010101" pitchFamily="2" charset="-122"/>
                  </a:rPr>
                  <a:t>的意义</a:t>
                </a:r>
                <a:endParaRPr sz="1065" b="1" dirty="0">
                  <a:solidFill>
                    <a:srgbClr val="766E43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" name="Text 273"/>
              <p:cNvSpPr txBox="1"/>
              <p:nvPr/>
            </p:nvSpPr>
            <p:spPr>
              <a:xfrm>
                <a:off x="6301528" y="2242773"/>
                <a:ext cx="1292000" cy="228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t"/>
              <a:lstStyle/>
              <a:p>
                <a:pPr marL="228600" indent="-228600">
                  <a:buFont typeface="+mj-lt"/>
                  <a:buAutoNum type="arabicPeriod"/>
                </a:pPr>
                <a:r>
                  <a:rPr sz="1065" dirty="0" err="1">
                    <a:solidFill>
                      <a:srgbClr val="404040"/>
                    </a:solidFill>
                    <a:latin typeface="宋体" panose="02010600030101010101" pitchFamily="2" charset="-122"/>
                  </a:rPr>
                  <a:t>数据分析式</a:t>
                </a:r>
                <a:r>
                  <a:rPr sz="1065" dirty="0">
                    <a:solidFill>
                      <a:srgbClr val="404040"/>
                    </a:solidFill>
                    <a:latin typeface="宋体" panose="02010600030101010101" pitchFamily="2" charset="-122"/>
                  </a:rPr>
                  <a:t>…</a:t>
                </a:r>
                <a:endParaRPr sz="1065" dirty="0">
                  <a:solidFill>
                    <a:srgbClr val="404040"/>
                  </a:solidFill>
                  <a:latin typeface="宋体" panose="02010600030101010101" pitchFamily="2" charset="-122"/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sz="1065" dirty="0">
                    <a:solidFill>
                      <a:srgbClr val="404040"/>
                    </a:solidFill>
                    <a:latin typeface="宋体" panose="02010600030101010101" pitchFamily="2" charset="-122"/>
                  </a:rPr>
                  <a:t>数据密集型</a:t>
                </a:r>
                <a:r>
                  <a:rPr lang="en-US" altLang="zh-CN" sz="1065" dirty="0">
                    <a:solidFill>
                      <a:srgbClr val="404040"/>
                    </a:solidFill>
                    <a:latin typeface="宋体" panose="02010600030101010101" pitchFamily="2" charset="-122"/>
                  </a:rPr>
                  <a:t>…</a:t>
                </a:r>
                <a:endParaRPr lang="zh-CN" altLang="en-US" sz="1065" dirty="0">
                  <a:solidFill>
                    <a:srgbClr val="404040"/>
                  </a:solidFill>
                  <a:latin typeface="宋体" panose="02010600030101010101" pitchFamily="2" charset="-122"/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sz="1065" dirty="0" err="1">
                    <a:solidFill>
                      <a:srgbClr val="404040"/>
                    </a:solidFill>
                    <a:latin typeface="宋体" panose="02010600030101010101" pitchFamily="2" charset="-122"/>
                  </a:rPr>
                  <a:t>数据洞见</a:t>
                </a:r>
                <a:endParaRPr sz="1065" dirty="0">
                  <a:solidFill>
                    <a:srgbClr val="404040"/>
                  </a:solidFill>
                  <a:latin typeface="宋体" panose="02010600030101010101" pitchFamily="2" charset="-122"/>
                </a:endParaRPr>
              </a:p>
            </p:txBody>
          </p:sp>
          <p:grpSp>
            <p:nvGrpSpPr>
              <p:cNvPr id="25" name="组合 24"/>
              <p:cNvGrpSpPr/>
              <p:nvPr/>
            </p:nvGrpSpPr>
            <p:grpSpPr>
              <a:xfrm>
                <a:off x="5483303" y="3109173"/>
                <a:ext cx="182400" cy="182400"/>
                <a:chOff x="5483303" y="3109173"/>
                <a:chExt cx="182400" cy="182400"/>
              </a:xfrm>
            </p:grpSpPr>
            <p:sp>
              <p:nvSpPr>
                <p:cNvPr id="26" name="任意多边形 25"/>
                <p:cNvSpPr/>
                <p:nvPr/>
              </p:nvSpPr>
              <p:spPr>
                <a:xfrm>
                  <a:off x="5483303" y="3109173"/>
                  <a:ext cx="182400" cy="182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2400" h="182400" stroke="0">
                      <a:moveTo>
                        <a:pt x="0" y="91200"/>
                      </a:moveTo>
                      <a:cubicBezTo>
                        <a:pt x="0" y="40832"/>
                        <a:pt x="40832" y="0"/>
                        <a:pt x="91200" y="0"/>
                      </a:cubicBezTo>
                      <a:cubicBezTo>
                        <a:pt x="141568" y="0"/>
                        <a:pt x="182400" y="40832"/>
                        <a:pt x="182400" y="91200"/>
                      </a:cubicBezTo>
                      <a:cubicBezTo>
                        <a:pt x="182400" y="141568"/>
                        <a:pt x="141568" y="182400"/>
                        <a:pt x="91200" y="182400"/>
                      </a:cubicBezTo>
                      <a:cubicBezTo>
                        <a:pt x="40832" y="182400"/>
                        <a:pt x="0" y="141568"/>
                        <a:pt x="0" y="91200"/>
                      </a:cubicBezTo>
                      <a:close/>
                    </a:path>
                  </a:pathLst>
                </a:custGeom>
                <a:solidFill>
                  <a:srgbClr val="99DFF9">
                    <a:alpha val="80000"/>
                  </a:srgbClr>
                </a:solidFill>
                <a:ln w="7600" cap="flat">
                  <a:solidFill>
                    <a:srgbClr val="4D4D4D"/>
                  </a:solidFill>
                  <a:bevel/>
                </a:ln>
              </p:spPr>
            </p:sp>
            <p:sp>
              <p:nvSpPr>
                <p:cNvPr id="27" name="任意多边形 26"/>
                <p:cNvSpPr/>
                <p:nvPr/>
              </p:nvSpPr>
              <p:spPr>
                <a:xfrm>
                  <a:off x="5519783" y="3145653"/>
                  <a:ext cx="109440" cy="1094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440" h="109440" stroke="0">
                      <a:moveTo>
                        <a:pt x="0" y="54720"/>
                      </a:moveTo>
                      <a:cubicBezTo>
                        <a:pt x="0" y="24499"/>
                        <a:pt x="24499" y="0"/>
                        <a:pt x="54720" y="0"/>
                      </a:cubicBezTo>
                      <a:cubicBezTo>
                        <a:pt x="84941" y="0"/>
                        <a:pt x="109440" y="24499"/>
                        <a:pt x="109440" y="54720"/>
                      </a:cubicBezTo>
                      <a:cubicBezTo>
                        <a:pt x="109440" y="84941"/>
                        <a:pt x="84941" y="109440"/>
                        <a:pt x="54720" y="109440"/>
                      </a:cubicBezTo>
                      <a:cubicBezTo>
                        <a:pt x="24499" y="109440"/>
                        <a:pt x="0" y="84941"/>
                        <a:pt x="0" y="5472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00AEEE">
                        <a:alpha val="80000"/>
                      </a:srgbClr>
                    </a:gs>
                    <a:gs pos="69020">
                      <a:srgbClr val="00AEEE">
                        <a:alpha val="80000"/>
                      </a:srgbClr>
                    </a:gs>
                    <a:gs pos="0">
                      <a:srgbClr val="B2E7FA">
                        <a:alpha val="8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7600" cap="flat">
                  <a:solidFill>
                    <a:srgbClr val="4D4D4D"/>
                  </a:solidFill>
                  <a:bevel/>
                </a:ln>
              </p:spPr>
            </p:sp>
          </p:grpSp>
        </p:grpSp>
      </p:grp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讨论：数据科学的学科定位</a:t>
            </a:r>
            <a:endParaRPr lang="zh-CN" altLang="en-US" sz="28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1.1  </a:t>
            </a:r>
            <a:r>
              <a:rPr lang="zh-CN" altLang="en-US" dirty="0">
                <a:sym typeface="+mn-ea"/>
              </a:rPr>
              <a:t>术语定义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81" y="1412776"/>
            <a:ext cx="3413150" cy="331236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77937" y="5037898"/>
            <a:ext cx="2909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Drew Conway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的数据科学韦恩图（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313" y="1412776"/>
            <a:ext cx="3744416" cy="33413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79974" y="5038011"/>
            <a:ext cx="2909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Jerry Overton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的数据科学韦恩图（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297817" y="587727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来源：</a:t>
            </a:r>
            <a:endParaRPr lang="en-US" altLang="zh-CN" sz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图</a:t>
            </a:r>
            <a:r>
              <a:rPr lang="en-US" altLang="zh-CN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sz="12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Schutt</a:t>
            </a:r>
            <a:r>
              <a:rPr lang="en-US" altLang="zh-CN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R, O'Neil C. Doing data science: Straight talk from the frontline[M]. O'Reilly Media, Inc., 2013:7.</a:t>
            </a:r>
            <a:endParaRPr lang="en-US" altLang="zh-CN" sz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图</a:t>
            </a:r>
            <a:r>
              <a:rPr lang="en-US" altLang="zh-CN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Jerry </a:t>
            </a:r>
            <a:r>
              <a:rPr lang="en-US" altLang="zh-CN" sz="12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Overton.Going</a:t>
            </a:r>
            <a:r>
              <a:rPr lang="en-US" altLang="zh-CN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 in Data Science [M].O’Reilly Media, Inc,2016:12.</a:t>
            </a:r>
            <a:endParaRPr lang="zh-CN" altLang="en-US" sz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23648" y="22146"/>
            <a:ext cx="3168352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Ipa-samd Uclphon1 SILDoulosL" panose="00000400000000000000" pitchFamily="2" charset="2"/>
              </a:rPr>
              <a:t>数据科学的</a:t>
            </a:r>
            <a:r>
              <a:rPr lang="en-US" altLang="zh-CN" dirty="0">
                <a:solidFill>
                  <a:schemeClr val="bg1"/>
                </a:solidFill>
                <a:latin typeface="Ipa-samd Uclphon1 SILDoulosL" panose="00000400000000000000" pitchFamily="2" charset="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Ipa-samd Uclphon1 SILDoulosL" panose="00000400000000000000" pitchFamily="2" charset="2"/>
              </a:rPr>
              <a:t>个要素：理论</a:t>
            </a:r>
            <a:r>
              <a:rPr lang="en-US" altLang="zh-CN" dirty="0">
                <a:solidFill>
                  <a:schemeClr val="bg1"/>
                </a:solidFill>
                <a:latin typeface="Ipa-samd Uclphon1 SILDoulosL" panose="00000400000000000000" pitchFamily="2" charset="2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Ipa-samd Uclphon1 SILDoulosL" panose="00000400000000000000" pitchFamily="2" charset="2"/>
              </a:rPr>
              <a:t>实战</a:t>
            </a:r>
            <a:r>
              <a:rPr lang="en-US" altLang="zh-CN" dirty="0">
                <a:solidFill>
                  <a:schemeClr val="bg1"/>
                </a:solidFill>
                <a:latin typeface="Ipa-samd Uclphon1 SILDoulosL" panose="00000400000000000000" pitchFamily="2" charset="2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Ipa-samd Uclphon1 SILDoulosL" panose="00000400000000000000" pitchFamily="2" charset="2"/>
              </a:rPr>
              <a:t>素质</a:t>
            </a:r>
            <a:endParaRPr lang="en-US" altLang="zh-CN" dirty="0">
              <a:solidFill>
                <a:schemeClr val="bg1"/>
              </a:solidFill>
              <a:latin typeface="Ipa-samd Uclphon1 SILDoulosL" panose="000004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Ipa-samd Uclphon1 SILDoulosL" panose="00000400000000000000" pitchFamily="2" charset="2"/>
              </a:rPr>
              <a:t>数据科学家的</a:t>
            </a:r>
            <a:r>
              <a:rPr lang="en-US" altLang="zh-CN" dirty="0">
                <a:solidFill>
                  <a:schemeClr val="bg1"/>
                </a:solidFill>
                <a:latin typeface="Ipa-samd Uclphon1 SILDoulosL" panose="00000400000000000000" pitchFamily="2" charset="2"/>
              </a:rPr>
              <a:t>3C</a:t>
            </a:r>
            <a:r>
              <a:rPr lang="zh-CN" altLang="en-US" dirty="0">
                <a:solidFill>
                  <a:schemeClr val="bg1"/>
                </a:solidFill>
                <a:latin typeface="Ipa-samd Uclphon1 SILDoulosL" panose="00000400000000000000" pitchFamily="2" charset="2"/>
              </a:rPr>
              <a:t>原则：</a:t>
            </a:r>
            <a:r>
              <a:rPr lang="en-US" altLang="zh-CN" dirty="0" err="1">
                <a:solidFill>
                  <a:schemeClr val="bg1"/>
                </a:solidFill>
              </a:rPr>
              <a:t>Critical+Creative+Curious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06729" y="1713911"/>
            <a:ext cx="22610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黑客精神</a:t>
            </a:r>
            <a:endParaRPr lang="en-US" altLang="zh-CN" b="1" dirty="0"/>
          </a:p>
          <a:p>
            <a:pPr lvl="1"/>
            <a:r>
              <a:rPr lang="zh-CN" altLang="zh-CN" dirty="0"/>
              <a:t>热衷挑战</a:t>
            </a:r>
            <a:endParaRPr lang="en-US" altLang="zh-CN" dirty="0"/>
          </a:p>
          <a:p>
            <a:pPr lvl="1"/>
            <a:r>
              <a:rPr lang="zh-CN" altLang="zh-CN" dirty="0"/>
              <a:t>崇尚自由</a:t>
            </a:r>
            <a:endParaRPr lang="en-US" altLang="zh-CN" dirty="0"/>
          </a:p>
          <a:p>
            <a:pPr lvl="1"/>
            <a:r>
              <a:rPr lang="zh-CN" altLang="zh-CN" dirty="0"/>
              <a:t>主张</a:t>
            </a:r>
            <a:r>
              <a:rPr lang="zh-CN" altLang="en-US" dirty="0"/>
              <a:t>分享</a:t>
            </a:r>
            <a:endParaRPr lang="en-US" altLang="zh-CN" dirty="0"/>
          </a:p>
          <a:p>
            <a:pPr lvl="1"/>
            <a:r>
              <a:rPr lang="zh-CN" altLang="en-US" dirty="0"/>
              <a:t>追求创新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黑客道德准则</a:t>
            </a:r>
            <a:endParaRPr lang="en-US" altLang="zh-CN" b="1" dirty="0"/>
          </a:p>
          <a:p>
            <a:pPr lvl="1"/>
            <a:r>
              <a:rPr lang="en-US" altLang="zh-CN" dirty="0"/>
              <a:t>The Hacker Ethic</a:t>
            </a:r>
            <a:r>
              <a:rPr lang="zh-CN" altLang="en-US" dirty="0"/>
              <a:t>（</a:t>
            </a:r>
            <a:r>
              <a:rPr lang="en-US" altLang="zh-CN" dirty="0"/>
              <a:t>Steven </a:t>
            </a:r>
            <a:r>
              <a:rPr lang="en-US" altLang="zh-CN" dirty="0" err="1"/>
              <a:t>Levy,Hackers</a:t>
            </a:r>
            <a:r>
              <a:rPr lang="en-US" altLang="zh-CN" dirty="0"/>
              <a:t>: Heroes of the Computer Revolution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53106" y="0"/>
            <a:ext cx="4664200" cy="214290"/>
          </a:xfrm>
        </p:spPr>
        <p:txBody>
          <a:bodyPr/>
          <a:lstStyle/>
          <a:p>
            <a:r>
              <a:rPr lang="en-US" dirty="0">
                <a:sym typeface="+mn-ea"/>
              </a:rPr>
              <a:t>1.1  </a:t>
            </a:r>
            <a:r>
              <a:rPr lang="zh-CN" altLang="en-US" dirty="0">
                <a:sym typeface="+mn-ea"/>
              </a:rPr>
              <a:t>术语定义</a:t>
            </a:r>
            <a:endParaRPr lang="zh-CN" altLang="en-US" dirty="0"/>
          </a:p>
        </p:txBody>
      </p:sp>
      <p:graphicFrame>
        <p:nvGraphicFramePr>
          <p:cNvPr id="8" name="Diagram 5"/>
          <p:cNvGraphicFramePr>
            <a:graphicFrameLocks noGrp="1"/>
          </p:cNvGraphicFramePr>
          <p:nvPr>
            <p:ph idx="1"/>
          </p:nvPr>
        </p:nvGraphicFramePr>
        <p:xfrm>
          <a:off x="551384" y="1459828"/>
          <a:ext cx="2721497" cy="1500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551384" y="3176486"/>
          <a:ext cx="2721497" cy="1500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7" name="Diagram 5"/>
          <p:cNvGraphicFramePr/>
          <p:nvPr/>
        </p:nvGraphicFramePr>
        <p:xfrm>
          <a:off x="552688" y="4916212"/>
          <a:ext cx="2721497" cy="1500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3734030" y="1945792"/>
            <a:ext cx="909647" cy="864096"/>
            <a:chOff x="910558" y="18757"/>
            <a:chExt cx="900380" cy="900380"/>
          </a:xfrm>
          <a:solidFill>
            <a:schemeClr val="accent1">
              <a:lumMod val="50000"/>
            </a:schemeClr>
          </a:solidFill>
        </p:grpSpPr>
        <p:sp>
          <p:nvSpPr>
            <p:cNvPr id="10" name="椭圆 9"/>
            <p:cNvSpPr/>
            <p:nvPr/>
          </p:nvSpPr>
          <p:spPr>
            <a:xfrm>
              <a:off x="910558" y="18757"/>
              <a:ext cx="900380" cy="900380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1" name="椭圆 4"/>
            <p:cNvSpPr txBox="1"/>
            <p:nvPr/>
          </p:nvSpPr>
          <p:spPr>
            <a:xfrm>
              <a:off x="1030609" y="253737"/>
              <a:ext cx="660278" cy="40517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400" dirty="0"/>
                <a:t>数据</a:t>
              </a:r>
              <a:endParaRPr lang="en-US" altLang="zh-CN" sz="1400" dirty="0"/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400" dirty="0"/>
                <a:t>新闻</a:t>
              </a:r>
              <a:endParaRPr lang="zh-CN" altLang="en-US" sz="14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729240" y="3233893"/>
            <a:ext cx="900380" cy="944147"/>
            <a:chOff x="910558" y="18757"/>
            <a:chExt cx="900380" cy="900380"/>
          </a:xfrm>
          <a:solidFill>
            <a:srgbClr val="009900"/>
          </a:solidFill>
        </p:grpSpPr>
        <p:sp>
          <p:nvSpPr>
            <p:cNvPr id="13" name="椭圆 12"/>
            <p:cNvSpPr/>
            <p:nvPr/>
          </p:nvSpPr>
          <p:spPr>
            <a:xfrm>
              <a:off x="910558" y="18757"/>
              <a:ext cx="900380" cy="900380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椭圆 4"/>
            <p:cNvSpPr txBox="1"/>
            <p:nvPr/>
          </p:nvSpPr>
          <p:spPr>
            <a:xfrm>
              <a:off x="1030609" y="291422"/>
              <a:ext cx="660278" cy="40517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400" dirty="0"/>
                <a:t>大数据金融</a:t>
              </a:r>
              <a:endParaRPr lang="zh-CN" altLang="en-US" sz="14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698306" y="4470097"/>
            <a:ext cx="900380" cy="860071"/>
            <a:chOff x="910558" y="18757"/>
            <a:chExt cx="900380" cy="900380"/>
          </a:xfrm>
          <a:solidFill>
            <a:schemeClr val="tx2">
              <a:lumMod val="75000"/>
            </a:schemeClr>
          </a:solidFill>
        </p:grpSpPr>
        <p:sp>
          <p:nvSpPr>
            <p:cNvPr id="16" name="椭圆 15"/>
            <p:cNvSpPr/>
            <p:nvPr/>
          </p:nvSpPr>
          <p:spPr>
            <a:xfrm>
              <a:off x="910558" y="18757"/>
              <a:ext cx="900380" cy="900380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7" name="椭圆 4"/>
            <p:cNvSpPr txBox="1"/>
            <p:nvPr/>
          </p:nvSpPr>
          <p:spPr>
            <a:xfrm>
              <a:off x="1030609" y="282599"/>
              <a:ext cx="660278" cy="40517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400" dirty="0"/>
                <a:t>大数据社会</a:t>
              </a:r>
              <a:endParaRPr lang="zh-CN" altLang="zh-CN" sz="1400" dirty="0"/>
            </a:p>
          </p:txBody>
        </p:sp>
      </p:grpSp>
      <p:graphicFrame>
        <p:nvGraphicFramePr>
          <p:cNvPr id="18" name="Diagram 5"/>
          <p:cNvGraphicFramePr/>
          <p:nvPr/>
        </p:nvGraphicFramePr>
        <p:xfrm>
          <a:off x="4955978" y="3636799"/>
          <a:ext cx="2721497" cy="1500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7785206" y="3864357"/>
            <a:ext cx="900380" cy="900380"/>
            <a:chOff x="910558" y="18757"/>
            <a:chExt cx="900380" cy="900380"/>
          </a:xfrm>
          <a:solidFill>
            <a:schemeClr val="tx2">
              <a:lumMod val="75000"/>
            </a:schemeClr>
          </a:solidFill>
        </p:grpSpPr>
        <p:sp>
          <p:nvSpPr>
            <p:cNvPr id="20" name="椭圆 19"/>
            <p:cNvSpPr/>
            <p:nvPr/>
          </p:nvSpPr>
          <p:spPr>
            <a:xfrm>
              <a:off x="910558" y="18757"/>
              <a:ext cx="900380" cy="900380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1" name="椭圆 4"/>
            <p:cNvSpPr txBox="1"/>
            <p:nvPr/>
          </p:nvSpPr>
          <p:spPr>
            <a:xfrm>
              <a:off x="1030609" y="290552"/>
              <a:ext cx="660278" cy="40517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400" dirty="0">
                  <a:solidFill>
                    <a:schemeClr val="bg1"/>
                  </a:solidFill>
                </a:rPr>
                <a:t>数据科学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直接箭头连接符 3"/>
          <p:cNvCxnSpPr/>
          <p:nvPr/>
        </p:nvCxnSpPr>
        <p:spPr>
          <a:xfrm>
            <a:off x="1868196" y="2080688"/>
            <a:ext cx="1861044" cy="29532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1916922" y="3768621"/>
            <a:ext cx="1745101" cy="6908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6" idx="2"/>
          </p:cNvCxnSpPr>
          <p:nvPr/>
        </p:nvCxnSpPr>
        <p:spPr>
          <a:xfrm flipV="1">
            <a:off x="1868196" y="4900133"/>
            <a:ext cx="1830110" cy="681019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3662022" y="5777774"/>
            <a:ext cx="900380" cy="819578"/>
            <a:chOff x="910558" y="18757"/>
            <a:chExt cx="900380" cy="900380"/>
          </a:xfrm>
          <a:solidFill>
            <a:srgbClr val="7030A0"/>
          </a:solidFill>
        </p:grpSpPr>
        <p:sp>
          <p:nvSpPr>
            <p:cNvPr id="31" name="椭圆 30"/>
            <p:cNvSpPr/>
            <p:nvPr/>
          </p:nvSpPr>
          <p:spPr>
            <a:xfrm>
              <a:off x="910558" y="18757"/>
              <a:ext cx="900380" cy="900380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32" name="椭圆 4"/>
            <p:cNvSpPr txBox="1"/>
            <p:nvPr/>
          </p:nvSpPr>
          <p:spPr>
            <a:xfrm>
              <a:off x="1030609" y="282599"/>
              <a:ext cx="660278" cy="40517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400" dirty="0"/>
                <a:t>…</a:t>
              </a:r>
              <a:endParaRPr lang="zh-CN" altLang="en-US" sz="1400" dirty="0"/>
            </a:p>
          </p:txBody>
        </p:sp>
      </p:grpSp>
      <p:cxnSp>
        <p:nvCxnSpPr>
          <p:cNvPr id="39" name="直接箭头连接符 38"/>
          <p:cNvCxnSpPr/>
          <p:nvPr/>
        </p:nvCxnSpPr>
        <p:spPr>
          <a:xfrm>
            <a:off x="4872210" y="4296406"/>
            <a:ext cx="520620" cy="0"/>
          </a:xfrm>
          <a:prstGeom prst="straightConnector1">
            <a:avLst/>
          </a:prstGeom>
          <a:ln w="793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7156854" y="4265922"/>
            <a:ext cx="520620" cy="0"/>
          </a:xfrm>
          <a:prstGeom prst="straightConnector1">
            <a:avLst/>
          </a:prstGeom>
          <a:ln w="79375">
            <a:solidFill>
              <a:srgbClr val="AB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119121" y="0"/>
            <a:ext cx="3498150" cy="214290"/>
          </a:xfrm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822449" y="392510"/>
            <a:ext cx="6743085" cy="821913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讨论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r>
              <a:rPr lang="zh-CN" altLang="en-US" b="1" dirty="0">
                <a:solidFill>
                  <a:srgbClr val="C00000"/>
                </a:solidFill>
              </a:rPr>
              <a:t>大数据对各学科的影响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6274765" y="4368439"/>
            <a:ext cx="68228" cy="45719"/>
          </a:xfrm>
          <a:prstGeom prst="ellipse">
            <a:avLst/>
          </a:prstGeom>
          <a:solidFill>
            <a:srgbClr val="AB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4" name="墨迹 23"/>
              <p14:cNvContentPartPr/>
              <p14:nvPr/>
            </p14:nvContentPartPr>
            <p14:xfrm>
              <a:off x="6137220" y="4259573"/>
              <a:ext cx="1006920" cy="2919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22"/>
            </p:blipFill>
            <p:spPr>
              <a:xfrm>
                <a:off x="6137220" y="4259573"/>
                <a:ext cx="1006920" cy="291960"/>
              </a:xfrm>
              <a:prstGeom prst="rect"/>
            </p:spPr>
          </p:pic>
        </mc:Fallback>
      </mc:AlternateContent>
      <p:sp>
        <p:nvSpPr>
          <p:cNvPr id="36" name="文本框 35"/>
          <p:cNvSpPr txBox="1"/>
          <p:nvPr/>
        </p:nvSpPr>
        <p:spPr>
          <a:xfrm>
            <a:off x="9816312" y="0"/>
            <a:ext cx="2375688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Ipa-samd Uclphon1 SILDoulosL" panose="00000400000000000000" pitchFamily="2" charset="2"/>
              </a:rPr>
              <a:t>专业中的数据科学</a:t>
            </a:r>
            <a:endParaRPr lang="en-US" altLang="zh-CN" dirty="0">
              <a:solidFill>
                <a:schemeClr val="tx1"/>
              </a:solidFill>
              <a:latin typeface="Ipa-samd Uclphon1 SILDoulosL" panose="00000400000000000000" pitchFamily="2" charset="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Ipa-samd Uclphon1 SILDoulosL" panose="00000400000000000000" pitchFamily="2" charset="2"/>
              </a:rPr>
              <a:t>vs</a:t>
            </a:r>
            <a:endParaRPr lang="en-US" altLang="zh-CN" dirty="0">
              <a:solidFill>
                <a:schemeClr val="tx1"/>
              </a:solidFill>
              <a:latin typeface="Ipa-samd Uclphon1 SILDoulosL" panose="00000400000000000000" pitchFamily="2" charset="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Ipa-samd Uclphon1 SILDoulosL" panose="00000400000000000000" pitchFamily="2" charset="2"/>
              </a:rPr>
              <a:t>专业数据科学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6" grpId="0">
        <p:bldAsOne/>
      </p:bldGraphic>
      <p:bldGraphic spid="7" grpId="0">
        <p:bldAsOne/>
      </p:bldGraphic>
      <p:bldGraphic spid="18" grpId="0">
        <p:bldAsOne/>
      </p:bldGraphic>
      <p:bldP spid="2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小结</a:t>
            </a:r>
            <a:r>
              <a:rPr lang="en-US" altLang="zh-CN" dirty="0"/>
              <a:t>】</a:t>
            </a:r>
            <a:r>
              <a:rPr lang="zh-CN" altLang="en-US" dirty="0"/>
              <a:t>数据科学是什么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40" y="1831722"/>
            <a:ext cx="2254289" cy="16759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1.1  </a:t>
            </a:r>
            <a:r>
              <a:rPr lang="zh-CN" altLang="en-US" dirty="0">
                <a:sym typeface="+mn-ea"/>
              </a:rPr>
              <a:t>术语定义</a:t>
            </a:r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384" y="1831722"/>
            <a:ext cx="2253600" cy="1732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5" y="1831722"/>
            <a:ext cx="2119877" cy="1677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40" y="4029096"/>
            <a:ext cx="2253600" cy="15372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959" y="4029096"/>
            <a:ext cx="2253600" cy="16597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4029096"/>
            <a:ext cx="2178300" cy="1677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文本框 12"/>
          <p:cNvSpPr txBox="1"/>
          <p:nvPr/>
        </p:nvSpPr>
        <p:spPr>
          <a:xfrm>
            <a:off x="9023648" y="22146"/>
            <a:ext cx="3168352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Ipa-samd Uclphon1 SILDoulosL" panose="00000400000000000000" pitchFamily="2" charset="2"/>
              </a:rPr>
              <a:t>数据科学的</a:t>
            </a:r>
            <a:r>
              <a:rPr lang="en-US" altLang="zh-CN" dirty="0">
                <a:solidFill>
                  <a:schemeClr val="bg1"/>
                </a:solidFill>
                <a:latin typeface="Ipa-samd Uclphon1 SILDoulosL" panose="00000400000000000000" pitchFamily="2" charset="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Ipa-samd Uclphon1 SILDoulosL" panose="00000400000000000000" pitchFamily="2" charset="2"/>
              </a:rPr>
              <a:t>个要素：理论</a:t>
            </a:r>
            <a:r>
              <a:rPr lang="en-US" altLang="zh-CN" dirty="0">
                <a:solidFill>
                  <a:schemeClr val="bg1"/>
                </a:solidFill>
                <a:latin typeface="Ipa-samd Uclphon1 SILDoulosL" panose="00000400000000000000" pitchFamily="2" charset="2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Ipa-samd Uclphon1 SILDoulosL" panose="00000400000000000000" pitchFamily="2" charset="2"/>
              </a:rPr>
              <a:t>实战</a:t>
            </a:r>
            <a:r>
              <a:rPr lang="en-US" altLang="zh-CN" dirty="0">
                <a:solidFill>
                  <a:schemeClr val="bg1"/>
                </a:solidFill>
                <a:latin typeface="Ipa-samd Uclphon1 SILDoulosL" panose="00000400000000000000" pitchFamily="2" charset="2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Ipa-samd Uclphon1 SILDoulosL" panose="00000400000000000000" pitchFamily="2" charset="2"/>
              </a:rPr>
              <a:t>素质</a:t>
            </a:r>
            <a:endParaRPr lang="en-US" altLang="zh-CN" dirty="0">
              <a:solidFill>
                <a:schemeClr val="bg1"/>
              </a:solidFill>
              <a:latin typeface="Ipa-samd Uclphon1 SILDoulosL" panose="000004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Ipa-samd Uclphon1 SILDoulosL" panose="00000400000000000000" pitchFamily="2" charset="2"/>
              </a:rPr>
              <a:t>数据科学家的</a:t>
            </a:r>
            <a:r>
              <a:rPr lang="en-US" altLang="zh-CN" dirty="0">
                <a:solidFill>
                  <a:schemeClr val="bg1"/>
                </a:solidFill>
                <a:latin typeface="Ipa-samd Uclphon1 SILDoulosL" panose="00000400000000000000" pitchFamily="2" charset="2"/>
              </a:rPr>
              <a:t>3C</a:t>
            </a:r>
            <a:r>
              <a:rPr lang="zh-CN" altLang="en-US" dirty="0">
                <a:solidFill>
                  <a:schemeClr val="bg1"/>
                </a:solidFill>
                <a:latin typeface="Ipa-samd Uclphon1 SILDoulosL" panose="00000400000000000000" pitchFamily="2" charset="2"/>
              </a:rPr>
              <a:t>原则：</a:t>
            </a:r>
            <a:r>
              <a:rPr lang="en-US" altLang="zh-CN" dirty="0" err="1">
                <a:solidFill>
                  <a:schemeClr val="bg1"/>
                </a:solidFill>
              </a:rPr>
              <a:t>Critical+Creative+Curious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【</a:t>
            </a:r>
            <a:r>
              <a:rPr lang="zh-CN" altLang="en-US" dirty="0"/>
              <a:t>数据科学理论与实践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AB0000"/>
                </a:solidFill>
              </a:rPr>
              <a:t>1.1  </a:t>
            </a:r>
            <a:r>
              <a:rPr lang="zh-CN" altLang="en-US" dirty="0">
                <a:solidFill>
                  <a:srgbClr val="AB0000"/>
                </a:solidFill>
              </a:rPr>
              <a:t>术语</a:t>
            </a:r>
            <a:r>
              <a:rPr lang="zh-CN" altLang="en-US" dirty="0">
                <a:solidFill>
                  <a:srgbClr val="AB0000"/>
                </a:solidFill>
              </a:rPr>
              <a:t>定义</a:t>
            </a:r>
            <a:endParaRPr lang="zh-CN" altLang="en-US" dirty="0">
              <a:solidFill>
                <a:srgbClr val="AB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什么是数据（</a:t>
            </a:r>
            <a:r>
              <a:rPr lang="en-US" altLang="zh-CN" dirty="0"/>
              <a:t>Data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dirty="0"/>
              <a:t>1.1  </a:t>
            </a:r>
            <a:r>
              <a:rPr lang="zh-CN" altLang="en-US" dirty="0"/>
              <a:t>术语</a:t>
            </a:r>
            <a:r>
              <a:rPr lang="zh-CN" altLang="en-US" dirty="0"/>
              <a:t>定义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62500" y="260648"/>
            <a:ext cx="2351584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dirty="0"/>
              <a:t>“</a:t>
            </a:r>
            <a:r>
              <a:rPr lang="zh-CN" altLang="en-US" dirty="0"/>
              <a:t>数据”≠ “数值”</a:t>
            </a:r>
            <a:endParaRPr lang="en-US" altLang="zh-CN" dirty="0"/>
          </a:p>
          <a:p>
            <a:pPr algn="ctr">
              <a:defRPr/>
            </a:pPr>
            <a:r>
              <a:rPr lang="zh-CN" altLang="en-US" dirty="0"/>
              <a:t>“数据”≠ “数字”</a:t>
            </a:r>
            <a:endParaRPr lang="zh-CN" alt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1038394" y="2235200"/>
          <a:ext cx="6004794" cy="3315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92" name="Visio" r:id="rId1" imgW="5110480" imgH="2814320" progId="Visio.Drawing.11">
                  <p:embed/>
                </p:oleObj>
              </mc:Choice>
              <mc:Fallback>
                <p:oleObj name="Visio" r:id="rId1" imgW="5110480" imgH="281432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394" y="2235200"/>
                        <a:ext cx="6004794" cy="33150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如何理解大数据的</a:t>
            </a:r>
            <a:r>
              <a:rPr lang="en-US" altLang="zh-CN" dirty="0"/>
              <a:t>4V</a:t>
            </a:r>
            <a:r>
              <a:rPr lang="zh-CN" altLang="en-US" dirty="0"/>
              <a:t>特征</a:t>
            </a:r>
            <a:endParaRPr lang="zh-CN" altLang="en-US" dirty="0"/>
          </a:p>
        </p:txBody>
      </p:sp>
      <p:sp>
        <p:nvSpPr>
          <p:cNvPr id="1331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▼第一章【基础理论】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1.1  </a:t>
            </a:r>
            <a:r>
              <a:rPr lang="zh-CN" altLang="en-US" dirty="0">
                <a:sym typeface="+mn-ea"/>
              </a:rPr>
              <a:t>术语定义</a:t>
            </a:r>
            <a:endParaRPr lang="zh-CN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567305" y="1917065"/>
          <a:ext cx="5803265" cy="371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15" name="Visio" r:id="rId1" imgW="2882265" imgH="1843405" progId="Visio.Drawing.11">
                  <p:embed/>
                </p:oleObj>
              </mc:Choice>
              <mc:Fallback>
                <p:oleObj name="Visio" r:id="rId1" imgW="2882265" imgH="184340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305" y="1917065"/>
                        <a:ext cx="5803265" cy="3712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如何理解大数据的</a:t>
            </a:r>
            <a:r>
              <a:rPr lang="en-US" altLang="zh-CN" dirty="0"/>
              <a:t>4V</a:t>
            </a:r>
            <a:r>
              <a:rPr lang="zh-CN" altLang="en-US" dirty="0"/>
              <a:t>特征</a:t>
            </a:r>
            <a:endParaRPr lang="zh-CN" altLang="en-US" dirty="0"/>
          </a:p>
        </p:txBody>
      </p:sp>
      <p:sp>
        <p:nvSpPr>
          <p:cNvPr id="1331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▼第一章【基础理论】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1.1  </a:t>
            </a:r>
            <a:r>
              <a:rPr lang="zh-CN" altLang="en-US" dirty="0">
                <a:sym typeface="+mn-ea"/>
              </a:rPr>
              <a:t>术语定义</a:t>
            </a:r>
            <a:endParaRPr lang="zh-CN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127448" y="1844824"/>
          <a:ext cx="5360550" cy="342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58" name="Visio" r:id="rId1" imgW="2882265" imgH="1843405" progId="Visio.Drawing.11">
                  <p:embed/>
                </p:oleObj>
              </mc:Choice>
              <mc:Fallback>
                <p:oleObj name="Visio" r:id="rId1" imgW="2882265" imgH="184340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1844824"/>
                        <a:ext cx="5360550" cy="3429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023303" y="1230918"/>
            <a:ext cx="1512168" cy="923330"/>
          </a:xfrm>
          <a:prstGeom prst="rect">
            <a:avLst/>
          </a:prstGeom>
          <a:solidFill>
            <a:srgbClr val="DFF5A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/>
              <a:t>相对于计算与存储能力，数据量大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76320" y="1214423"/>
            <a:ext cx="2376264" cy="923330"/>
          </a:xfrm>
          <a:prstGeom prst="rect">
            <a:avLst/>
          </a:prstGeom>
          <a:solidFill>
            <a:srgbClr val="DFF5A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通常，数据的时间分布并不均匀。近几年的数据占比最高。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976320" y="2636912"/>
            <a:ext cx="2736304" cy="7200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Hadoop MR/Spark</a:t>
            </a:r>
            <a:endParaRPr lang="en-US" altLang="zh-CN" dirty="0"/>
          </a:p>
          <a:p>
            <a:r>
              <a:rPr lang="en-US" altLang="zh-CN" dirty="0" err="1"/>
              <a:t>NoQSL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如何理解大数据的</a:t>
            </a:r>
            <a:r>
              <a:rPr lang="en-US" altLang="zh-CN" dirty="0"/>
              <a:t>4V</a:t>
            </a:r>
            <a:r>
              <a:rPr lang="zh-CN" altLang="en-US" dirty="0"/>
              <a:t>特征</a:t>
            </a:r>
            <a:endParaRPr lang="zh-CN" altLang="en-US" dirty="0"/>
          </a:p>
        </p:txBody>
      </p:sp>
      <p:sp>
        <p:nvSpPr>
          <p:cNvPr id="1331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▼第一章【基础理论】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1.1  </a:t>
            </a:r>
            <a:r>
              <a:rPr lang="zh-CN" altLang="en-US" dirty="0">
                <a:sym typeface="+mn-ea"/>
              </a:rPr>
              <a:t>术语定义</a:t>
            </a:r>
            <a:endParaRPr lang="zh-CN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127448" y="1844824"/>
          <a:ext cx="5360550" cy="342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83" name="Visio" r:id="rId1" imgW="2882265" imgH="1843405" progId="Visio.Drawing.11">
                  <p:embed/>
                </p:oleObj>
              </mc:Choice>
              <mc:Fallback>
                <p:oleObj name="Visio" r:id="rId1" imgW="2882265" imgH="184340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1844824"/>
                        <a:ext cx="5360550" cy="3429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023303" y="1230918"/>
            <a:ext cx="1512168" cy="923330"/>
          </a:xfrm>
          <a:prstGeom prst="rect">
            <a:avLst/>
          </a:prstGeom>
          <a:solidFill>
            <a:srgbClr val="EBF1DE"/>
          </a:solidFill>
          <a:ln>
            <a:solidFill>
              <a:srgbClr val="EBF1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/>
              <a:t>相对于计算与存储能力，数据量大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76320" y="1214423"/>
            <a:ext cx="2592288" cy="923330"/>
          </a:xfrm>
          <a:prstGeom prst="rect">
            <a:avLst/>
          </a:prstGeom>
          <a:solidFill>
            <a:srgbClr val="EBF1DE"/>
          </a:solidFill>
          <a:ln>
            <a:solidFill>
              <a:srgbClr val="EBF1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通常，数据的时间分布并不均匀。近几年的数据占比最高（</a:t>
            </a:r>
            <a:r>
              <a:rPr lang="en-US" altLang="zh-CN" dirty="0"/>
              <a:t>80%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018490" y="2437383"/>
            <a:ext cx="1512168" cy="923330"/>
          </a:xfrm>
          <a:prstGeom prst="rect">
            <a:avLst/>
          </a:prstGeom>
          <a:solidFill>
            <a:srgbClr val="F1EE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/>
              <a:t>结构化、非结构化、半结构化等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971506" y="2420888"/>
            <a:ext cx="2597101" cy="1200329"/>
          </a:xfrm>
          <a:prstGeom prst="rect">
            <a:avLst/>
          </a:prstGeom>
          <a:solidFill>
            <a:srgbClr val="F1EE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通常，不同类型的数据占比不同，非结构化数据的占比最高（未来</a:t>
            </a:r>
            <a:r>
              <a:rPr lang="en-US" altLang="zh-CN" dirty="0"/>
              <a:t>90%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901904" y="4005064"/>
            <a:ext cx="2736304" cy="7200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NoSQL/</a:t>
            </a:r>
            <a:r>
              <a:rPr lang="en-US" altLang="zh-CN" dirty="0" err="1"/>
              <a:t>NewSQL</a:t>
            </a:r>
            <a:r>
              <a:rPr lang="en-US" altLang="zh-CN" dirty="0"/>
              <a:t>/</a:t>
            </a:r>
            <a:r>
              <a:rPr lang="zh-CN" altLang="en-US" dirty="0"/>
              <a:t>关系云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如何理解大数据的</a:t>
            </a:r>
            <a:r>
              <a:rPr lang="en-US" altLang="zh-CN" dirty="0"/>
              <a:t>4V</a:t>
            </a:r>
            <a:r>
              <a:rPr lang="zh-CN" altLang="en-US" dirty="0"/>
              <a:t>特征</a:t>
            </a:r>
            <a:endParaRPr lang="zh-CN" altLang="en-US" dirty="0"/>
          </a:p>
        </p:txBody>
      </p:sp>
      <p:sp>
        <p:nvSpPr>
          <p:cNvPr id="1331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▼第一章【基础理论】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1.1  </a:t>
            </a:r>
            <a:r>
              <a:rPr lang="zh-CN" altLang="en-US" dirty="0">
                <a:sym typeface="+mn-ea"/>
              </a:rPr>
              <a:t>术语定义</a:t>
            </a:r>
            <a:endParaRPr lang="zh-CN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158156" y="2276872"/>
          <a:ext cx="5360550" cy="342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07" name="Visio" r:id="rId1" imgW="2882265" imgH="1843405" progId="Visio.Drawing.11">
                  <p:embed/>
                </p:oleObj>
              </mc:Choice>
              <mc:Fallback>
                <p:oleObj name="Visio" r:id="rId1" imgW="2882265" imgH="184340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156" y="2276872"/>
                        <a:ext cx="5360550" cy="3429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023303" y="1230918"/>
            <a:ext cx="1512168" cy="923330"/>
          </a:xfrm>
          <a:prstGeom prst="rect">
            <a:avLst/>
          </a:prstGeom>
          <a:solidFill>
            <a:srgbClr val="EBF1DE"/>
          </a:solidFill>
          <a:ln>
            <a:solidFill>
              <a:srgbClr val="EBF1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/>
              <a:t>相对于计算与存储能力，数据量大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76320" y="1214423"/>
            <a:ext cx="2376264" cy="923330"/>
          </a:xfrm>
          <a:prstGeom prst="rect">
            <a:avLst/>
          </a:prstGeom>
          <a:solidFill>
            <a:srgbClr val="EBF1DE"/>
          </a:solidFill>
          <a:ln>
            <a:solidFill>
              <a:srgbClr val="EBF1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通常，数据的时间分布并不均匀。近几年的数据占比最高。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018490" y="2437383"/>
            <a:ext cx="1512168" cy="923330"/>
          </a:xfrm>
          <a:prstGeom prst="rect">
            <a:avLst/>
          </a:prstGeom>
          <a:solidFill>
            <a:srgbClr val="F1EE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/>
              <a:t>结构化、非结构化、半结构化等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971507" y="2420888"/>
            <a:ext cx="2376264" cy="923330"/>
          </a:xfrm>
          <a:prstGeom prst="rect">
            <a:avLst/>
          </a:prstGeom>
          <a:solidFill>
            <a:srgbClr val="F1EE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通常，不同类型的数据占比不同，非结构化数据的占比最高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043393" y="3676838"/>
            <a:ext cx="1512168" cy="1200329"/>
          </a:xfrm>
          <a:prstGeom prst="rect">
            <a:avLst/>
          </a:prstGeom>
          <a:solidFill>
            <a:srgbClr val="D1EBF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数据价值与数据量之间不一定存在线性关系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996410" y="3660343"/>
            <a:ext cx="2376264" cy="1200329"/>
          </a:xfrm>
          <a:prstGeom prst="rect">
            <a:avLst/>
          </a:prstGeom>
          <a:solidFill>
            <a:srgbClr val="D1EBF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通常，“有用数据”隐藏在海量的数据之中，需要对大数据进行“洞见”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954811" y="5147743"/>
            <a:ext cx="2736304" cy="7200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Data Insights/Data intensive/ Data-driven…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如何理解大数据的</a:t>
            </a:r>
            <a:r>
              <a:rPr lang="en-US" altLang="zh-CN" dirty="0"/>
              <a:t>4V</a:t>
            </a:r>
            <a:r>
              <a:rPr lang="zh-CN" altLang="en-US" dirty="0"/>
              <a:t>特征</a:t>
            </a:r>
            <a:endParaRPr lang="zh-CN" altLang="en-US" dirty="0"/>
          </a:p>
        </p:txBody>
      </p:sp>
      <p:sp>
        <p:nvSpPr>
          <p:cNvPr id="1331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▼第一章【基础理论】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1.1  </a:t>
            </a:r>
            <a:r>
              <a:rPr lang="zh-CN" altLang="en-US" dirty="0">
                <a:sym typeface="+mn-ea"/>
              </a:rPr>
              <a:t>术语定义</a:t>
            </a:r>
            <a:endParaRPr lang="zh-CN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127448" y="1844824"/>
          <a:ext cx="5360550" cy="342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30" name="Visio" r:id="rId1" imgW="2882265" imgH="1843405" progId="Visio.Drawing.11">
                  <p:embed/>
                </p:oleObj>
              </mc:Choice>
              <mc:Fallback>
                <p:oleObj name="Visio" r:id="rId1" imgW="2882265" imgH="184340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1844824"/>
                        <a:ext cx="5360550" cy="3429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023303" y="1230918"/>
            <a:ext cx="1512168" cy="923330"/>
          </a:xfrm>
          <a:prstGeom prst="rect">
            <a:avLst/>
          </a:prstGeom>
          <a:solidFill>
            <a:srgbClr val="EBF1DE"/>
          </a:solidFill>
          <a:ln>
            <a:solidFill>
              <a:srgbClr val="EBF1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/>
              <a:t>相对于计算与存储能力，数据量大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76320" y="1214423"/>
            <a:ext cx="2376264" cy="923330"/>
          </a:xfrm>
          <a:prstGeom prst="rect">
            <a:avLst/>
          </a:prstGeom>
          <a:solidFill>
            <a:srgbClr val="EBF1DE"/>
          </a:solidFill>
          <a:ln>
            <a:solidFill>
              <a:srgbClr val="EBF1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通常，数据的时间分布并不均匀。近几年的数据占比最高。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018490" y="2437383"/>
            <a:ext cx="1512168" cy="923330"/>
          </a:xfrm>
          <a:prstGeom prst="rect">
            <a:avLst/>
          </a:prstGeom>
          <a:solidFill>
            <a:srgbClr val="F1EE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/>
              <a:t>结构化、非结构化、半结构化等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971507" y="2420888"/>
            <a:ext cx="2376264" cy="923330"/>
          </a:xfrm>
          <a:prstGeom prst="rect">
            <a:avLst/>
          </a:prstGeom>
          <a:solidFill>
            <a:srgbClr val="F1EE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通常，不同类型的数据占比不同，非结构化数据的占比最高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043393" y="3676838"/>
            <a:ext cx="1512168" cy="1200329"/>
          </a:xfrm>
          <a:prstGeom prst="rect">
            <a:avLst/>
          </a:prstGeom>
          <a:solidFill>
            <a:srgbClr val="D1EBF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数据价值与数据量之间不一定存在线性关系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996410" y="3660343"/>
            <a:ext cx="2376264" cy="1200329"/>
          </a:xfrm>
          <a:prstGeom prst="rect">
            <a:avLst/>
          </a:prstGeom>
          <a:solidFill>
            <a:srgbClr val="D1EBF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通常，“有用数据”隐藏在海量的数据之中，需要对大数据进行“洞见”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043393" y="5227497"/>
            <a:ext cx="1512168" cy="1200329"/>
          </a:xfrm>
          <a:prstGeom prst="rect">
            <a:avLst/>
          </a:prstGeom>
          <a:solidFill>
            <a:srgbClr val="EDCDC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数据增长速度快，数据处理的时间要求高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996410" y="5211002"/>
            <a:ext cx="2376264" cy="1200329"/>
          </a:xfrm>
          <a:prstGeom prst="rect">
            <a:avLst/>
          </a:prstGeom>
          <a:solidFill>
            <a:srgbClr val="EDCDC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通常，数据增长速度快（年均增长率</a:t>
            </a:r>
            <a:r>
              <a:rPr lang="en-US" altLang="zh-CN" dirty="0"/>
              <a:t>41%,2009—2020</a:t>
            </a:r>
            <a:r>
              <a:rPr lang="zh-CN" altLang="en-US" dirty="0"/>
              <a:t>），需要进行实时分析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0248839" y="6504019"/>
            <a:ext cx="1152128" cy="34698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Spark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594611" cy="821913"/>
          </a:xfrm>
        </p:spPr>
        <p:txBody>
          <a:bodyPr/>
          <a:lstStyle/>
          <a:p>
            <a:r>
              <a:rPr lang="zh-CN" altLang="en-US" dirty="0"/>
              <a:t>如何定义数据科学（</a:t>
            </a:r>
            <a:r>
              <a:rPr lang="en-US" altLang="zh-CN" dirty="0"/>
              <a:t>Data Science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数据科学 </a:t>
            </a:r>
            <a:r>
              <a:rPr lang="en-US" altLang="zh-CN" dirty="0"/>
              <a:t>≈ </a:t>
            </a:r>
            <a:r>
              <a:rPr lang="zh-CN" altLang="en-US" dirty="0"/>
              <a:t>大数据科学 （</a:t>
            </a:r>
            <a:r>
              <a:rPr lang="en-US" altLang="zh-CN" dirty="0"/>
              <a:t>+ </a:t>
            </a:r>
            <a:r>
              <a:rPr lang="zh-CN" altLang="en-US" dirty="0"/>
              <a:t>小数据科学）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1.1  </a:t>
            </a:r>
            <a:r>
              <a:rPr lang="zh-CN" altLang="en-US" dirty="0">
                <a:sym typeface="+mn-ea"/>
              </a:rPr>
              <a:t>术语定义</a:t>
            </a:r>
            <a:endParaRPr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4294967295"/>
          </p:nvPr>
        </p:nvSpPr>
        <p:spPr>
          <a:xfrm>
            <a:off x="0" y="6219825"/>
            <a:ext cx="6497638" cy="328613"/>
          </a:xfrm>
        </p:spPr>
        <p:txBody>
          <a:bodyPr/>
          <a:lstStyle/>
          <a:p>
            <a:pPr marL="342900" lvl="1" indent="-342900" algn="ctr">
              <a:buClr>
                <a:schemeClr val="hlink"/>
              </a:buClr>
              <a:buSzTx/>
              <a:buNone/>
            </a:pPr>
            <a:r>
              <a:rPr lang="zh-CN" altLang="en-US" sz="1400" dirty="0"/>
              <a:t>（来源：朝乐门</a:t>
            </a:r>
            <a:r>
              <a:rPr lang="en-US" altLang="zh-CN" sz="1400" dirty="0"/>
              <a:t>.</a:t>
            </a:r>
            <a:r>
              <a:rPr lang="zh-CN" altLang="en-US" sz="1400" dirty="0"/>
              <a:t>数据科学</a:t>
            </a:r>
            <a:r>
              <a:rPr lang="en-US" altLang="zh-CN" sz="1400" dirty="0"/>
              <a:t>[M].</a:t>
            </a:r>
            <a:r>
              <a:rPr lang="zh-CN" altLang="en-US" sz="1400" dirty="0"/>
              <a:t>北京：清华大学出版社</a:t>
            </a:r>
            <a:r>
              <a:rPr lang="en-US" altLang="zh-CN" sz="1400" dirty="0"/>
              <a:t>,2016:20-21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endParaRPr lang="zh-CN" altLang="en-US" sz="1000" dirty="0"/>
          </a:p>
        </p:txBody>
      </p:sp>
      <p:graphicFrame>
        <p:nvGraphicFramePr>
          <p:cNvPr id="7" name="内容占位符 6"/>
          <p:cNvGraphicFramePr/>
          <p:nvPr/>
        </p:nvGraphicFramePr>
        <p:xfrm>
          <a:off x="477416" y="2018728"/>
          <a:ext cx="10299104" cy="4058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1734</Words>
  <Application>WPS 演示</Application>
  <PresentationFormat>宽屏</PresentationFormat>
  <Paragraphs>234</Paragraphs>
  <Slides>14</Slides>
  <Notes>121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Wingdings 2</vt:lpstr>
      <vt:lpstr>华文中宋</vt:lpstr>
      <vt:lpstr>Ipa-samd Uclphon1 SILDoulosL</vt:lpstr>
      <vt:lpstr>Segoe Print</vt:lpstr>
      <vt:lpstr>微软雅黑</vt:lpstr>
      <vt:lpstr>Arial Unicode MS</vt:lpstr>
      <vt:lpstr>Calibri</vt:lpstr>
      <vt:lpstr>吉祥如意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《数据科学理论与实践》之            基础理论</vt:lpstr>
      <vt:lpstr>1.1  术语定义</vt:lpstr>
      <vt:lpstr>什么是数据（Data）</vt:lpstr>
      <vt:lpstr>如何理解大数据的4V特征</vt:lpstr>
      <vt:lpstr>如何理解大数据的4V特征</vt:lpstr>
      <vt:lpstr>如何理解大数据的4V特征</vt:lpstr>
      <vt:lpstr>如何理解大数据的4V特征</vt:lpstr>
      <vt:lpstr>如何理解大数据的4V特征</vt:lpstr>
      <vt:lpstr>如何定义数据科学（Data Science）</vt:lpstr>
      <vt:lpstr>为什么 大家听不懂大数据时代的新词汇</vt:lpstr>
      <vt:lpstr>讨论：数据科学的学科定位</vt:lpstr>
      <vt:lpstr>讨论:大数据对各学科的影响</vt:lpstr>
      <vt:lpstr>【小结】数据科学是什么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1466</cp:revision>
  <cp:lastPrinted>2018-05-28T02:55:00Z</cp:lastPrinted>
  <dcterms:created xsi:type="dcterms:W3CDTF">2007-03-02T11:26:00Z</dcterms:created>
  <dcterms:modified xsi:type="dcterms:W3CDTF">2021-11-09T01:33:55Z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