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423" r:id="rId3"/>
    <p:sldId id="965" r:id="rId5"/>
    <p:sldId id="973" r:id="rId6"/>
    <p:sldId id="974" r:id="rId7"/>
    <p:sldId id="525" r:id="rId8"/>
    <p:sldId id="526" r:id="rId9"/>
    <p:sldId id="527" r:id="rId10"/>
    <p:sldId id="528" r:id="rId11"/>
    <p:sldId id="980" r:id="rId12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96"/>
        <p:guide pos="3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74"/>
        <p:guide pos="32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7650" indent="-247650">
              <a:buFont typeface="+mj-lt"/>
              <a:buAutoNum type="arabicPeriod"/>
            </a:pP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           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清华大学出版社，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2019           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】2021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</a:t>
            </a: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600" b="0" dirty="0">
                <a:solidFill>
                  <a:srgbClr val="CC0000"/>
                </a:solidFill>
              </a:rPr>
              <a:t>《</a:t>
            </a:r>
            <a:r>
              <a:rPr lang="zh-CN" altLang="en-US" sz="3600" b="0" dirty="0">
                <a:solidFill>
                  <a:srgbClr val="CC0000"/>
                </a:solidFill>
              </a:rPr>
              <a:t>数据科学理论与实践</a:t>
            </a:r>
            <a:r>
              <a:rPr lang="en-US" altLang="zh-CN" sz="3600" b="0" dirty="0">
                <a:solidFill>
                  <a:srgbClr val="CC0000"/>
                </a:solidFill>
              </a:rPr>
              <a:t>》</a:t>
            </a:r>
            <a:r>
              <a:rPr lang="zh-CN" altLang="en-US" sz="3600" b="0" dirty="0">
                <a:solidFill>
                  <a:srgbClr val="CC0000"/>
                </a:solidFill>
              </a:rPr>
              <a:t>之</a:t>
            </a:r>
            <a:b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zh-CN" altLang="en-US" sz="6000" dirty="0">
                <a:solidFill>
                  <a:srgbClr val="CC0000"/>
                </a:solidFill>
              </a:rPr>
              <a:t>基础理论</a:t>
            </a:r>
            <a:endParaRPr lang="zh-CN" altLang="en-US" sz="3600" dirty="0">
              <a:solidFill>
                <a:srgbClr val="CC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AB0000"/>
                </a:solidFill>
              </a:rPr>
              <a:t>1.4  </a:t>
            </a:r>
            <a:r>
              <a:rPr lang="zh-CN" altLang="en-US" dirty="0">
                <a:solidFill>
                  <a:srgbClr val="AB0000"/>
                </a:solidFill>
              </a:rPr>
              <a:t>发展</a:t>
            </a:r>
            <a:r>
              <a:rPr lang="zh-CN" altLang="en-US" dirty="0">
                <a:solidFill>
                  <a:srgbClr val="AB0000"/>
                </a:solidFill>
              </a:rPr>
              <a:t>简史</a:t>
            </a:r>
            <a:endParaRPr lang="zh-CN" altLang="en-US" dirty="0">
              <a:solidFill>
                <a:srgbClr val="AB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en-US" altLang="zh-CN" dirty="0"/>
              <a:t>Gartner </a:t>
            </a:r>
            <a:r>
              <a:rPr lang="zh-CN" altLang="en-US" dirty="0"/>
              <a:t>数据科学成熟度新技术曲线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1.4  发展简史</a:t>
            </a:r>
            <a:endParaRPr dirty="0"/>
          </a:p>
          <a:p>
            <a:endParaRPr lang="zh-CN" altLang="en-US" dirty="0"/>
          </a:p>
        </p:txBody>
      </p:sp>
      <p:pic>
        <p:nvPicPr>
          <p:cNvPr id="36" name="Picture 4" descr="Hype Cycles Emerging Technologies 20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324866"/>
            <a:ext cx="8403224" cy="52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en-US" altLang="zh-CN" dirty="0"/>
              <a:t>Gartner </a:t>
            </a:r>
            <a:r>
              <a:rPr lang="zh-CN" altLang="en-US" dirty="0"/>
              <a:t>数据科学成熟度曲线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sym typeface="+mn-ea"/>
              </a:rPr>
              <a:t>1.4  发展简史</a:t>
            </a:r>
            <a:endParaRPr dirty="0"/>
          </a:p>
          <a:p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59696" y="11737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55" y="1214120"/>
            <a:ext cx="8185150" cy="5048885"/>
          </a:xfrm>
        </p:spPr>
      </p:pic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594611" cy="821913"/>
          </a:xfrm>
        </p:spPr>
        <p:txBody>
          <a:bodyPr/>
          <a:lstStyle/>
          <a:p>
            <a:r>
              <a:rPr lang="zh-CN" altLang="en-US" dirty="0"/>
              <a:t>萌芽期（</a:t>
            </a:r>
            <a:r>
              <a:rPr lang="en-US" altLang="zh-CN" dirty="0"/>
              <a:t>1974-2009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sym typeface="+mn-ea"/>
              </a:rPr>
              <a:t>1.4  发展简史</a:t>
            </a:r>
            <a:endParaRPr dirty="0"/>
          </a:p>
          <a:p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59696" y="10297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129654" y="3929851"/>
            <a:ext cx="9142810" cy="45714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>
              <a:solidFill>
                <a:prstClr val="white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41" name="组 6"/>
          <p:cNvGrpSpPr/>
          <p:nvPr/>
        </p:nvGrpSpPr>
        <p:grpSpPr>
          <a:xfrm>
            <a:off x="1807319" y="2229010"/>
            <a:ext cx="1953181" cy="1783958"/>
            <a:chOff x="919303" y="1335286"/>
            <a:chExt cx="2604580" cy="2378920"/>
          </a:xfrm>
        </p:grpSpPr>
        <p:sp>
          <p:nvSpPr>
            <p:cNvPr id="42" name="椭圆 41"/>
            <p:cNvSpPr/>
            <p:nvPr/>
          </p:nvSpPr>
          <p:spPr>
            <a:xfrm>
              <a:off x="1309942" y="3492533"/>
              <a:ext cx="221673" cy="221673"/>
            </a:xfrm>
            <a:prstGeom prst="ellipse">
              <a:avLst/>
            </a:prstGeom>
            <a:solidFill>
              <a:srgbClr val="0F6F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grpSp>
          <p:nvGrpSpPr>
            <p:cNvPr id="43" name="组 3"/>
            <p:cNvGrpSpPr/>
            <p:nvPr/>
          </p:nvGrpSpPr>
          <p:grpSpPr>
            <a:xfrm>
              <a:off x="919303" y="1335286"/>
              <a:ext cx="2604580" cy="1815145"/>
              <a:chOff x="919303" y="1335286"/>
              <a:chExt cx="2604580" cy="1815145"/>
            </a:xfrm>
          </p:grpSpPr>
          <p:sp>
            <p:nvSpPr>
              <p:cNvPr id="45" name="任意形状 37"/>
              <p:cNvSpPr/>
              <p:nvPr/>
            </p:nvSpPr>
            <p:spPr>
              <a:xfrm flipV="1">
                <a:off x="919303" y="1335286"/>
                <a:ext cx="260458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solidFill>
                <a:srgbClr val="0F6FC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prstClr val="white"/>
                  </a:solidFill>
                  <a:latin typeface="Century Gothic" panose="020B0502020202020204"/>
                  <a:ea typeface="微软雅黑" panose="020B0503020204020204" charset="-122"/>
                </a:endParaRPr>
              </a:p>
            </p:txBody>
          </p:sp>
          <p:sp>
            <p:nvSpPr>
              <p:cNvPr id="46" name="文本框 8"/>
              <p:cNvSpPr txBox="1"/>
              <p:nvPr/>
            </p:nvSpPr>
            <p:spPr>
              <a:xfrm>
                <a:off x="1031383" y="1829147"/>
                <a:ext cx="2408274" cy="92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《Concise Survey of Computer Methods》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中首次出现术语“数据科学”</a:t>
                </a:r>
                <a:endParaRPr lang="zh-CN" altLang="en-US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031383" y="1467496"/>
                <a:ext cx="1474528" cy="410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Peter </a:t>
                </a:r>
                <a:r>
                  <a:rPr lang="en-US" altLang="zh-CN" sz="1400" dirty="0" err="1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Naur</a:t>
                </a:r>
                <a:endParaRPr lang="zh-CN" altLang="en-US" sz="1400" b="1" kern="0" dirty="0">
                  <a:solidFill>
                    <a:prstClr val="white"/>
                  </a:solidFill>
                  <a:latin typeface="Century Gothic" panose="020B0502020202020204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44" name="直线连接符 8"/>
            <p:cNvCxnSpPr>
              <a:stCxn id="45" idx="4"/>
              <a:endCxn id="42" idx="0"/>
            </p:cNvCxnSpPr>
            <p:nvPr/>
          </p:nvCxnSpPr>
          <p:spPr>
            <a:xfrm>
              <a:off x="1420778" y="3150431"/>
              <a:ext cx="1" cy="342101"/>
            </a:xfrm>
            <a:prstGeom prst="line">
              <a:avLst/>
            </a:prstGeom>
            <a:noFill/>
            <a:ln w="19050" cap="flat" cmpd="sng" algn="ctr">
              <a:solidFill>
                <a:srgbClr val="0F6FC6"/>
              </a:solidFill>
              <a:prstDash val="sysDot"/>
              <a:miter lim="800000"/>
            </a:ln>
            <a:effectLst/>
          </p:spPr>
        </p:cxnSp>
      </p:grpSp>
      <p:grpSp>
        <p:nvGrpSpPr>
          <p:cNvPr id="48" name="组 7"/>
          <p:cNvGrpSpPr/>
          <p:nvPr/>
        </p:nvGrpSpPr>
        <p:grpSpPr>
          <a:xfrm>
            <a:off x="3729938" y="3846737"/>
            <a:ext cx="1953181" cy="1824597"/>
            <a:chOff x="3483128" y="3492533"/>
            <a:chExt cx="2604580" cy="2386340"/>
          </a:xfrm>
        </p:grpSpPr>
        <p:sp>
          <p:nvSpPr>
            <p:cNvPr id="49" name="椭圆 48"/>
            <p:cNvSpPr/>
            <p:nvPr/>
          </p:nvSpPr>
          <p:spPr>
            <a:xfrm>
              <a:off x="3869698" y="3492533"/>
              <a:ext cx="221673" cy="221673"/>
            </a:xfrm>
            <a:prstGeom prst="ellipse">
              <a:avLst/>
            </a:prstGeom>
            <a:solidFill>
              <a:srgbClr val="009D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50" name="任意形状 40"/>
            <p:cNvSpPr/>
            <p:nvPr/>
          </p:nvSpPr>
          <p:spPr>
            <a:xfrm>
              <a:off x="3483128" y="4063728"/>
              <a:ext cx="2604580" cy="1815145"/>
            </a:xfrm>
            <a:custGeom>
              <a:avLst/>
              <a:gdLst>
                <a:gd name="connsiteX0" fmla="*/ 0 w 1953435"/>
                <a:gd name="connsiteY0" fmla="*/ 1361359 h 1361359"/>
                <a:gd name="connsiteX1" fmla="*/ 1953435 w 1953435"/>
                <a:gd name="connsiteY1" fmla="*/ 1361359 h 1361359"/>
                <a:gd name="connsiteX2" fmla="*/ 1953435 w 1953435"/>
                <a:gd name="connsiteY2" fmla="*/ 145918 h 1361359"/>
                <a:gd name="connsiteX3" fmla="*/ 472409 w 1953435"/>
                <a:gd name="connsiteY3" fmla="*/ 145918 h 1361359"/>
                <a:gd name="connsiteX4" fmla="*/ 376106 w 1953435"/>
                <a:gd name="connsiteY4" fmla="*/ 0 h 1361359"/>
                <a:gd name="connsiteX5" fmla="*/ 279802 w 1953435"/>
                <a:gd name="connsiteY5" fmla="*/ 145918 h 1361359"/>
                <a:gd name="connsiteX6" fmla="*/ 0 w 1953435"/>
                <a:gd name="connsiteY6" fmla="*/ 145918 h 13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3435" h="1361359">
                  <a:moveTo>
                    <a:pt x="0" y="1361359"/>
                  </a:moveTo>
                  <a:lnTo>
                    <a:pt x="1953435" y="1361359"/>
                  </a:lnTo>
                  <a:lnTo>
                    <a:pt x="1953435" y="145918"/>
                  </a:lnTo>
                  <a:lnTo>
                    <a:pt x="472409" y="145918"/>
                  </a:lnTo>
                  <a:lnTo>
                    <a:pt x="376106" y="0"/>
                  </a:lnTo>
                  <a:lnTo>
                    <a:pt x="279802" y="145918"/>
                  </a:lnTo>
                  <a:lnTo>
                    <a:pt x="0" y="145918"/>
                  </a:lnTo>
                  <a:close/>
                </a:path>
              </a:pathLst>
            </a:custGeom>
            <a:solidFill>
              <a:srgbClr val="009D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51" name="文本框 8"/>
            <p:cNvSpPr txBox="1"/>
            <p:nvPr/>
          </p:nvSpPr>
          <p:spPr>
            <a:xfrm>
              <a:off x="3570189" y="4862572"/>
              <a:ext cx="2408274" cy="905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Data Science: an Action Plan for Expanding the Technical Areas of the Field of Statistics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70189" y="4500924"/>
              <a:ext cx="2408274" cy="3622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Century Gothic" panose="020B0502020202020204"/>
                  <a:ea typeface="微软雅黑" panose="020B0503020204020204" charset="-122"/>
                </a:rPr>
                <a:t>William S. Cleveland</a:t>
              </a:r>
              <a:endParaRPr lang="zh-CN" altLang="en-US" sz="1200" b="1" kern="0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cxnSp>
          <p:nvCxnSpPr>
            <p:cNvPr id="53" name="直线连接符 74"/>
            <p:cNvCxnSpPr>
              <a:stCxn id="49" idx="4"/>
              <a:endCxn id="50" idx="4"/>
            </p:cNvCxnSpPr>
            <p:nvPr/>
          </p:nvCxnSpPr>
          <p:spPr>
            <a:xfrm>
              <a:off x="3980535" y="3714206"/>
              <a:ext cx="4068" cy="349521"/>
            </a:xfrm>
            <a:prstGeom prst="line">
              <a:avLst/>
            </a:prstGeom>
            <a:noFill/>
            <a:ln w="19050" cap="flat" cmpd="sng" algn="ctr">
              <a:solidFill>
                <a:srgbClr val="009DD9"/>
              </a:solidFill>
              <a:prstDash val="sysDot"/>
              <a:miter lim="800000"/>
            </a:ln>
            <a:effectLst/>
          </p:spPr>
        </p:cxnSp>
      </p:grpSp>
      <p:grpSp>
        <p:nvGrpSpPr>
          <p:cNvPr id="54" name="组 5"/>
          <p:cNvGrpSpPr/>
          <p:nvPr/>
        </p:nvGrpSpPr>
        <p:grpSpPr>
          <a:xfrm>
            <a:off x="5654946" y="2229010"/>
            <a:ext cx="2483257" cy="1783958"/>
            <a:chOff x="6033171" y="1335286"/>
            <a:chExt cx="2604580" cy="2378920"/>
          </a:xfrm>
        </p:grpSpPr>
        <p:sp>
          <p:nvSpPr>
            <p:cNvPr id="55" name="椭圆 54"/>
            <p:cNvSpPr/>
            <p:nvPr/>
          </p:nvSpPr>
          <p:spPr>
            <a:xfrm>
              <a:off x="6429454" y="3492533"/>
              <a:ext cx="221673" cy="221673"/>
            </a:xfrm>
            <a:prstGeom prst="ellipse">
              <a:avLst/>
            </a:prstGeom>
            <a:solidFill>
              <a:srgbClr val="0BD0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grpSp>
          <p:nvGrpSpPr>
            <p:cNvPr id="56" name="组 4"/>
            <p:cNvGrpSpPr/>
            <p:nvPr/>
          </p:nvGrpSpPr>
          <p:grpSpPr>
            <a:xfrm>
              <a:off x="6033171" y="1335286"/>
              <a:ext cx="2604580" cy="1815145"/>
              <a:chOff x="6033171" y="1335286"/>
              <a:chExt cx="2604580" cy="1815145"/>
            </a:xfrm>
          </p:grpSpPr>
          <p:sp>
            <p:nvSpPr>
              <p:cNvPr id="58" name="任意形状 39"/>
              <p:cNvSpPr/>
              <p:nvPr/>
            </p:nvSpPr>
            <p:spPr>
              <a:xfrm flipV="1">
                <a:off x="6033171" y="1335286"/>
                <a:ext cx="260458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solidFill>
                <a:srgbClr val="0BD0D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prstClr val="white"/>
                  </a:solidFill>
                  <a:latin typeface="Century Gothic" panose="020B0502020202020204"/>
                  <a:ea typeface="微软雅黑" panose="020B0503020204020204" charset="-122"/>
                </a:endParaRPr>
              </a:p>
            </p:txBody>
          </p:sp>
          <p:sp>
            <p:nvSpPr>
              <p:cNvPr id="59" name="文本框 8"/>
              <p:cNvSpPr txBox="1"/>
              <p:nvPr/>
            </p:nvSpPr>
            <p:spPr>
              <a:xfrm>
                <a:off x="6100050" y="1829147"/>
                <a:ext cx="2408274" cy="389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6100050" y="1467496"/>
                <a:ext cx="2408274" cy="410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b="1" kern="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The Data Science Journal</a:t>
                </a:r>
                <a:endParaRPr lang="zh-CN" altLang="en-US" sz="1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7" name="直线连接符 75"/>
            <p:cNvCxnSpPr>
              <a:stCxn id="58" idx="4"/>
              <a:endCxn id="55" idx="0"/>
            </p:cNvCxnSpPr>
            <p:nvPr/>
          </p:nvCxnSpPr>
          <p:spPr>
            <a:xfrm>
              <a:off x="6534645" y="3150431"/>
              <a:ext cx="5645" cy="342101"/>
            </a:xfrm>
            <a:prstGeom prst="line">
              <a:avLst/>
            </a:prstGeom>
            <a:noFill/>
            <a:ln w="19050" cap="flat" cmpd="sng" algn="ctr">
              <a:solidFill>
                <a:srgbClr val="0BD0D9"/>
              </a:solidFill>
              <a:prstDash val="sysDot"/>
              <a:miter lim="800000"/>
            </a:ln>
            <a:effectLst/>
          </p:spPr>
        </p:cxnSp>
      </p:grpSp>
      <p:grpSp>
        <p:nvGrpSpPr>
          <p:cNvPr id="61" name="组 9"/>
          <p:cNvGrpSpPr/>
          <p:nvPr/>
        </p:nvGrpSpPr>
        <p:grpSpPr>
          <a:xfrm>
            <a:off x="7479268" y="3846735"/>
            <a:ext cx="2387129" cy="1824598"/>
            <a:chOff x="8482886" y="3492533"/>
            <a:chExt cx="3183253" cy="2433114"/>
          </a:xfrm>
        </p:grpSpPr>
        <p:sp>
          <p:nvSpPr>
            <p:cNvPr id="62" name="椭圆 61"/>
            <p:cNvSpPr/>
            <p:nvPr/>
          </p:nvSpPr>
          <p:spPr>
            <a:xfrm>
              <a:off x="8989210" y="3492533"/>
              <a:ext cx="221673" cy="221673"/>
            </a:xfrm>
            <a:prstGeom prst="ellipse">
              <a:avLst/>
            </a:prstGeom>
            <a:solidFill>
              <a:srgbClr val="1740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63" name="任意形状 44"/>
            <p:cNvSpPr/>
            <p:nvPr/>
          </p:nvSpPr>
          <p:spPr>
            <a:xfrm>
              <a:off x="8482886" y="4110501"/>
              <a:ext cx="3183253" cy="1815146"/>
            </a:xfrm>
            <a:custGeom>
              <a:avLst/>
              <a:gdLst>
                <a:gd name="connsiteX0" fmla="*/ 0 w 1953435"/>
                <a:gd name="connsiteY0" fmla="*/ 1361359 h 1361359"/>
                <a:gd name="connsiteX1" fmla="*/ 1953435 w 1953435"/>
                <a:gd name="connsiteY1" fmla="*/ 1361359 h 1361359"/>
                <a:gd name="connsiteX2" fmla="*/ 1953435 w 1953435"/>
                <a:gd name="connsiteY2" fmla="*/ 145918 h 1361359"/>
                <a:gd name="connsiteX3" fmla="*/ 472409 w 1953435"/>
                <a:gd name="connsiteY3" fmla="*/ 145918 h 1361359"/>
                <a:gd name="connsiteX4" fmla="*/ 376106 w 1953435"/>
                <a:gd name="connsiteY4" fmla="*/ 0 h 1361359"/>
                <a:gd name="connsiteX5" fmla="*/ 279802 w 1953435"/>
                <a:gd name="connsiteY5" fmla="*/ 145918 h 1361359"/>
                <a:gd name="connsiteX6" fmla="*/ 0 w 1953435"/>
                <a:gd name="connsiteY6" fmla="*/ 145918 h 13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3435" h="1361359">
                  <a:moveTo>
                    <a:pt x="0" y="1361359"/>
                  </a:moveTo>
                  <a:lnTo>
                    <a:pt x="1953435" y="1361359"/>
                  </a:lnTo>
                  <a:lnTo>
                    <a:pt x="1953435" y="145918"/>
                  </a:lnTo>
                  <a:lnTo>
                    <a:pt x="472409" y="145918"/>
                  </a:lnTo>
                  <a:lnTo>
                    <a:pt x="376106" y="0"/>
                  </a:lnTo>
                  <a:lnTo>
                    <a:pt x="279802" y="145918"/>
                  </a:lnTo>
                  <a:lnTo>
                    <a:pt x="0" y="145918"/>
                  </a:lnTo>
                  <a:close/>
                </a:path>
              </a:pathLst>
            </a:custGeom>
            <a:solidFill>
              <a:srgbClr val="1740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64" name="文本框 8"/>
            <p:cNvSpPr txBox="1"/>
            <p:nvPr/>
          </p:nvSpPr>
          <p:spPr>
            <a:xfrm>
              <a:off x="8709556" y="4862573"/>
              <a:ext cx="2408273" cy="92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Troy </a:t>
              </a:r>
              <a:r>
                <a:rPr lang="en-US" altLang="zh-CN" sz="1000" dirty="0" err="1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Sadkowsky</a:t>
              </a:r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等在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LinkedIn </a:t>
              </a:r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上组建了第一个数据科学家群</a:t>
              </a:r>
              <a:endPara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709555" y="4500923"/>
              <a:ext cx="2952474" cy="4104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The Data Scientists Group</a:t>
              </a:r>
              <a:endParaRPr lang="zh-CN" altLang="en-US" sz="14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线连接符 76"/>
            <p:cNvCxnSpPr>
              <a:stCxn id="63" idx="4"/>
              <a:endCxn id="62" idx="4"/>
            </p:cNvCxnSpPr>
            <p:nvPr/>
          </p:nvCxnSpPr>
          <p:spPr>
            <a:xfrm flipV="1">
              <a:off x="9095776" y="3714206"/>
              <a:ext cx="4271" cy="396296"/>
            </a:xfrm>
            <a:prstGeom prst="line">
              <a:avLst/>
            </a:prstGeom>
            <a:noFill/>
            <a:ln w="19050" cap="flat" cmpd="sng" algn="ctr">
              <a:solidFill>
                <a:srgbClr val="17406D"/>
              </a:solidFill>
              <a:prstDash val="sysDot"/>
              <a:miter lim="800000"/>
            </a:ln>
            <a:effectLst/>
          </p:spPr>
        </p:cxnSp>
      </p:grpSp>
      <p:sp>
        <p:nvSpPr>
          <p:cNvPr id="67" name="矩形 66"/>
          <p:cNvSpPr/>
          <p:nvPr/>
        </p:nvSpPr>
        <p:spPr>
          <a:xfrm>
            <a:off x="2326376" y="3580556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Century Gothic" panose="020B0502020202020204"/>
                <a:ea typeface="微软雅黑" panose="020B0503020204020204" charset="-122"/>
              </a:rPr>
              <a:t>1974</a:t>
            </a:r>
            <a:endParaRPr lang="zh-CN" altLang="en-US" sz="1400" b="1" dirty="0">
              <a:solidFill>
                <a:prstClr val="black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241711" y="3580556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Century Gothic" panose="020B0502020202020204"/>
                <a:ea typeface="微软雅黑" panose="020B0503020204020204" charset="-122"/>
              </a:rPr>
              <a:t>2001</a:t>
            </a:r>
            <a:endParaRPr lang="zh-CN" altLang="en-US" sz="1400" b="1" dirty="0">
              <a:solidFill>
                <a:prstClr val="black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84512" y="3577110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Century Gothic" panose="020B0502020202020204"/>
                <a:ea typeface="微软雅黑" panose="020B0503020204020204" charset="-122"/>
              </a:rPr>
              <a:t>2003</a:t>
            </a:r>
            <a:endParaRPr lang="zh-CN" altLang="en-US" sz="1400" b="1" dirty="0">
              <a:solidFill>
                <a:prstClr val="black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066077" y="3599612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Century Gothic" panose="020B0502020202020204"/>
                <a:ea typeface="微软雅黑" panose="020B0503020204020204" charset="-122"/>
              </a:rPr>
              <a:t>2009</a:t>
            </a:r>
            <a:endParaRPr lang="zh-CN" altLang="en-US" sz="1400" b="1" dirty="0">
              <a:solidFill>
                <a:prstClr val="black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71" name="文本框 8"/>
          <p:cNvSpPr txBox="1"/>
          <p:nvPr/>
        </p:nvSpPr>
        <p:spPr>
          <a:xfrm>
            <a:off x="5756169" y="2635933"/>
            <a:ext cx="180597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ICSU</a:t>
            </a: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CODATA</a:t>
            </a: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第一本以“数据科学”为命名的学术期刊</a:t>
            </a:r>
            <a:endParaRPr lang="zh-CN" altLang="en-US" sz="1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5058" name="Picture 2" descr="dsj_cov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3" y="2225209"/>
            <a:ext cx="880484" cy="121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841" y="4465760"/>
            <a:ext cx="855186" cy="1205573"/>
          </a:xfrm>
          <a:prstGeom prst="rect">
            <a:avLst/>
          </a:prstGeom>
        </p:spPr>
      </p:pic>
      <p:pic>
        <p:nvPicPr>
          <p:cNvPr id="96258" name="Picture 2" descr="“Concise Survey of Computer Methods”的图片搜索结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1105" y="2225210"/>
            <a:ext cx="785818" cy="1214447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88" y="5704824"/>
            <a:ext cx="2374126" cy="82052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306579" cy="821913"/>
          </a:xfrm>
        </p:spPr>
        <p:txBody>
          <a:bodyPr/>
          <a:lstStyle/>
          <a:p>
            <a:r>
              <a:rPr lang="zh-CN" altLang="en-US" dirty="0"/>
              <a:t>快速</a:t>
            </a:r>
            <a:r>
              <a:rPr lang="zh-CN" altLang="en-US" dirty="0"/>
              <a:t>发展期（</a:t>
            </a:r>
            <a:r>
              <a:rPr lang="en-US" altLang="zh-CN" dirty="0"/>
              <a:t>2010-2013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sym typeface="+mn-ea"/>
              </a:rPr>
              <a:t>1.4  发展简史</a:t>
            </a:r>
            <a:endParaRPr dirty="0"/>
          </a:p>
          <a:p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59696" y="11737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13630" y="3703742"/>
            <a:ext cx="9142810" cy="45714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>
              <a:solidFill>
                <a:prstClr val="white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42" name="组 6"/>
          <p:cNvGrpSpPr/>
          <p:nvPr/>
        </p:nvGrpSpPr>
        <p:grpSpPr>
          <a:xfrm>
            <a:off x="1561160" y="2002901"/>
            <a:ext cx="2175967" cy="1783958"/>
            <a:chOff x="879118" y="1335286"/>
            <a:chExt cx="2901668" cy="2378920"/>
          </a:xfrm>
        </p:grpSpPr>
        <p:sp>
          <p:nvSpPr>
            <p:cNvPr id="43" name="椭圆 42"/>
            <p:cNvSpPr/>
            <p:nvPr/>
          </p:nvSpPr>
          <p:spPr>
            <a:xfrm>
              <a:off x="1309942" y="3492533"/>
              <a:ext cx="221673" cy="221673"/>
            </a:xfrm>
            <a:prstGeom prst="ellipse">
              <a:avLst/>
            </a:prstGeom>
            <a:solidFill>
              <a:srgbClr val="549E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grpSp>
          <p:nvGrpSpPr>
            <p:cNvPr id="44" name="组 3"/>
            <p:cNvGrpSpPr/>
            <p:nvPr/>
          </p:nvGrpSpPr>
          <p:grpSpPr>
            <a:xfrm>
              <a:off x="879118" y="1335286"/>
              <a:ext cx="2901668" cy="1815145"/>
              <a:chOff x="879118" y="1335286"/>
              <a:chExt cx="2901668" cy="1815145"/>
            </a:xfrm>
          </p:grpSpPr>
          <p:sp>
            <p:nvSpPr>
              <p:cNvPr id="46" name="任意形状 37"/>
              <p:cNvSpPr/>
              <p:nvPr/>
            </p:nvSpPr>
            <p:spPr>
              <a:xfrm flipV="1">
                <a:off x="879118" y="1335286"/>
                <a:ext cx="2817099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solidFill>
                <a:srgbClr val="549E3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prstClr val="white"/>
                  </a:solidFill>
                  <a:latin typeface="Century Gothic" panose="020B0502020202020204"/>
                  <a:ea typeface="微软雅黑" panose="020B0503020204020204" charset="-122"/>
                </a:endParaRPr>
              </a:p>
            </p:txBody>
          </p:sp>
          <p:sp>
            <p:nvSpPr>
              <p:cNvPr id="47" name="文本框 8"/>
              <p:cNvSpPr txBox="1"/>
              <p:nvPr/>
            </p:nvSpPr>
            <p:spPr>
              <a:xfrm>
                <a:off x="1031383" y="1829147"/>
                <a:ext cx="2408274" cy="92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Drew Conway 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提出了第一个揭示数据科学理论基础的维恩图。</a:t>
                </a:r>
                <a:endParaRPr lang="zh-CN" altLang="en-US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031383" y="1467496"/>
                <a:ext cx="2749403" cy="3385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b="1" kern="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The Data Science Venn Diagram</a:t>
                </a:r>
                <a:endParaRPr lang="zh-CN" altLang="en-US" sz="105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5" name="直线连接符 8"/>
            <p:cNvCxnSpPr>
              <a:stCxn id="46" idx="4"/>
              <a:endCxn id="43" idx="0"/>
            </p:cNvCxnSpPr>
            <p:nvPr/>
          </p:nvCxnSpPr>
          <p:spPr>
            <a:xfrm flipH="1">
              <a:off x="1420779" y="3150431"/>
              <a:ext cx="731" cy="342102"/>
            </a:xfrm>
            <a:prstGeom prst="line">
              <a:avLst/>
            </a:prstGeom>
            <a:noFill/>
            <a:ln w="19050" cap="flat" cmpd="sng" algn="ctr">
              <a:solidFill>
                <a:srgbClr val="549E39"/>
              </a:solidFill>
              <a:prstDash val="sysDot"/>
              <a:miter lim="800000"/>
            </a:ln>
            <a:effectLst/>
          </p:spPr>
        </p:cxnSp>
      </p:grpSp>
      <p:grpSp>
        <p:nvGrpSpPr>
          <p:cNvPr id="49" name="组 7"/>
          <p:cNvGrpSpPr/>
          <p:nvPr/>
        </p:nvGrpSpPr>
        <p:grpSpPr>
          <a:xfrm>
            <a:off x="3513913" y="3620625"/>
            <a:ext cx="1953181" cy="1789521"/>
            <a:chOff x="3483128" y="3492533"/>
            <a:chExt cx="2604580" cy="2386340"/>
          </a:xfrm>
          <a:solidFill>
            <a:schemeClr val="accent1">
              <a:lumMod val="10000"/>
            </a:schemeClr>
          </a:solidFill>
        </p:grpSpPr>
        <p:sp>
          <p:nvSpPr>
            <p:cNvPr id="50" name="椭圆 49"/>
            <p:cNvSpPr/>
            <p:nvPr/>
          </p:nvSpPr>
          <p:spPr>
            <a:xfrm>
              <a:off x="3869698" y="3492533"/>
              <a:ext cx="221673" cy="221673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51" name="任意形状 40"/>
            <p:cNvSpPr/>
            <p:nvPr/>
          </p:nvSpPr>
          <p:spPr>
            <a:xfrm>
              <a:off x="3483128" y="4063728"/>
              <a:ext cx="2604580" cy="1815145"/>
            </a:xfrm>
            <a:custGeom>
              <a:avLst/>
              <a:gdLst>
                <a:gd name="connsiteX0" fmla="*/ 0 w 1953435"/>
                <a:gd name="connsiteY0" fmla="*/ 1361359 h 1361359"/>
                <a:gd name="connsiteX1" fmla="*/ 1953435 w 1953435"/>
                <a:gd name="connsiteY1" fmla="*/ 1361359 h 1361359"/>
                <a:gd name="connsiteX2" fmla="*/ 1953435 w 1953435"/>
                <a:gd name="connsiteY2" fmla="*/ 145918 h 1361359"/>
                <a:gd name="connsiteX3" fmla="*/ 472409 w 1953435"/>
                <a:gd name="connsiteY3" fmla="*/ 145918 h 1361359"/>
                <a:gd name="connsiteX4" fmla="*/ 376106 w 1953435"/>
                <a:gd name="connsiteY4" fmla="*/ 0 h 1361359"/>
                <a:gd name="connsiteX5" fmla="*/ 279802 w 1953435"/>
                <a:gd name="connsiteY5" fmla="*/ 145918 h 1361359"/>
                <a:gd name="connsiteX6" fmla="*/ 0 w 1953435"/>
                <a:gd name="connsiteY6" fmla="*/ 145918 h 13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3435" h="1361359">
                  <a:moveTo>
                    <a:pt x="0" y="1361359"/>
                  </a:moveTo>
                  <a:lnTo>
                    <a:pt x="1953435" y="1361359"/>
                  </a:lnTo>
                  <a:lnTo>
                    <a:pt x="1953435" y="145918"/>
                  </a:lnTo>
                  <a:lnTo>
                    <a:pt x="472409" y="145918"/>
                  </a:lnTo>
                  <a:lnTo>
                    <a:pt x="376106" y="0"/>
                  </a:lnTo>
                  <a:lnTo>
                    <a:pt x="279802" y="145918"/>
                  </a:lnTo>
                  <a:lnTo>
                    <a:pt x="0" y="14591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52" name="文本框 8"/>
            <p:cNvSpPr txBox="1"/>
            <p:nvPr/>
          </p:nvSpPr>
          <p:spPr>
            <a:xfrm>
              <a:off x="3570189" y="4862573"/>
              <a:ext cx="2408274" cy="6566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dirty="0" err="1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Patil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D J</a:t>
              </a:r>
              <a:r>
                <a:rPr lang="zh-CN" altLang="zh-CN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系统讨论了如何组建数据科学家团队问题</a:t>
              </a:r>
              <a:endPara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70189" y="4500924"/>
              <a:ext cx="2460822" cy="34885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Building data science teams</a:t>
              </a:r>
              <a:endParaRPr lang="zh-CN" altLang="en-US" sz="11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线连接符 74"/>
            <p:cNvCxnSpPr>
              <a:stCxn id="50" idx="4"/>
              <a:endCxn id="51" idx="4"/>
            </p:cNvCxnSpPr>
            <p:nvPr/>
          </p:nvCxnSpPr>
          <p:spPr>
            <a:xfrm>
              <a:off x="3980535" y="3714206"/>
              <a:ext cx="4068" cy="349521"/>
            </a:xfrm>
            <a:prstGeom prst="line">
              <a:avLst/>
            </a:prstGeom>
            <a:grpFill/>
            <a:ln w="19050" cap="flat" cmpd="sng" algn="ctr">
              <a:solidFill>
                <a:srgbClr val="8AB833"/>
              </a:solidFill>
              <a:prstDash val="sysDot"/>
              <a:miter lim="800000"/>
            </a:ln>
            <a:effectLst/>
          </p:spPr>
        </p:cxnSp>
      </p:grpSp>
      <p:grpSp>
        <p:nvGrpSpPr>
          <p:cNvPr id="55" name="组 5"/>
          <p:cNvGrpSpPr/>
          <p:nvPr/>
        </p:nvGrpSpPr>
        <p:grpSpPr>
          <a:xfrm>
            <a:off x="5426197" y="2002901"/>
            <a:ext cx="3045795" cy="1783958"/>
            <a:chOff x="6033171" y="1335286"/>
            <a:chExt cx="2604580" cy="2378920"/>
          </a:xfrm>
          <a:solidFill>
            <a:schemeClr val="accent2">
              <a:lumMod val="50000"/>
            </a:schemeClr>
          </a:solidFill>
        </p:grpSpPr>
        <p:sp>
          <p:nvSpPr>
            <p:cNvPr id="56" name="椭圆 55"/>
            <p:cNvSpPr/>
            <p:nvPr/>
          </p:nvSpPr>
          <p:spPr>
            <a:xfrm>
              <a:off x="6429454" y="3492533"/>
              <a:ext cx="221673" cy="221673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grpSp>
          <p:nvGrpSpPr>
            <p:cNvPr id="57" name="组 4"/>
            <p:cNvGrpSpPr/>
            <p:nvPr/>
          </p:nvGrpSpPr>
          <p:grpSpPr>
            <a:xfrm>
              <a:off x="6033171" y="1335286"/>
              <a:ext cx="2604580" cy="1880417"/>
              <a:chOff x="6033171" y="1335286"/>
              <a:chExt cx="2604580" cy="1880417"/>
            </a:xfrm>
            <a:grpFill/>
          </p:grpSpPr>
          <p:sp>
            <p:nvSpPr>
              <p:cNvPr id="59" name="任意形状 39"/>
              <p:cNvSpPr/>
              <p:nvPr/>
            </p:nvSpPr>
            <p:spPr>
              <a:xfrm flipV="1">
                <a:off x="6033171" y="1335286"/>
                <a:ext cx="260458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prstClr val="white"/>
                  </a:solidFill>
                  <a:latin typeface="Century Gothic" panose="020B0502020202020204"/>
                  <a:ea typeface="微软雅黑" panose="020B0503020204020204" charset="-122"/>
                </a:endParaRPr>
              </a:p>
            </p:txBody>
          </p:sp>
          <p:sp>
            <p:nvSpPr>
              <p:cNvPr id="60" name="文本框 8"/>
              <p:cNvSpPr txBox="1"/>
              <p:nvPr/>
            </p:nvSpPr>
            <p:spPr>
              <a:xfrm>
                <a:off x="6100050" y="1758704"/>
                <a:ext cx="2537701" cy="145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美国总统大选</a:t>
                </a:r>
                <a:endParaRPr lang="en-US" altLang="zh-CN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defTabSz="45720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Davenport T H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和 </a:t>
                </a:r>
                <a:r>
                  <a:rPr lang="en-US" altLang="zh-CN" sz="1000" dirty="0" err="1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Patil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D J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在 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Harvard Business Review 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上发表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Data Scientist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： 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the sexiest job of the 21st </a:t>
                </a:r>
                <a:r>
                  <a:rPr lang="en-US" altLang="zh-CN" sz="1000" dirty="0" err="1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centry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defTabSz="45720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00" dirty="0" err="1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Schutt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R</a:t>
                </a:r>
                <a:r>
                  <a:rPr lang="zh-CN" altLang="zh-CN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在哥大学开设《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Intro to Data Science</a:t>
                </a:r>
                <a:r>
                  <a:rPr lang="zh-CN" altLang="zh-CN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》</a:t>
                </a:r>
                <a:endParaRPr lang="zh-CN" altLang="en-US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100050" y="1386228"/>
                <a:ext cx="618501" cy="410423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>
                    <a:solidFill>
                      <a:prstClr val="white"/>
                    </a:solidFill>
                    <a:latin typeface="Century Gothic" panose="020B0502020202020204"/>
                    <a:ea typeface="微软雅黑" panose="020B0503020204020204" charset="-122"/>
                  </a:rPr>
                  <a:t>大转折</a:t>
                </a:r>
                <a:endParaRPr lang="zh-CN" altLang="en-US" sz="1400" b="1" kern="0" dirty="0">
                  <a:solidFill>
                    <a:prstClr val="white"/>
                  </a:solidFill>
                  <a:latin typeface="Century Gothic" panose="020B0502020202020204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58" name="直线连接符 75"/>
            <p:cNvCxnSpPr>
              <a:stCxn id="59" idx="4"/>
              <a:endCxn id="56" idx="0"/>
            </p:cNvCxnSpPr>
            <p:nvPr/>
          </p:nvCxnSpPr>
          <p:spPr>
            <a:xfrm>
              <a:off x="6534645" y="3150431"/>
              <a:ext cx="5645" cy="342101"/>
            </a:xfrm>
            <a:prstGeom prst="line">
              <a:avLst/>
            </a:prstGeom>
            <a:grpFill/>
            <a:ln w="19050" cap="flat" cmpd="sng" algn="ctr">
              <a:solidFill>
                <a:srgbClr val="C0CF3A"/>
              </a:solidFill>
              <a:prstDash val="sysDot"/>
              <a:miter lim="800000"/>
            </a:ln>
            <a:effectLst/>
          </p:spPr>
        </p:cxnSp>
      </p:grpSp>
      <p:grpSp>
        <p:nvGrpSpPr>
          <p:cNvPr id="62" name="组 9"/>
          <p:cNvGrpSpPr/>
          <p:nvPr/>
        </p:nvGrpSpPr>
        <p:grpSpPr>
          <a:xfrm>
            <a:off x="6193988" y="3645025"/>
            <a:ext cx="3860889" cy="2991675"/>
            <a:chOff x="7705182" y="3492533"/>
            <a:chExt cx="3439584" cy="4560234"/>
          </a:xfrm>
        </p:grpSpPr>
        <p:sp>
          <p:nvSpPr>
            <p:cNvPr id="63" name="椭圆 62"/>
            <p:cNvSpPr/>
            <p:nvPr/>
          </p:nvSpPr>
          <p:spPr>
            <a:xfrm>
              <a:off x="8247861" y="3492533"/>
              <a:ext cx="221673" cy="221673"/>
            </a:xfrm>
            <a:prstGeom prst="ellipse">
              <a:avLst/>
            </a:prstGeom>
            <a:solidFill>
              <a:srgbClr val="455F5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64" name="任意形状 44"/>
            <p:cNvSpPr/>
            <p:nvPr/>
          </p:nvSpPr>
          <p:spPr>
            <a:xfrm>
              <a:off x="7705182" y="4110500"/>
              <a:ext cx="3439584" cy="3809718"/>
            </a:xfrm>
            <a:custGeom>
              <a:avLst/>
              <a:gdLst>
                <a:gd name="connsiteX0" fmla="*/ 0 w 1953435"/>
                <a:gd name="connsiteY0" fmla="*/ 1361359 h 1361359"/>
                <a:gd name="connsiteX1" fmla="*/ 1953435 w 1953435"/>
                <a:gd name="connsiteY1" fmla="*/ 1361359 h 1361359"/>
                <a:gd name="connsiteX2" fmla="*/ 1953435 w 1953435"/>
                <a:gd name="connsiteY2" fmla="*/ 145918 h 1361359"/>
                <a:gd name="connsiteX3" fmla="*/ 472409 w 1953435"/>
                <a:gd name="connsiteY3" fmla="*/ 145918 h 1361359"/>
                <a:gd name="connsiteX4" fmla="*/ 376106 w 1953435"/>
                <a:gd name="connsiteY4" fmla="*/ 0 h 1361359"/>
                <a:gd name="connsiteX5" fmla="*/ 279802 w 1953435"/>
                <a:gd name="connsiteY5" fmla="*/ 145918 h 1361359"/>
                <a:gd name="connsiteX6" fmla="*/ 0 w 1953435"/>
                <a:gd name="connsiteY6" fmla="*/ 145918 h 13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3435" h="1361359">
                  <a:moveTo>
                    <a:pt x="0" y="1361359"/>
                  </a:moveTo>
                  <a:lnTo>
                    <a:pt x="1953435" y="1361359"/>
                  </a:lnTo>
                  <a:lnTo>
                    <a:pt x="1953435" y="145918"/>
                  </a:lnTo>
                  <a:lnTo>
                    <a:pt x="472409" y="145918"/>
                  </a:lnTo>
                  <a:lnTo>
                    <a:pt x="376106" y="0"/>
                  </a:lnTo>
                  <a:lnTo>
                    <a:pt x="279802" y="145918"/>
                  </a:lnTo>
                  <a:lnTo>
                    <a:pt x="0" y="145918"/>
                  </a:lnTo>
                  <a:close/>
                </a:path>
              </a:pathLst>
            </a:custGeom>
            <a:solidFill>
              <a:srgbClr val="455F5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65" name="文本框 8"/>
            <p:cNvSpPr txBox="1"/>
            <p:nvPr/>
          </p:nvSpPr>
          <p:spPr>
            <a:xfrm>
              <a:off x="7898997" y="4862572"/>
              <a:ext cx="3218832" cy="3190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dirty="0" err="1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Mattmann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 C A 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Nature 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上发表题目为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A vision for data science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的论文；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pPr defTabSz="4572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dirty="0" err="1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Dhar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 V 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Communications of the ACM 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上发表论文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Data science and prediction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；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pPr defTabSz="4572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Provost F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Fawcett T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出版了专著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Data Science for Business: What you need to know about data mining and data-analytic thinking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；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pPr defTabSz="4572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Mayer- </a:t>
              </a:r>
              <a:r>
                <a:rPr lang="en-US" altLang="zh-CN" sz="1000" dirty="0" err="1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Schönberger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 V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1000" dirty="0" err="1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Cukier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 K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出版了专著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Big data: A Revolution That Will Transform How We Live, Work, and Think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； 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pPr defTabSz="4572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dirty="0" err="1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Schutt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 R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O'Neil C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出版专著</a:t>
              </a:r>
              <a:r>
                <a: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Doing Data Science</a:t>
              </a:r>
              <a:r>
                <a: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；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832574" y="4554992"/>
              <a:ext cx="644350" cy="4691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white"/>
                  </a:solidFill>
                  <a:latin typeface="Century Gothic" panose="020B0502020202020204"/>
                  <a:ea typeface="微软雅黑" panose="020B0503020204020204" charset="-122"/>
                </a:rPr>
                <a:t>大丰收</a:t>
              </a:r>
              <a:endParaRPr lang="zh-CN" altLang="en-US" sz="1400" b="1" kern="0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cxnSp>
          <p:nvCxnSpPr>
            <p:cNvPr id="67" name="直线连接符 76"/>
            <p:cNvCxnSpPr>
              <a:stCxn id="64" idx="4"/>
              <a:endCxn id="63" idx="4"/>
            </p:cNvCxnSpPr>
            <p:nvPr/>
          </p:nvCxnSpPr>
          <p:spPr>
            <a:xfrm flipH="1" flipV="1">
              <a:off x="8358698" y="3714206"/>
              <a:ext cx="8727" cy="396294"/>
            </a:xfrm>
            <a:prstGeom prst="line">
              <a:avLst/>
            </a:prstGeom>
            <a:noFill/>
            <a:ln w="19050" cap="flat" cmpd="sng" algn="ctr">
              <a:solidFill>
                <a:srgbClr val="455F51"/>
              </a:solidFill>
              <a:prstDash val="sysDot"/>
              <a:miter lim="800000"/>
            </a:ln>
            <a:effectLst/>
          </p:spPr>
        </p:cxnSp>
      </p:grpSp>
      <p:sp>
        <p:nvSpPr>
          <p:cNvPr id="68" name="矩形 67"/>
          <p:cNvSpPr/>
          <p:nvPr/>
        </p:nvSpPr>
        <p:spPr>
          <a:xfrm>
            <a:off x="2110352" y="3354447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Century Gothic" panose="020B0502020202020204"/>
                <a:ea typeface="微软雅黑" panose="020B0503020204020204" charset="-122"/>
              </a:rPr>
              <a:t>2010</a:t>
            </a:r>
            <a:endParaRPr lang="zh-CN" altLang="en-US" sz="1400" b="1" dirty="0">
              <a:solidFill>
                <a:prstClr val="black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025687" y="3354447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Century Gothic" panose="020B0502020202020204"/>
                <a:ea typeface="微软雅黑" panose="020B0503020204020204" charset="-122"/>
              </a:rPr>
              <a:t>2011</a:t>
            </a:r>
            <a:endParaRPr lang="zh-CN" altLang="en-US" sz="1400" b="1" dirty="0">
              <a:solidFill>
                <a:prstClr val="black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968488" y="3351001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Century Gothic" panose="020B0502020202020204"/>
                <a:ea typeface="微软雅黑" panose="020B0503020204020204" charset="-122"/>
              </a:rPr>
              <a:t>2012</a:t>
            </a:r>
            <a:endParaRPr lang="zh-CN" altLang="en-US" sz="1400" b="1" dirty="0">
              <a:solidFill>
                <a:prstClr val="black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058084" y="3373503"/>
            <a:ext cx="588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Century Gothic" panose="020B0502020202020204"/>
                <a:ea typeface="微软雅黑" panose="020B0503020204020204" charset="-122"/>
              </a:rPr>
              <a:t>2013</a:t>
            </a:r>
            <a:endParaRPr lang="zh-CN" altLang="en-US" sz="1400" b="1" dirty="0">
              <a:solidFill>
                <a:prstClr val="black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37" name="图片 36" descr="http://i.huffpost.com/gadgets/slideshows/24700/slide_24700_278329_large.jpg"/>
          <p:cNvPicPr/>
          <p:nvPr/>
        </p:nvPicPr>
        <p:blipFill>
          <a:blip r:embed="rId1" cstate="print"/>
          <a:srcRect l="1818" t="7500" r="3455" b="8250"/>
          <a:stretch>
            <a:fillRect/>
          </a:stretch>
        </p:blipFill>
        <p:spPr bwMode="auto">
          <a:xfrm>
            <a:off x="8460506" y="2002902"/>
            <a:ext cx="1477897" cy="12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79" y="4152561"/>
            <a:ext cx="1436946" cy="139451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658507" cy="821913"/>
          </a:xfrm>
        </p:spPr>
        <p:txBody>
          <a:bodyPr/>
          <a:lstStyle/>
          <a:p>
            <a:r>
              <a:rPr lang="zh-CN" altLang="en-US" dirty="0"/>
              <a:t>逐渐成熟期（</a:t>
            </a:r>
            <a:r>
              <a:rPr lang="en-US" altLang="zh-CN" dirty="0"/>
              <a:t>2014-</a:t>
            </a:r>
            <a:r>
              <a:rPr lang="zh-CN" altLang="en-US" dirty="0"/>
              <a:t>今）</a:t>
            </a:r>
            <a:endParaRPr lang="zh-CN" altLang="en-US" dirty="0"/>
          </a:p>
        </p:txBody>
      </p:sp>
      <p:pic>
        <p:nvPicPr>
          <p:cNvPr id="33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934" y="5813884"/>
            <a:ext cx="698282" cy="639452"/>
          </a:xfrm>
        </p:spPr>
      </p:pic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sym typeface="+mn-ea"/>
              </a:rPr>
              <a:t>1.4  发展简史</a:t>
            </a:r>
            <a:endParaRPr dirty="0"/>
          </a:p>
          <a:p>
            <a:r>
              <a:rPr lang="zh-CN" altLang="en-US" dirty="0"/>
              <a:t>史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59696" y="11737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913630" y="3928420"/>
            <a:ext cx="9142810" cy="45714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>
              <a:solidFill>
                <a:prstClr val="white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grpSp>
        <p:nvGrpSpPr>
          <p:cNvPr id="103" name="组 6"/>
          <p:cNvGrpSpPr/>
          <p:nvPr/>
        </p:nvGrpSpPr>
        <p:grpSpPr>
          <a:xfrm>
            <a:off x="1585476" y="2227579"/>
            <a:ext cx="2946509" cy="1783958"/>
            <a:chOff x="919303" y="1335286"/>
            <a:chExt cx="3929190" cy="2378920"/>
          </a:xfrm>
          <a:solidFill>
            <a:srgbClr val="CC0000"/>
          </a:solidFill>
        </p:grpSpPr>
        <p:sp>
          <p:nvSpPr>
            <p:cNvPr id="104" name="椭圆 103"/>
            <p:cNvSpPr/>
            <p:nvPr/>
          </p:nvSpPr>
          <p:spPr>
            <a:xfrm>
              <a:off x="1583705" y="3492533"/>
              <a:ext cx="221673" cy="221673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5" name="组 3"/>
            <p:cNvGrpSpPr/>
            <p:nvPr/>
          </p:nvGrpSpPr>
          <p:grpSpPr>
            <a:xfrm>
              <a:off x="919303" y="1335286"/>
              <a:ext cx="3929190" cy="1815145"/>
              <a:chOff x="919303" y="1335286"/>
              <a:chExt cx="3929190" cy="1815145"/>
            </a:xfrm>
            <a:grpFill/>
          </p:grpSpPr>
          <p:sp>
            <p:nvSpPr>
              <p:cNvPr id="107" name="任意形状 37"/>
              <p:cNvSpPr/>
              <p:nvPr/>
            </p:nvSpPr>
            <p:spPr>
              <a:xfrm flipV="1">
                <a:off x="919303" y="1335286"/>
                <a:ext cx="392919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文本框 8"/>
              <p:cNvSpPr txBox="1"/>
              <p:nvPr/>
            </p:nvSpPr>
            <p:spPr>
              <a:xfrm>
                <a:off x="1031383" y="1700583"/>
                <a:ext cx="3817110" cy="119022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00" dirty="0" err="1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Zumel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 N, Mount J, </a:t>
                </a:r>
                <a:r>
                  <a:rPr lang="en-US" altLang="zh-CN" sz="1000" dirty="0" err="1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Porzak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 J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等的专著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Practical data science with R</a:t>
                </a:r>
                <a:endParaRPr lang="en-US" altLang="zh-CN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defTabSz="45720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00" dirty="0" err="1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Dj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00" dirty="0" err="1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Patil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出版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Data Jujitsu: The Art of Turning Data into Product</a:t>
                </a:r>
                <a:endParaRPr lang="zh-CN" altLang="en-US" sz="1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031383" y="1412513"/>
                <a:ext cx="3198300" cy="410423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b="1" kern="0" dirty="0">
                    <a:solidFill>
                      <a:prstClr val="white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Practical data science with R</a:t>
                </a:r>
                <a:endParaRPr lang="zh-CN" altLang="en-US" sz="1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6" name="直线连接符 8"/>
            <p:cNvCxnSpPr>
              <a:stCxn id="107" idx="4"/>
              <a:endCxn id="104" idx="0"/>
            </p:cNvCxnSpPr>
            <p:nvPr/>
          </p:nvCxnSpPr>
          <p:spPr>
            <a:xfrm>
              <a:off x="1675812" y="3150431"/>
              <a:ext cx="18730" cy="342102"/>
            </a:xfrm>
            <a:prstGeom prst="line">
              <a:avLst/>
            </a:prstGeom>
            <a:grpFill/>
            <a:ln w="19050" cap="flat" cmpd="sng" algn="ctr">
              <a:solidFill>
                <a:srgbClr val="FFCA08"/>
              </a:solidFill>
              <a:prstDash val="sysDot"/>
              <a:miter lim="800000"/>
            </a:ln>
            <a:effectLst/>
          </p:spPr>
        </p:cxnSp>
      </p:grpSp>
      <p:grpSp>
        <p:nvGrpSpPr>
          <p:cNvPr id="110" name="组 7"/>
          <p:cNvGrpSpPr/>
          <p:nvPr/>
        </p:nvGrpSpPr>
        <p:grpSpPr>
          <a:xfrm>
            <a:off x="4672855" y="3845304"/>
            <a:ext cx="3033301" cy="1853020"/>
            <a:chOff x="3483128" y="3492533"/>
            <a:chExt cx="2604580" cy="2471015"/>
          </a:xfrm>
        </p:grpSpPr>
        <p:sp>
          <p:nvSpPr>
            <p:cNvPr id="111" name="椭圆 110"/>
            <p:cNvSpPr/>
            <p:nvPr/>
          </p:nvSpPr>
          <p:spPr>
            <a:xfrm>
              <a:off x="3869698" y="3492533"/>
              <a:ext cx="221673" cy="221673"/>
            </a:xfrm>
            <a:prstGeom prst="ellipse">
              <a:avLst/>
            </a:prstGeom>
            <a:solidFill>
              <a:srgbClr val="F8931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112" name="任意形状 40"/>
            <p:cNvSpPr/>
            <p:nvPr/>
          </p:nvSpPr>
          <p:spPr>
            <a:xfrm>
              <a:off x="3483128" y="4063728"/>
              <a:ext cx="2604580" cy="1815145"/>
            </a:xfrm>
            <a:custGeom>
              <a:avLst/>
              <a:gdLst>
                <a:gd name="connsiteX0" fmla="*/ 0 w 1953435"/>
                <a:gd name="connsiteY0" fmla="*/ 1361359 h 1361359"/>
                <a:gd name="connsiteX1" fmla="*/ 1953435 w 1953435"/>
                <a:gd name="connsiteY1" fmla="*/ 1361359 h 1361359"/>
                <a:gd name="connsiteX2" fmla="*/ 1953435 w 1953435"/>
                <a:gd name="connsiteY2" fmla="*/ 145918 h 1361359"/>
                <a:gd name="connsiteX3" fmla="*/ 472409 w 1953435"/>
                <a:gd name="connsiteY3" fmla="*/ 145918 h 1361359"/>
                <a:gd name="connsiteX4" fmla="*/ 376106 w 1953435"/>
                <a:gd name="connsiteY4" fmla="*/ 0 h 1361359"/>
                <a:gd name="connsiteX5" fmla="*/ 279802 w 1953435"/>
                <a:gd name="connsiteY5" fmla="*/ 145918 h 1361359"/>
                <a:gd name="connsiteX6" fmla="*/ 0 w 1953435"/>
                <a:gd name="connsiteY6" fmla="*/ 145918 h 136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3435" h="1361359">
                  <a:moveTo>
                    <a:pt x="0" y="1361359"/>
                  </a:moveTo>
                  <a:lnTo>
                    <a:pt x="1953435" y="1361359"/>
                  </a:lnTo>
                  <a:lnTo>
                    <a:pt x="1953435" y="145918"/>
                  </a:lnTo>
                  <a:lnTo>
                    <a:pt x="472409" y="145918"/>
                  </a:lnTo>
                  <a:lnTo>
                    <a:pt x="376106" y="0"/>
                  </a:lnTo>
                  <a:lnTo>
                    <a:pt x="279802" y="145918"/>
                  </a:lnTo>
                  <a:lnTo>
                    <a:pt x="0" y="145918"/>
                  </a:lnTo>
                  <a:close/>
                </a:path>
              </a:pathLst>
            </a:custGeom>
            <a:solidFill>
              <a:srgbClr val="F8931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113" name="文本框 8"/>
            <p:cNvSpPr txBox="1"/>
            <p:nvPr/>
          </p:nvSpPr>
          <p:spPr>
            <a:xfrm>
              <a:off x="3570189" y="4773324"/>
              <a:ext cx="2517519" cy="1190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美国白宫任命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1000" dirty="0" err="1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Patil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DJ</a:t>
              </a:r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作为首席数据科学家</a:t>
              </a:r>
              <a:endParaRPr lang="en-US" altLang="zh-CN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defTabSz="4572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Lillian Pierson</a:t>
              </a:r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出版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Data science for dummies</a:t>
              </a:r>
              <a:endParaRPr lang="en-US" altLang="zh-CN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defTabSz="4572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dirty="0" err="1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Monya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Baker </a:t>
              </a:r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在 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Nature</a:t>
              </a:r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上发表论文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《Data </a:t>
              </a:r>
              <a:r>
                <a:rPr lang="en-US" altLang="zh-CN" sz="1000" dirty="0" err="1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Science:Industry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allure》</a:t>
              </a:r>
              <a:endPara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570189" y="4389231"/>
              <a:ext cx="1546015" cy="4104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white"/>
                  </a:solidFill>
                  <a:latin typeface="Century Gothic" panose="020B0502020202020204"/>
                  <a:ea typeface="微软雅黑" panose="020B0503020204020204" charset="-122"/>
                </a:rPr>
                <a:t>白宫首席数据科学家</a:t>
              </a:r>
              <a:endParaRPr lang="zh-CN" altLang="en-US" sz="1400" b="1" kern="0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cxnSp>
          <p:nvCxnSpPr>
            <p:cNvPr id="115" name="直线连接符 74"/>
            <p:cNvCxnSpPr>
              <a:stCxn id="111" idx="4"/>
              <a:endCxn id="112" idx="4"/>
            </p:cNvCxnSpPr>
            <p:nvPr/>
          </p:nvCxnSpPr>
          <p:spPr>
            <a:xfrm>
              <a:off x="3980535" y="3714206"/>
              <a:ext cx="4068" cy="349521"/>
            </a:xfrm>
            <a:prstGeom prst="line">
              <a:avLst/>
            </a:prstGeom>
            <a:noFill/>
            <a:ln w="19050" cap="flat" cmpd="sng" algn="ctr">
              <a:solidFill>
                <a:srgbClr val="F8931D"/>
              </a:solidFill>
              <a:prstDash val="sysDot"/>
              <a:miter lim="800000"/>
            </a:ln>
            <a:effectLst/>
          </p:spPr>
        </p:cxnSp>
      </p:grpSp>
      <p:grpSp>
        <p:nvGrpSpPr>
          <p:cNvPr id="116" name="组 5"/>
          <p:cNvGrpSpPr/>
          <p:nvPr/>
        </p:nvGrpSpPr>
        <p:grpSpPr>
          <a:xfrm>
            <a:off x="6905103" y="2227579"/>
            <a:ext cx="1953181" cy="1783958"/>
            <a:chOff x="6033171" y="1335286"/>
            <a:chExt cx="2604580" cy="237892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17" name="椭圆 116"/>
            <p:cNvSpPr/>
            <p:nvPr/>
          </p:nvSpPr>
          <p:spPr>
            <a:xfrm>
              <a:off x="6429454" y="3492533"/>
              <a:ext cx="221673" cy="221673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grpSp>
          <p:nvGrpSpPr>
            <p:cNvPr id="118" name="组 4"/>
            <p:cNvGrpSpPr/>
            <p:nvPr/>
          </p:nvGrpSpPr>
          <p:grpSpPr>
            <a:xfrm>
              <a:off x="6033171" y="1335286"/>
              <a:ext cx="2604580" cy="1815145"/>
              <a:chOff x="6033171" y="1335286"/>
              <a:chExt cx="2604580" cy="1815145"/>
            </a:xfrm>
            <a:grpFill/>
          </p:grpSpPr>
          <p:sp>
            <p:nvSpPr>
              <p:cNvPr id="120" name="任意形状 39"/>
              <p:cNvSpPr/>
              <p:nvPr/>
            </p:nvSpPr>
            <p:spPr>
              <a:xfrm flipV="1">
                <a:off x="6033171" y="1335286"/>
                <a:ext cx="2604580" cy="1815145"/>
              </a:xfrm>
              <a:custGeom>
                <a:avLst/>
                <a:gdLst>
                  <a:gd name="connsiteX0" fmla="*/ 0 w 1953435"/>
                  <a:gd name="connsiteY0" fmla="*/ 1361359 h 1361359"/>
                  <a:gd name="connsiteX1" fmla="*/ 1953435 w 1953435"/>
                  <a:gd name="connsiteY1" fmla="*/ 1361359 h 1361359"/>
                  <a:gd name="connsiteX2" fmla="*/ 1953435 w 1953435"/>
                  <a:gd name="connsiteY2" fmla="*/ 145918 h 1361359"/>
                  <a:gd name="connsiteX3" fmla="*/ 472409 w 1953435"/>
                  <a:gd name="connsiteY3" fmla="*/ 145918 h 1361359"/>
                  <a:gd name="connsiteX4" fmla="*/ 376106 w 1953435"/>
                  <a:gd name="connsiteY4" fmla="*/ 0 h 1361359"/>
                  <a:gd name="connsiteX5" fmla="*/ 279802 w 1953435"/>
                  <a:gd name="connsiteY5" fmla="*/ 145918 h 1361359"/>
                  <a:gd name="connsiteX6" fmla="*/ 0 w 1953435"/>
                  <a:gd name="connsiteY6" fmla="*/ 145918 h 1361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3435" h="1361359">
                    <a:moveTo>
                      <a:pt x="0" y="1361359"/>
                    </a:moveTo>
                    <a:lnTo>
                      <a:pt x="1953435" y="1361359"/>
                    </a:lnTo>
                    <a:lnTo>
                      <a:pt x="1953435" y="145918"/>
                    </a:lnTo>
                    <a:lnTo>
                      <a:pt x="472409" y="145918"/>
                    </a:lnTo>
                    <a:lnTo>
                      <a:pt x="376106" y="0"/>
                    </a:lnTo>
                    <a:lnTo>
                      <a:pt x="279802" y="145918"/>
                    </a:lnTo>
                    <a:lnTo>
                      <a:pt x="0" y="14591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prstClr val="white"/>
                  </a:solidFill>
                  <a:latin typeface="Century Gothic" panose="020B0502020202020204"/>
                  <a:ea typeface="微软雅黑" panose="020B0503020204020204" charset="-122"/>
                </a:endParaRPr>
              </a:p>
            </p:txBody>
          </p:sp>
          <p:sp>
            <p:nvSpPr>
              <p:cNvPr id="121" name="文本框 8"/>
              <p:cNvSpPr txBox="1"/>
              <p:nvPr/>
            </p:nvSpPr>
            <p:spPr>
              <a:xfrm>
                <a:off x="6100050" y="1700583"/>
                <a:ext cx="2537701" cy="119022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我国第一部专著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《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数据科学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》</a:t>
                </a:r>
                <a:endParaRPr lang="en-US" altLang="zh-CN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defTabSz="45720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朝乐门研发数据科学领域本体</a:t>
                </a:r>
                <a:endParaRPr lang="en-US" altLang="zh-CN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defTabSz="45720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Jerry Overton </a:t>
                </a:r>
                <a:r>
                  <a:rPr lang="zh-CN" altLang="en-US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出版了专著 </a:t>
                </a:r>
                <a:r>
                  <a:rPr lang="en-US" altLang="zh-CN" sz="10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Going Pro in Data Science</a:t>
                </a:r>
                <a:endParaRPr lang="en-US" altLang="zh-CN" sz="1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6100050" y="1412513"/>
                <a:ext cx="1203905" cy="410423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>
                    <a:solidFill>
                      <a:prstClr val="white"/>
                    </a:solidFill>
                    <a:latin typeface="Century Gothic" panose="020B0502020202020204"/>
                    <a:ea typeface="微软雅黑" panose="020B0503020204020204" charset="-122"/>
                  </a:rPr>
                  <a:t>数据科学</a:t>
                </a:r>
                <a:endParaRPr lang="zh-CN" altLang="en-US" sz="1400" b="1" kern="0" dirty="0">
                  <a:solidFill>
                    <a:prstClr val="white"/>
                  </a:solidFill>
                  <a:latin typeface="Century Gothic" panose="020B0502020202020204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119" name="直线连接符 75"/>
            <p:cNvCxnSpPr>
              <a:stCxn id="120" idx="4"/>
              <a:endCxn id="117" idx="0"/>
            </p:cNvCxnSpPr>
            <p:nvPr/>
          </p:nvCxnSpPr>
          <p:spPr>
            <a:xfrm>
              <a:off x="6534645" y="3150431"/>
              <a:ext cx="5645" cy="342101"/>
            </a:xfrm>
            <a:prstGeom prst="line">
              <a:avLst/>
            </a:prstGeom>
            <a:grpFill/>
            <a:ln w="19050" cap="flat" cmpd="sng" algn="ctr">
              <a:solidFill>
                <a:srgbClr val="CE8D3E"/>
              </a:solidFill>
              <a:prstDash val="sysDot"/>
              <a:miter lim="800000"/>
            </a:ln>
            <a:effectLst/>
          </p:spPr>
        </p:cxnSp>
      </p:grpSp>
      <p:sp>
        <p:nvSpPr>
          <p:cNvPr id="129" name="矩形 128"/>
          <p:cNvSpPr/>
          <p:nvPr/>
        </p:nvSpPr>
        <p:spPr>
          <a:xfrm>
            <a:off x="2299793" y="3598161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Century Gothic" panose="020B0502020202020204"/>
                <a:ea typeface="微软雅黑" panose="020B0503020204020204" charset="-122"/>
              </a:rPr>
              <a:t>2014</a:t>
            </a:r>
            <a:endParaRPr lang="zh-CN" altLang="en-US" sz="1400" b="1" dirty="0">
              <a:solidFill>
                <a:prstClr val="black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184628" y="3579125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Century Gothic" panose="020B0502020202020204"/>
                <a:ea typeface="微软雅黑" panose="020B0503020204020204" charset="-122"/>
              </a:rPr>
              <a:t>2015</a:t>
            </a:r>
            <a:endParaRPr lang="zh-CN" altLang="en-US" sz="1400" b="1" dirty="0">
              <a:solidFill>
                <a:prstClr val="black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447394" y="3575679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Century Gothic" panose="020B0502020202020204"/>
                <a:ea typeface="微软雅黑" panose="020B0503020204020204" charset="-122"/>
              </a:rPr>
              <a:t>2016</a:t>
            </a:r>
            <a:endParaRPr lang="zh-CN" altLang="en-US" sz="1400" b="1" dirty="0">
              <a:solidFill>
                <a:prstClr val="black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89" y="2227579"/>
            <a:ext cx="988049" cy="1207562"/>
          </a:xfrm>
          <a:prstGeom prst="rect">
            <a:avLst/>
          </a:prstGeom>
        </p:spPr>
      </p:pic>
      <p:pic>
        <p:nvPicPr>
          <p:cNvPr id="43012" name="Picture 4" descr="https://ss0.baidu.com/73F1bjeh1BF3odCf/it/u=3935608011,3276799500&amp;fm=85&amp;s=6F208347EF02255750CC48BA0300E0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916" y="5738961"/>
            <a:ext cx="1143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5034" r="51707" b="5034"/>
          <a:stretch>
            <a:fillRect/>
          </a:stretch>
        </p:blipFill>
        <p:spPr>
          <a:xfrm>
            <a:off x="8849156" y="2190177"/>
            <a:ext cx="971487" cy="1295315"/>
          </a:xfrm>
          <a:prstGeom prst="rect">
            <a:avLst/>
          </a:prstGeom>
        </p:spPr>
      </p:pic>
      <p:pic>
        <p:nvPicPr>
          <p:cNvPr id="34" name="Picture 3" descr="C:\Users\simab\AppData\Roaming\Tencent\Users\3108788385\QQ\WinTemp\RichOle\E%K0B2`TWMOGPC7$CAO)RP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03808" y="4204381"/>
            <a:ext cx="1467951" cy="1929229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</p:pic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946539" cy="821913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小结</a:t>
            </a:r>
            <a:r>
              <a:rPr lang="en-US" altLang="zh-CN" dirty="0"/>
              <a:t>】</a:t>
            </a:r>
            <a:r>
              <a:rPr lang="zh-CN" altLang="en-US" dirty="0"/>
              <a:t>数据科学的发展简史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351964"/>
            <a:ext cx="3918068" cy="2045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>
                <a:sym typeface="+mn-ea"/>
              </a:rPr>
              <a:t>1.4  发展简史</a:t>
            </a:r>
            <a:endParaRPr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96" y="1346285"/>
            <a:ext cx="3633442" cy="2055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421" y="3933056"/>
            <a:ext cx="4552950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【</a:t>
            </a:r>
            <a:r>
              <a:rPr lang="zh-CN" altLang="en-US" dirty="0"/>
              <a:t>数据科学理论与实践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1702</Words>
  <Application>WPS 演示</Application>
  <PresentationFormat>宽屏</PresentationFormat>
  <Paragraphs>156</Paragraphs>
  <Slides>9</Slides>
  <Notes>121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Wingdings 2</vt:lpstr>
      <vt:lpstr>华文中宋</vt:lpstr>
      <vt:lpstr>Century Gothic</vt:lpstr>
      <vt:lpstr>微软雅黑</vt:lpstr>
      <vt:lpstr>Calibri</vt:lpstr>
      <vt:lpstr>Arial Unicode MS</vt:lpstr>
      <vt:lpstr>吉祥如意</vt:lpstr>
      <vt:lpstr>《数据科学理论与实践》之            基础理论</vt:lpstr>
      <vt:lpstr>1.4  发展简史</vt:lpstr>
      <vt:lpstr>Gartner 数据科学成熟度新技术曲线</vt:lpstr>
      <vt:lpstr>Gartner 数据科学成熟度曲线</vt:lpstr>
      <vt:lpstr>萌芽期（1974-2009）</vt:lpstr>
      <vt:lpstr>快速发展期（2010-2013）</vt:lpstr>
      <vt:lpstr>逐渐成熟期（2014-今）</vt:lpstr>
      <vt:lpstr>【小结】数据科学的发展简史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1464</cp:revision>
  <cp:lastPrinted>2018-05-28T02:55:00Z</cp:lastPrinted>
  <dcterms:created xsi:type="dcterms:W3CDTF">2007-03-02T11:26:00Z</dcterms:created>
  <dcterms:modified xsi:type="dcterms:W3CDTF">2021-11-08T17:08:01Z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