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423" r:id="rId3"/>
    <p:sldId id="965" r:id="rId5"/>
    <p:sldId id="559" r:id="rId6"/>
    <p:sldId id="560" r:id="rId7"/>
    <p:sldId id="788" r:id="rId8"/>
    <p:sldId id="787" r:id="rId9"/>
    <p:sldId id="790" r:id="rId10"/>
    <p:sldId id="561" r:id="rId11"/>
    <p:sldId id="565" r:id="rId12"/>
    <p:sldId id="562" r:id="rId13"/>
    <p:sldId id="571" r:id="rId14"/>
    <p:sldId id="572" r:id="rId15"/>
    <p:sldId id="622" r:id="rId16"/>
    <p:sldId id="587" r:id="rId17"/>
    <p:sldId id="981" r:id="rId18"/>
    <p:sldId id="982" r:id="rId19"/>
    <p:sldId id="984" r:id="rId20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  <p:cmAuthor id="2" name="lenovo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7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1-05T14:14:15.299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1-05T14:14:15.299" idx="1">
    <p:pos x="10" y="10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40C89B-744B-4FD4-A162-135BB24F24A3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CEDC6AE-70CE-4940-9473-919A58A1A354}">
      <dgm:prSet/>
      <dgm:spPr/>
      <dgm:t>
        <a:bodyPr/>
        <a:lstStyle/>
        <a:p>
          <a:pPr rtl="0"/>
          <a:r>
            <a:rPr lang="zh-CN"/>
            <a:t>制定 “数据战略”</a:t>
          </a:r>
        </a:p>
      </dgm:t>
    </dgm:pt>
    <dgm:pt modelId="{8FF95563-2467-49E6-A329-D8555392757B}" cxnId="{4654B8CE-6097-404C-B149-6E0D735BA6ED}" type="parTrans">
      <dgm:prSet/>
      <dgm:spPr/>
      <dgm:t>
        <a:bodyPr/>
        <a:lstStyle/>
        <a:p>
          <a:endParaRPr lang="zh-CN" altLang="en-US"/>
        </a:p>
      </dgm:t>
    </dgm:pt>
    <dgm:pt modelId="{0EC5EDB9-B2EC-4CF7-815E-9BF31B8FC7F7}" cxnId="{4654B8CE-6097-404C-B149-6E0D735BA6ED}" type="sibTrans">
      <dgm:prSet/>
      <dgm:spPr/>
      <dgm:t>
        <a:bodyPr/>
        <a:lstStyle/>
        <a:p>
          <a:endParaRPr lang="zh-CN" altLang="en-US"/>
        </a:p>
      </dgm:t>
    </dgm:pt>
    <dgm:pt modelId="{26C17866-5C30-4D39-8971-812886A86E70}">
      <dgm:prSet/>
      <dgm:spPr/>
      <dgm:t>
        <a:bodyPr/>
        <a:lstStyle/>
        <a:p>
          <a:pPr rtl="0"/>
          <a:r>
            <a:rPr lang="zh-CN"/>
            <a:t>研发“数据产品”</a:t>
          </a:r>
        </a:p>
      </dgm:t>
    </dgm:pt>
    <dgm:pt modelId="{EE069CF8-A5C0-41E8-BC9A-F738ABE405E5}" cxnId="{7F36DB34-AE93-4EBF-84F5-C34082015522}" type="parTrans">
      <dgm:prSet/>
      <dgm:spPr/>
      <dgm:t>
        <a:bodyPr/>
        <a:lstStyle/>
        <a:p>
          <a:endParaRPr lang="zh-CN" altLang="en-US"/>
        </a:p>
      </dgm:t>
    </dgm:pt>
    <dgm:pt modelId="{717E83BF-B77C-48B5-BBD1-B44974961A6A}" cxnId="{7F36DB34-AE93-4EBF-84F5-C34082015522}" type="sibTrans">
      <dgm:prSet/>
      <dgm:spPr/>
      <dgm:t>
        <a:bodyPr/>
        <a:lstStyle/>
        <a:p>
          <a:endParaRPr lang="zh-CN" altLang="en-US"/>
        </a:p>
      </dgm:t>
    </dgm:pt>
    <dgm:pt modelId="{C7878121-D022-43BA-954B-E38F5E6D5504}">
      <dgm:prSet/>
      <dgm:spPr/>
      <dgm:t>
        <a:bodyPr/>
        <a:lstStyle/>
        <a:p>
          <a:pPr rtl="0"/>
          <a:r>
            <a:rPr lang="zh-CN"/>
            <a:t>构建“数据生态系统”</a:t>
          </a:r>
        </a:p>
      </dgm:t>
    </dgm:pt>
    <dgm:pt modelId="{E7C42526-7251-47B1-800C-39951F0F2167}" cxnId="{A3A5F05D-548A-4EAF-857F-273836E08AA1}" type="parTrans">
      <dgm:prSet/>
      <dgm:spPr/>
      <dgm:t>
        <a:bodyPr/>
        <a:lstStyle/>
        <a:p>
          <a:endParaRPr lang="zh-CN" altLang="en-US"/>
        </a:p>
      </dgm:t>
    </dgm:pt>
    <dgm:pt modelId="{96C5B481-7829-4AB7-AB4D-6F42E62AF912}" cxnId="{A3A5F05D-548A-4EAF-857F-273836E08AA1}" type="sibTrans">
      <dgm:prSet/>
      <dgm:spPr/>
      <dgm:t>
        <a:bodyPr/>
        <a:lstStyle/>
        <a:p>
          <a:endParaRPr lang="zh-CN" altLang="en-US"/>
        </a:p>
      </dgm:t>
    </dgm:pt>
    <dgm:pt modelId="{8704BC2A-71D5-4A15-B34C-338DADD99510}">
      <dgm:prSet/>
      <dgm:spPr/>
      <dgm:t>
        <a:bodyPr/>
        <a:lstStyle/>
        <a:p>
          <a:pPr rtl="0"/>
          <a:r>
            <a:rPr lang="zh-CN"/>
            <a:t>设计与评价数据工程师的工作（机器学习算法和统计模型）</a:t>
          </a:r>
        </a:p>
      </dgm:t>
    </dgm:pt>
    <dgm:pt modelId="{F28E1CE4-00DF-4A45-B0F8-DA56BDB321E4}" cxnId="{C28BC105-3AC3-4E59-AFC4-3CEBF9E269A7}" type="parTrans">
      <dgm:prSet/>
      <dgm:spPr/>
      <dgm:t>
        <a:bodyPr/>
        <a:lstStyle/>
        <a:p>
          <a:endParaRPr lang="zh-CN" altLang="en-US"/>
        </a:p>
      </dgm:t>
    </dgm:pt>
    <dgm:pt modelId="{7A7D57C1-F1BF-4F1A-B1F1-B323F9761BC3}" cxnId="{C28BC105-3AC3-4E59-AFC4-3CEBF9E269A7}" type="sibTrans">
      <dgm:prSet/>
      <dgm:spPr/>
      <dgm:t>
        <a:bodyPr/>
        <a:lstStyle/>
        <a:p>
          <a:endParaRPr lang="zh-CN" altLang="en-US"/>
        </a:p>
      </dgm:t>
    </dgm:pt>
    <dgm:pt modelId="{30636CD9-D825-4F33-A2CA-F2AC91BC44B1}">
      <dgm:prSet/>
      <dgm:spPr/>
      <dgm:t>
        <a:bodyPr/>
        <a:lstStyle/>
        <a:p>
          <a:pPr rtl="0"/>
          <a:r>
            <a:rPr lang="zh-CN"/>
            <a:t>提出“（基于数据的）好问题”</a:t>
          </a:r>
        </a:p>
      </dgm:t>
    </dgm:pt>
    <dgm:pt modelId="{1D74F032-C36C-4E02-AFC1-09C5EF77EC62}" cxnId="{8F402ECF-59FD-48DB-941A-420DBB1620B8}" type="parTrans">
      <dgm:prSet/>
      <dgm:spPr/>
      <dgm:t>
        <a:bodyPr/>
        <a:lstStyle/>
        <a:p>
          <a:endParaRPr lang="zh-CN" altLang="en-US"/>
        </a:p>
      </dgm:t>
    </dgm:pt>
    <dgm:pt modelId="{0F517046-F915-4692-8807-8E1F6BF33398}" cxnId="{8F402ECF-59FD-48DB-941A-420DBB1620B8}" type="sibTrans">
      <dgm:prSet/>
      <dgm:spPr/>
      <dgm:t>
        <a:bodyPr/>
        <a:lstStyle/>
        <a:p>
          <a:endParaRPr lang="zh-CN" altLang="en-US"/>
        </a:p>
      </dgm:t>
    </dgm:pt>
    <dgm:pt modelId="{B50B4B28-A819-49BF-8015-8CAF456E4F21}">
      <dgm:prSet/>
      <dgm:spPr/>
      <dgm:t>
        <a:bodyPr/>
        <a:lstStyle/>
        <a:p>
          <a:pPr rtl="0"/>
          <a:r>
            <a:rPr lang="zh-CN" dirty="0"/>
            <a:t>定义和验证研究假设，并完成对应</a:t>
          </a:r>
          <a:r>
            <a:rPr lang="zh-CN" altLang="en-US" dirty="0"/>
            <a:t>试验</a:t>
          </a:r>
          <a:endParaRPr lang="zh-CN" dirty="0"/>
        </a:p>
      </dgm:t>
    </dgm:pt>
    <dgm:pt modelId="{DD651B2B-0C1C-452F-A6C0-CCAF10EAB2F8}" cxnId="{EF58A21E-6C6C-4C45-B117-15D6C54F99E4}" type="parTrans">
      <dgm:prSet/>
      <dgm:spPr/>
      <dgm:t>
        <a:bodyPr/>
        <a:lstStyle/>
        <a:p>
          <a:endParaRPr lang="zh-CN" altLang="en-US"/>
        </a:p>
      </dgm:t>
    </dgm:pt>
    <dgm:pt modelId="{9EA2779B-A679-4C19-ADEA-A76B8DA63434}" cxnId="{EF58A21E-6C6C-4C45-B117-15D6C54F99E4}" type="sibTrans">
      <dgm:prSet/>
      <dgm:spPr/>
      <dgm:t>
        <a:bodyPr/>
        <a:lstStyle/>
        <a:p>
          <a:endParaRPr lang="zh-CN" altLang="en-US"/>
        </a:p>
      </dgm:t>
    </dgm:pt>
    <dgm:pt modelId="{46592952-73B2-402C-8FDB-674294E27E55}">
      <dgm:prSet/>
      <dgm:spPr/>
      <dgm:t>
        <a:bodyPr/>
        <a:lstStyle/>
        <a:p>
          <a:pPr rtl="0"/>
          <a:r>
            <a:rPr lang="zh-CN"/>
            <a:t>进行数据探索型分析</a:t>
          </a:r>
        </a:p>
      </dgm:t>
    </dgm:pt>
    <dgm:pt modelId="{F297219F-07E7-4731-9C8F-7167BC681735}" cxnId="{72C8C8A7-BBE6-496A-A3AD-C60AC710D515}" type="parTrans">
      <dgm:prSet/>
      <dgm:spPr/>
      <dgm:t>
        <a:bodyPr/>
        <a:lstStyle/>
        <a:p>
          <a:endParaRPr lang="zh-CN" altLang="en-US"/>
        </a:p>
      </dgm:t>
    </dgm:pt>
    <dgm:pt modelId="{3799DB48-AD5D-45D3-9E12-60FB6DD20A55}" cxnId="{72C8C8A7-BBE6-496A-A3AD-C60AC710D515}" type="sibTrans">
      <dgm:prSet/>
      <dgm:spPr/>
      <dgm:t>
        <a:bodyPr/>
        <a:lstStyle/>
        <a:p>
          <a:endParaRPr lang="zh-CN" altLang="en-US"/>
        </a:p>
      </dgm:t>
    </dgm:pt>
    <dgm:pt modelId="{BFB2A792-2731-4AF5-9A44-127F53382586}">
      <dgm:prSet/>
      <dgm:spPr/>
      <dgm:t>
        <a:bodyPr/>
        <a:lstStyle/>
        <a:p>
          <a:pPr rtl="0"/>
          <a:r>
            <a:rPr lang="zh-CN" dirty="0"/>
            <a:t>完成</a:t>
          </a:r>
          <a:r>
            <a:rPr lang="zh-CN" altLang="en-US" dirty="0"/>
            <a:t>数据加工</a:t>
          </a:r>
          <a:r>
            <a:rPr lang="zh-CN" dirty="0"/>
            <a:t>（</a:t>
          </a:r>
          <a:r>
            <a:rPr lang="en-US" dirty="0"/>
            <a:t>Data munging or data wrangling</a:t>
          </a:r>
          <a:r>
            <a:rPr lang="zh-CN" dirty="0"/>
            <a:t>）</a:t>
          </a:r>
        </a:p>
      </dgm:t>
    </dgm:pt>
    <dgm:pt modelId="{EEFC8E0A-09E2-447C-8341-E455272D9062}" cxnId="{C8AC9204-C539-40AF-8A61-CE24572235B8}" type="parTrans">
      <dgm:prSet/>
      <dgm:spPr/>
      <dgm:t>
        <a:bodyPr/>
        <a:lstStyle/>
        <a:p>
          <a:endParaRPr lang="zh-CN" altLang="en-US"/>
        </a:p>
      </dgm:t>
    </dgm:pt>
    <dgm:pt modelId="{1564A732-B43C-4D21-B61C-2148133E2B0C}" cxnId="{C8AC9204-C539-40AF-8A61-CE24572235B8}" type="sibTrans">
      <dgm:prSet/>
      <dgm:spPr/>
      <dgm:t>
        <a:bodyPr/>
        <a:lstStyle/>
        <a:p>
          <a:endParaRPr lang="zh-CN" altLang="en-US"/>
        </a:p>
      </dgm:t>
    </dgm:pt>
    <dgm:pt modelId="{6FD3589C-30D8-448E-AB11-63CE4C4E523A}">
      <dgm:prSet/>
      <dgm:spPr/>
      <dgm:t>
        <a:bodyPr/>
        <a:lstStyle/>
        <a:p>
          <a:pPr rtl="0"/>
          <a:r>
            <a:rPr lang="zh-CN"/>
            <a:t>实现数据洞见</a:t>
          </a:r>
        </a:p>
      </dgm:t>
    </dgm:pt>
    <dgm:pt modelId="{52900BD7-AB97-46C0-81C0-97CEF2230C43}" cxnId="{E89E04C8-7EBC-4E60-96C8-5684E12DB523}" type="parTrans">
      <dgm:prSet/>
      <dgm:spPr/>
      <dgm:t>
        <a:bodyPr/>
        <a:lstStyle/>
        <a:p>
          <a:endParaRPr lang="zh-CN" altLang="en-US"/>
        </a:p>
      </dgm:t>
    </dgm:pt>
    <dgm:pt modelId="{07622756-DB7E-43C5-945C-2AE3F82489E5}" cxnId="{E89E04C8-7EBC-4E60-96C8-5684E12DB523}" type="sibTrans">
      <dgm:prSet/>
      <dgm:spPr/>
      <dgm:t>
        <a:bodyPr/>
        <a:lstStyle/>
        <a:p>
          <a:endParaRPr lang="zh-CN" altLang="en-US"/>
        </a:p>
      </dgm:t>
    </dgm:pt>
    <dgm:pt modelId="{7775869A-DF30-48CB-934A-25E5004F3ADD}">
      <dgm:prSet/>
      <dgm:spPr/>
      <dgm:t>
        <a:bodyPr/>
        <a:lstStyle/>
        <a:p>
          <a:pPr rtl="0"/>
          <a:r>
            <a:rPr lang="zh-CN"/>
            <a:t>数据的可视化或故事化描述</a:t>
          </a:r>
        </a:p>
      </dgm:t>
    </dgm:pt>
    <dgm:pt modelId="{18DCAF25-07DD-49B2-B08B-AD3117B3EDC7}" cxnId="{47F55633-5989-44D1-8961-47F9B12A3BC3}" type="parTrans">
      <dgm:prSet/>
      <dgm:spPr/>
      <dgm:t>
        <a:bodyPr/>
        <a:lstStyle/>
        <a:p>
          <a:endParaRPr lang="zh-CN" altLang="en-US"/>
        </a:p>
      </dgm:t>
    </dgm:pt>
    <dgm:pt modelId="{E13C5FA5-F8A4-4012-A20C-8061D7020D68}" cxnId="{47F55633-5989-44D1-8961-47F9B12A3BC3}" type="sibTrans">
      <dgm:prSet/>
      <dgm:spPr/>
      <dgm:t>
        <a:bodyPr/>
        <a:lstStyle/>
        <a:p>
          <a:endParaRPr lang="zh-CN" altLang="en-US"/>
        </a:p>
      </dgm:t>
    </dgm:pt>
    <dgm:pt modelId="{286EB14A-6FBE-48CB-A427-371529010F37}" type="pres">
      <dgm:prSet presAssocID="{1040C89B-744B-4FD4-A162-135BB24F24A3}" presName="linear" presStyleCnt="0">
        <dgm:presLayoutVars>
          <dgm:animLvl val="lvl"/>
          <dgm:resizeHandles val="exact"/>
        </dgm:presLayoutVars>
      </dgm:prSet>
      <dgm:spPr/>
    </dgm:pt>
    <dgm:pt modelId="{DE2A268A-E875-4771-A1FF-EFAE50F37291}" type="pres">
      <dgm:prSet presAssocID="{1CEDC6AE-70CE-4940-9473-919A58A1A354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13F447CD-40F7-40FD-9E60-53E810382A2F}" type="pres">
      <dgm:prSet presAssocID="{0EC5EDB9-B2EC-4CF7-815E-9BF31B8FC7F7}" presName="spacer" presStyleCnt="0"/>
      <dgm:spPr/>
    </dgm:pt>
    <dgm:pt modelId="{ADE3E25E-0438-48AE-A54D-242B68087792}" type="pres">
      <dgm:prSet presAssocID="{26C17866-5C30-4D39-8971-812886A86E70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22B7C6D9-A7E4-48B7-8F77-5000D3DAEB47}" type="pres">
      <dgm:prSet presAssocID="{717E83BF-B77C-48B5-BBD1-B44974961A6A}" presName="spacer" presStyleCnt="0"/>
      <dgm:spPr/>
    </dgm:pt>
    <dgm:pt modelId="{194C2690-5938-4236-A51E-2BA4A3249F24}" type="pres">
      <dgm:prSet presAssocID="{C7878121-D022-43BA-954B-E38F5E6D5504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E9073F99-0444-4E6B-92BE-D6F0BEB97DAB}" type="pres">
      <dgm:prSet presAssocID="{96C5B481-7829-4AB7-AB4D-6F42E62AF912}" presName="spacer" presStyleCnt="0"/>
      <dgm:spPr/>
    </dgm:pt>
    <dgm:pt modelId="{623BD7A0-58A2-4631-A0B2-587CF8EE8D1F}" type="pres">
      <dgm:prSet presAssocID="{8704BC2A-71D5-4A15-B34C-338DADD99510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4D0C7105-DFA5-41D3-8217-413C42B665BC}" type="pres">
      <dgm:prSet presAssocID="{7A7D57C1-F1BF-4F1A-B1F1-B323F9761BC3}" presName="spacer" presStyleCnt="0"/>
      <dgm:spPr/>
    </dgm:pt>
    <dgm:pt modelId="{AC65E8FE-46D7-49ED-BE4F-4EA55958D61D}" type="pres">
      <dgm:prSet presAssocID="{30636CD9-D825-4F33-A2CA-F2AC91BC44B1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697005D0-E21A-4219-A6DA-29D9123E951E}" type="pres">
      <dgm:prSet presAssocID="{0F517046-F915-4692-8807-8E1F6BF33398}" presName="spacer" presStyleCnt="0"/>
      <dgm:spPr/>
    </dgm:pt>
    <dgm:pt modelId="{20928299-5458-4911-8D13-8198D902AE67}" type="pres">
      <dgm:prSet presAssocID="{B50B4B28-A819-49BF-8015-8CAF456E4F21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21352C80-9153-452B-A0C0-FA4A9CF01F5F}" type="pres">
      <dgm:prSet presAssocID="{9EA2779B-A679-4C19-ADEA-A76B8DA63434}" presName="spacer" presStyleCnt="0"/>
      <dgm:spPr/>
    </dgm:pt>
    <dgm:pt modelId="{99741ECA-50DD-4AAC-948F-E85CF244FF92}" type="pres">
      <dgm:prSet presAssocID="{46592952-73B2-402C-8FDB-674294E27E55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9EC618BD-6DA2-4EFD-8AC8-7F0BA340471A}" type="pres">
      <dgm:prSet presAssocID="{3799DB48-AD5D-45D3-9E12-60FB6DD20A55}" presName="spacer" presStyleCnt="0"/>
      <dgm:spPr/>
    </dgm:pt>
    <dgm:pt modelId="{C116E855-9F3E-4C34-B255-9E846D3E7D30}" type="pres">
      <dgm:prSet presAssocID="{BFB2A792-2731-4AF5-9A44-127F53382586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1FADB754-5E0E-4C4D-9F88-520AC5201FCB}" type="pres">
      <dgm:prSet presAssocID="{1564A732-B43C-4D21-B61C-2148133E2B0C}" presName="spacer" presStyleCnt="0"/>
      <dgm:spPr/>
    </dgm:pt>
    <dgm:pt modelId="{9DC57579-8069-4EEB-AC05-9F72FE4F29D0}" type="pres">
      <dgm:prSet presAssocID="{6FD3589C-30D8-448E-AB11-63CE4C4E523A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9E3009AA-6C8F-49C1-849D-A2BDC4997A5C}" type="pres">
      <dgm:prSet presAssocID="{07622756-DB7E-43C5-945C-2AE3F82489E5}" presName="spacer" presStyleCnt="0"/>
      <dgm:spPr/>
    </dgm:pt>
    <dgm:pt modelId="{F49C3F1E-9B3A-44DE-A8BC-427FEFC229C2}" type="pres">
      <dgm:prSet presAssocID="{7775869A-DF30-48CB-934A-25E5004F3ADD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C8AC9204-C539-40AF-8A61-CE24572235B8}" srcId="{1040C89B-744B-4FD4-A162-135BB24F24A3}" destId="{BFB2A792-2731-4AF5-9A44-127F53382586}" srcOrd="7" destOrd="0" parTransId="{EEFC8E0A-09E2-447C-8341-E455272D9062}" sibTransId="{1564A732-B43C-4D21-B61C-2148133E2B0C}"/>
    <dgm:cxn modelId="{C28BC105-3AC3-4E59-AFC4-3CEBF9E269A7}" srcId="{1040C89B-744B-4FD4-A162-135BB24F24A3}" destId="{8704BC2A-71D5-4A15-B34C-338DADD99510}" srcOrd="3" destOrd="0" parTransId="{F28E1CE4-00DF-4A45-B0F8-DA56BDB321E4}" sibTransId="{7A7D57C1-F1BF-4F1A-B1F1-B323F9761BC3}"/>
    <dgm:cxn modelId="{EF58A21E-6C6C-4C45-B117-15D6C54F99E4}" srcId="{1040C89B-744B-4FD4-A162-135BB24F24A3}" destId="{B50B4B28-A819-49BF-8015-8CAF456E4F21}" srcOrd="5" destOrd="0" parTransId="{DD651B2B-0C1C-452F-A6C0-CCAF10EAB2F8}" sibTransId="{9EA2779B-A679-4C19-ADEA-A76B8DA63434}"/>
    <dgm:cxn modelId="{E90EA52B-E121-4BC1-9924-DB8B0FD629FC}" type="presOf" srcId="{C7878121-D022-43BA-954B-E38F5E6D5504}" destId="{194C2690-5938-4236-A51E-2BA4A3249F24}" srcOrd="0" destOrd="0" presId="urn:microsoft.com/office/officeart/2005/8/layout/vList2"/>
    <dgm:cxn modelId="{47F55633-5989-44D1-8961-47F9B12A3BC3}" srcId="{1040C89B-744B-4FD4-A162-135BB24F24A3}" destId="{7775869A-DF30-48CB-934A-25E5004F3ADD}" srcOrd="9" destOrd="0" parTransId="{18DCAF25-07DD-49B2-B08B-AD3117B3EDC7}" sibTransId="{E13C5FA5-F8A4-4012-A20C-8061D7020D68}"/>
    <dgm:cxn modelId="{02F19F34-08CA-48C9-A2BA-16BA5B13335B}" type="presOf" srcId="{B50B4B28-A819-49BF-8015-8CAF456E4F21}" destId="{20928299-5458-4911-8D13-8198D902AE67}" srcOrd="0" destOrd="0" presId="urn:microsoft.com/office/officeart/2005/8/layout/vList2"/>
    <dgm:cxn modelId="{7F36DB34-AE93-4EBF-84F5-C34082015522}" srcId="{1040C89B-744B-4FD4-A162-135BB24F24A3}" destId="{26C17866-5C30-4D39-8971-812886A86E70}" srcOrd="1" destOrd="0" parTransId="{EE069CF8-A5C0-41E8-BC9A-F738ABE405E5}" sibTransId="{717E83BF-B77C-48B5-BBD1-B44974961A6A}"/>
    <dgm:cxn modelId="{A3A5F05D-548A-4EAF-857F-273836E08AA1}" srcId="{1040C89B-744B-4FD4-A162-135BB24F24A3}" destId="{C7878121-D022-43BA-954B-E38F5E6D5504}" srcOrd="2" destOrd="0" parTransId="{E7C42526-7251-47B1-800C-39951F0F2167}" sibTransId="{96C5B481-7829-4AB7-AB4D-6F42E62AF912}"/>
    <dgm:cxn modelId="{C4821569-A90A-4F15-A095-A03642399CE9}" type="presOf" srcId="{7775869A-DF30-48CB-934A-25E5004F3ADD}" destId="{F49C3F1E-9B3A-44DE-A8BC-427FEFC229C2}" srcOrd="0" destOrd="0" presId="urn:microsoft.com/office/officeart/2005/8/layout/vList2"/>
    <dgm:cxn modelId="{6C5AA993-8D2F-4317-9AEB-DA8C37C9FECA}" type="presOf" srcId="{26C17866-5C30-4D39-8971-812886A86E70}" destId="{ADE3E25E-0438-48AE-A54D-242B68087792}" srcOrd="0" destOrd="0" presId="urn:microsoft.com/office/officeart/2005/8/layout/vList2"/>
    <dgm:cxn modelId="{72C8C8A7-BBE6-496A-A3AD-C60AC710D515}" srcId="{1040C89B-744B-4FD4-A162-135BB24F24A3}" destId="{46592952-73B2-402C-8FDB-674294E27E55}" srcOrd="6" destOrd="0" parTransId="{F297219F-07E7-4731-9C8F-7167BC681735}" sibTransId="{3799DB48-AD5D-45D3-9E12-60FB6DD20A55}"/>
    <dgm:cxn modelId="{271949AB-E13A-4EBC-BB57-40A78CAF758B}" type="presOf" srcId="{30636CD9-D825-4F33-A2CA-F2AC91BC44B1}" destId="{AC65E8FE-46D7-49ED-BE4F-4EA55958D61D}" srcOrd="0" destOrd="0" presId="urn:microsoft.com/office/officeart/2005/8/layout/vList2"/>
    <dgm:cxn modelId="{A8352CB8-E11D-49B4-A6AA-60AB7F6DB482}" type="presOf" srcId="{6FD3589C-30D8-448E-AB11-63CE4C4E523A}" destId="{9DC57579-8069-4EEB-AC05-9F72FE4F29D0}" srcOrd="0" destOrd="0" presId="urn:microsoft.com/office/officeart/2005/8/layout/vList2"/>
    <dgm:cxn modelId="{FF832FBF-DFC7-40EA-80F3-24AA3ACCFADD}" type="presOf" srcId="{1040C89B-744B-4FD4-A162-135BB24F24A3}" destId="{286EB14A-6FBE-48CB-A427-371529010F37}" srcOrd="0" destOrd="0" presId="urn:microsoft.com/office/officeart/2005/8/layout/vList2"/>
    <dgm:cxn modelId="{1A84D6C2-5CFF-45D0-AE1C-EDABBEB162A8}" type="presOf" srcId="{46592952-73B2-402C-8FDB-674294E27E55}" destId="{99741ECA-50DD-4AAC-948F-E85CF244FF92}" srcOrd="0" destOrd="0" presId="urn:microsoft.com/office/officeart/2005/8/layout/vList2"/>
    <dgm:cxn modelId="{E89E04C8-7EBC-4E60-96C8-5684E12DB523}" srcId="{1040C89B-744B-4FD4-A162-135BB24F24A3}" destId="{6FD3589C-30D8-448E-AB11-63CE4C4E523A}" srcOrd="8" destOrd="0" parTransId="{52900BD7-AB97-46C0-81C0-97CEF2230C43}" sibTransId="{07622756-DB7E-43C5-945C-2AE3F82489E5}"/>
    <dgm:cxn modelId="{4654B8CE-6097-404C-B149-6E0D735BA6ED}" srcId="{1040C89B-744B-4FD4-A162-135BB24F24A3}" destId="{1CEDC6AE-70CE-4940-9473-919A58A1A354}" srcOrd="0" destOrd="0" parTransId="{8FF95563-2467-49E6-A329-D8555392757B}" sibTransId="{0EC5EDB9-B2EC-4CF7-815E-9BF31B8FC7F7}"/>
    <dgm:cxn modelId="{8F402ECF-59FD-48DB-941A-420DBB1620B8}" srcId="{1040C89B-744B-4FD4-A162-135BB24F24A3}" destId="{30636CD9-D825-4F33-A2CA-F2AC91BC44B1}" srcOrd="4" destOrd="0" parTransId="{1D74F032-C36C-4E02-AFC1-09C5EF77EC62}" sibTransId="{0F517046-F915-4692-8807-8E1F6BF33398}"/>
    <dgm:cxn modelId="{9ECEA8D5-6C79-4983-B453-D34F17E41DF9}" type="presOf" srcId="{1CEDC6AE-70CE-4940-9473-919A58A1A354}" destId="{DE2A268A-E875-4771-A1FF-EFAE50F37291}" srcOrd="0" destOrd="0" presId="urn:microsoft.com/office/officeart/2005/8/layout/vList2"/>
    <dgm:cxn modelId="{A9936BD6-3D60-43CA-A1F8-778E1103C58A}" type="presOf" srcId="{BFB2A792-2731-4AF5-9A44-127F53382586}" destId="{C116E855-9F3E-4C34-B255-9E846D3E7D30}" srcOrd="0" destOrd="0" presId="urn:microsoft.com/office/officeart/2005/8/layout/vList2"/>
    <dgm:cxn modelId="{818693DF-8773-4B93-ADF2-6AE7FECB2B52}" type="presOf" srcId="{8704BC2A-71D5-4A15-B34C-338DADD99510}" destId="{623BD7A0-58A2-4631-A0B2-587CF8EE8D1F}" srcOrd="0" destOrd="0" presId="urn:microsoft.com/office/officeart/2005/8/layout/vList2"/>
    <dgm:cxn modelId="{48295056-7C96-4715-87CF-8B609B5FBEC5}" type="presParOf" srcId="{286EB14A-6FBE-48CB-A427-371529010F37}" destId="{DE2A268A-E875-4771-A1FF-EFAE50F37291}" srcOrd="0" destOrd="0" presId="urn:microsoft.com/office/officeart/2005/8/layout/vList2"/>
    <dgm:cxn modelId="{161EBDE4-52D0-4A92-84DC-4633AE17A9C5}" type="presParOf" srcId="{286EB14A-6FBE-48CB-A427-371529010F37}" destId="{13F447CD-40F7-40FD-9E60-53E810382A2F}" srcOrd="1" destOrd="0" presId="urn:microsoft.com/office/officeart/2005/8/layout/vList2"/>
    <dgm:cxn modelId="{FA4DF653-D847-4181-9F75-3228F424E898}" type="presParOf" srcId="{286EB14A-6FBE-48CB-A427-371529010F37}" destId="{ADE3E25E-0438-48AE-A54D-242B68087792}" srcOrd="2" destOrd="0" presId="urn:microsoft.com/office/officeart/2005/8/layout/vList2"/>
    <dgm:cxn modelId="{71597DAE-5EA0-4940-ACD5-CFE08A2053C9}" type="presParOf" srcId="{286EB14A-6FBE-48CB-A427-371529010F37}" destId="{22B7C6D9-A7E4-48B7-8F77-5000D3DAEB47}" srcOrd="3" destOrd="0" presId="urn:microsoft.com/office/officeart/2005/8/layout/vList2"/>
    <dgm:cxn modelId="{0D04EDDA-855B-4DE5-A0EF-BED6B266248E}" type="presParOf" srcId="{286EB14A-6FBE-48CB-A427-371529010F37}" destId="{194C2690-5938-4236-A51E-2BA4A3249F24}" srcOrd="4" destOrd="0" presId="urn:microsoft.com/office/officeart/2005/8/layout/vList2"/>
    <dgm:cxn modelId="{FADF12B4-329D-4A3E-B2E9-74B0D7727251}" type="presParOf" srcId="{286EB14A-6FBE-48CB-A427-371529010F37}" destId="{E9073F99-0444-4E6B-92BE-D6F0BEB97DAB}" srcOrd="5" destOrd="0" presId="urn:microsoft.com/office/officeart/2005/8/layout/vList2"/>
    <dgm:cxn modelId="{86B3E515-B143-4914-AB46-4DF918A05A70}" type="presParOf" srcId="{286EB14A-6FBE-48CB-A427-371529010F37}" destId="{623BD7A0-58A2-4631-A0B2-587CF8EE8D1F}" srcOrd="6" destOrd="0" presId="urn:microsoft.com/office/officeart/2005/8/layout/vList2"/>
    <dgm:cxn modelId="{FAB7E9A3-6743-487A-A74E-4EEA6129C2A5}" type="presParOf" srcId="{286EB14A-6FBE-48CB-A427-371529010F37}" destId="{4D0C7105-DFA5-41D3-8217-413C42B665BC}" srcOrd="7" destOrd="0" presId="urn:microsoft.com/office/officeart/2005/8/layout/vList2"/>
    <dgm:cxn modelId="{94E2AE9B-AA74-4ED3-963D-6607348A2657}" type="presParOf" srcId="{286EB14A-6FBE-48CB-A427-371529010F37}" destId="{AC65E8FE-46D7-49ED-BE4F-4EA55958D61D}" srcOrd="8" destOrd="0" presId="urn:microsoft.com/office/officeart/2005/8/layout/vList2"/>
    <dgm:cxn modelId="{352CCF35-DE90-4688-9C47-18F6F568ADDB}" type="presParOf" srcId="{286EB14A-6FBE-48CB-A427-371529010F37}" destId="{697005D0-E21A-4219-A6DA-29D9123E951E}" srcOrd="9" destOrd="0" presId="urn:microsoft.com/office/officeart/2005/8/layout/vList2"/>
    <dgm:cxn modelId="{5C34F0E4-142C-4775-B2D1-611F543FE9F2}" type="presParOf" srcId="{286EB14A-6FBE-48CB-A427-371529010F37}" destId="{20928299-5458-4911-8D13-8198D902AE67}" srcOrd="10" destOrd="0" presId="urn:microsoft.com/office/officeart/2005/8/layout/vList2"/>
    <dgm:cxn modelId="{310F028E-5E0F-4A5F-BA94-634A82BF4EE0}" type="presParOf" srcId="{286EB14A-6FBE-48CB-A427-371529010F37}" destId="{21352C80-9153-452B-A0C0-FA4A9CF01F5F}" srcOrd="11" destOrd="0" presId="urn:microsoft.com/office/officeart/2005/8/layout/vList2"/>
    <dgm:cxn modelId="{40CC1BAF-F200-41E1-93C9-BC346C7B06B6}" type="presParOf" srcId="{286EB14A-6FBE-48CB-A427-371529010F37}" destId="{99741ECA-50DD-4AAC-948F-E85CF244FF92}" srcOrd="12" destOrd="0" presId="urn:microsoft.com/office/officeart/2005/8/layout/vList2"/>
    <dgm:cxn modelId="{C3AA9818-47D5-4888-9BB8-6A654CB241F1}" type="presParOf" srcId="{286EB14A-6FBE-48CB-A427-371529010F37}" destId="{9EC618BD-6DA2-4EFD-8AC8-7F0BA340471A}" srcOrd="13" destOrd="0" presId="urn:microsoft.com/office/officeart/2005/8/layout/vList2"/>
    <dgm:cxn modelId="{0F8A316E-F0CF-4D70-AD94-6871E20CE5A2}" type="presParOf" srcId="{286EB14A-6FBE-48CB-A427-371529010F37}" destId="{C116E855-9F3E-4C34-B255-9E846D3E7D30}" srcOrd="14" destOrd="0" presId="urn:microsoft.com/office/officeart/2005/8/layout/vList2"/>
    <dgm:cxn modelId="{8AD2BB4E-E548-4A46-B7F4-C4359D7C21BF}" type="presParOf" srcId="{286EB14A-6FBE-48CB-A427-371529010F37}" destId="{1FADB754-5E0E-4C4D-9F88-520AC5201FCB}" srcOrd="15" destOrd="0" presId="urn:microsoft.com/office/officeart/2005/8/layout/vList2"/>
    <dgm:cxn modelId="{5AB6654D-808D-4B97-A1DA-357664B25036}" type="presParOf" srcId="{286EB14A-6FBE-48CB-A427-371529010F37}" destId="{9DC57579-8069-4EEB-AC05-9F72FE4F29D0}" srcOrd="16" destOrd="0" presId="urn:microsoft.com/office/officeart/2005/8/layout/vList2"/>
    <dgm:cxn modelId="{9CCAA810-18C9-476E-A351-EB2D10B6ECF5}" type="presParOf" srcId="{286EB14A-6FBE-48CB-A427-371529010F37}" destId="{9E3009AA-6C8F-49C1-849D-A2BDC4997A5C}" srcOrd="17" destOrd="0" presId="urn:microsoft.com/office/officeart/2005/8/layout/vList2"/>
    <dgm:cxn modelId="{5E104BC4-6908-4465-A058-59E66DFAC27C}" type="presParOf" srcId="{286EB14A-6FBE-48CB-A427-371529010F37}" destId="{F49C3F1E-9B3A-44DE-A8BC-427FEFC229C2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C944A-2BCF-442F-A960-2E25DB7DE50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2DB223D0-65F2-410B-B16E-DFF5737470E6}">
      <dgm:prSet/>
      <dgm:spPr/>
      <dgm:t>
        <a:bodyPr/>
        <a:lstStyle/>
        <a:p>
          <a:pPr rtl="0"/>
          <a:r>
            <a:rPr lang="zh-CN"/>
            <a:t>分片</a:t>
          </a:r>
          <a:r>
            <a:rPr lang="en-US"/>
            <a:t>(Sharding</a:t>
          </a:r>
          <a:r>
            <a:rPr lang="zh-CN"/>
            <a:t>）与切片（</a:t>
          </a:r>
          <a:r>
            <a:rPr lang="en-US"/>
            <a:t>splitting</a:t>
          </a:r>
          <a:r>
            <a:rPr lang="zh-CN"/>
            <a:t>） 是两个不同概念</a:t>
          </a:r>
        </a:p>
      </dgm:t>
    </dgm:pt>
    <dgm:pt modelId="{2B0F00E8-152A-4AF0-8A8B-C74112DE75D6}" cxnId="{8E8F2A19-5E5C-491F-BD3F-5A20F41F545C}" type="parTrans">
      <dgm:prSet/>
      <dgm:spPr/>
      <dgm:t>
        <a:bodyPr/>
        <a:lstStyle/>
        <a:p>
          <a:endParaRPr lang="zh-CN" altLang="en-US"/>
        </a:p>
      </dgm:t>
    </dgm:pt>
    <dgm:pt modelId="{911DC89E-50CB-4FA5-80AD-C026C00A0EBA}" cxnId="{8E8F2A19-5E5C-491F-BD3F-5A20F41F545C}" type="sibTrans">
      <dgm:prSet/>
      <dgm:spPr/>
      <dgm:t>
        <a:bodyPr/>
        <a:lstStyle/>
        <a:p>
          <a:endParaRPr lang="zh-CN" altLang="en-US"/>
        </a:p>
      </dgm:t>
    </dgm:pt>
    <dgm:pt modelId="{7D062992-78E9-48F1-BC4E-AF9039A9B27C}">
      <dgm:prSet/>
      <dgm:spPr/>
      <dgm:t>
        <a:bodyPr/>
        <a:lstStyle/>
        <a:p>
          <a:pPr rtl="0"/>
          <a:r>
            <a:rPr lang="zh-CN"/>
            <a:t>关系数据库中需要由程序员编写代码的方式实现分片</a:t>
          </a:r>
        </a:p>
      </dgm:t>
    </dgm:pt>
    <dgm:pt modelId="{3D8D346C-1312-4C0F-8F75-846848C4C981}" cxnId="{40D2AB26-0715-4876-87B6-BFEF113A4AB7}" type="parTrans">
      <dgm:prSet/>
      <dgm:spPr/>
      <dgm:t>
        <a:bodyPr/>
        <a:lstStyle/>
        <a:p>
          <a:endParaRPr lang="zh-CN" altLang="en-US"/>
        </a:p>
      </dgm:t>
    </dgm:pt>
    <dgm:pt modelId="{7F123B62-EA7E-49B8-A8DA-A428336077E2}" cxnId="{40D2AB26-0715-4876-87B6-BFEF113A4AB7}" type="sibTrans">
      <dgm:prSet/>
      <dgm:spPr/>
      <dgm:t>
        <a:bodyPr/>
        <a:lstStyle/>
        <a:p>
          <a:endParaRPr lang="zh-CN" altLang="en-US"/>
        </a:p>
      </dgm:t>
    </dgm:pt>
    <dgm:pt modelId="{E82C153B-BAEF-4246-A295-0A2E4F3E115B}">
      <dgm:prSet/>
      <dgm:spPr/>
      <dgm:t>
        <a:bodyPr/>
        <a:lstStyle/>
        <a:p>
          <a:pPr rtl="0"/>
          <a:r>
            <a:rPr lang="zh-CN"/>
            <a:t>分片可以支持负载均衡，提升读写性能以及系统可靠性</a:t>
          </a:r>
        </a:p>
      </dgm:t>
    </dgm:pt>
    <dgm:pt modelId="{B781CFC6-A055-4E94-BA97-4577428D538C}" cxnId="{3A3CC965-ED32-4E70-83FD-A74DE6E9AEE1}" type="parTrans">
      <dgm:prSet/>
      <dgm:spPr/>
      <dgm:t>
        <a:bodyPr/>
        <a:lstStyle/>
        <a:p>
          <a:endParaRPr lang="zh-CN" altLang="en-US"/>
        </a:p>
      </dgm:t>
    </dgm:pt>
    <dgm:pt modelId="{95838432-1B25-4750-B26B-AC9503204D9B}" cxnId="{3A3CC965-ED32-4E70-83FD-A74DE6E9AEE1}" type="sibTrans">
      <dgm:prSet/>
      <dgm:spPr/>
      <dgm:t>
        <a:bodyPr/>
        <a:lstStyle/>
        <a:p>
          <a:endParaRPr lang="zh-CN" altLang="en-US"/>
        </a:p>
      </dgm:t>
    </dgm:pt>
    <dgm:pt modelId="{22451DBE-C920-4FCF-AE6B-EDF659BADF4E}">
      <dgm:prSet/>
      <dgm:spPr/>
      <dgm:t>
        <a:bodyPr/>
        <a:lstStyle/>
        <a:p>
          <a:pPr rtl="0"/>
          <a:r>
            <a:rPr lang="zh-CN"/>
            <a:t>分片支持一定的故障恢复</a:t>
          </a:r>
        </a:p>
      </dgm:t>
    </dgm:pt>
    <dgm:pt modelId="{4CAB7851-A196-4656-A801-9E7D89C18FA5}" cxnId="{0CCD6C49-A96D-402D-92D4-BB167F342FFC}" type="parTrans">
      <dgm:prSet/>
      <dgm:spPr/>
      <dgm:t>
        <a:bodyPr/>
        <a:lstStyle/>
        <a:p>
          <a:endParaRPr lang="zh-CN" altLang="en-US"/>
        </a:p>
      </dgm:t>
    </dgm:pt>
    <dgm:pt modelId="{617C3905-0507-41EA-929F-1DE5CEFBB1C4}" cxnId="{0CCD6C49-A96D-402D-92D4-BB167F342FFC}" type="sibTrans">
      <dgm:prSet/>
      <dgm:spPr/>
      <dgm:t>
        <a:bodyPr/>
        <a:lstStyle/>
        <a:p>
          <a:endParaRPr lang="zh-CN" altLang="en-US"/>
        </a:p>
      </dgm:t>
    </dgm:pt>
    <dgm:pt modelId="{FDB3C8F6-1238-4DE7-9D36-889CCDFF4951}" type="pres">
      <dgm:prSet presAssocID="{CC2C944A-2BCF-442F-A960-2E25DB7DE507}" presName="linear" presStyleCnt="0">
        <dgm:presLayoutVars>
          <dgm:animLvl val="lvl"/>
          <dgm:resizeHandles val="exact"/>
        </dgm:presLayoutVars>
      </dgm:prSet>
      <dgm:spPr/>
    </dgm:pt>
    <dgm:pt modelId="{19947EBC-2E58-4384-8F2E-20CF2C25877B}" type="pres">
      <dgm:prSet presAssocID="{2DB223D0-65F2-410B-B16E-DFF5737470E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DDEFC54-4B25-4412-B1E6-CC7053A33060}" type="pres">
      <dgm:prSet presAssocID="{911DC89E-50CB-4FA5-80AD-C026C00A0EBA}" presName="spacer" presStyleCnt="0"/>
      <dgm:spPr/>
    </dgm:pt>
    <dgm:pt modelId="{997AB25B-8D4C-408A-824C-633F6AEA9E13}" type="pres">
      <dgm:prSet presAssocID="{7D062992-78E9-48F1-BC4E-AF9039A9B27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9F9AD3A-A6A5-4A57-84CE-927DFEAF3FB8}" type="pres">
      <dgm:prSet presAssocID="{7F123B62-EA7E-49B8-A8DA-A428336077E2}" presName="spacer" presStyleCnt="0"/>
      <dgm:spPr/>
    </dgm:pt>
    <dgm:pt modelId="{C58A2BB8-0F64-42BC-B402-D090458DB014}" type="pres">
      <dgm:prSet presAssocID="{E82C153B-BAEF-4246-A295-0A2E4F3E115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216710B-8CCD-4435-A2EF-DECD21B8E3D1}" type="pres">
      <dgm:prSet presAssocID="{95838432-1B25-4750-B26B-AC9503204D9B}" presName="spacer" presStyleCnt="0"/>
      <dgm:spPr/>
    </dgm:pt>
    <dgm:pt modelId="{94BEE51F-DB51-47A5-997E-88BED8469D5B}" type="pres">
      <dgm:prSet presAssocID="{22451DBE-C920-4FCF-AE6B-EDF659BADF4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0974403-066E-4CB2-ADB2-E9CBACE79EAC}" type="presOf" srcId="{7D062992-78E9-48F1-BC4E-AF9039A9B27C}" destId="{997AB25B-8D4C-408A-824C-633F6AEA9E13}" srcOrd="0" destOrd="0" presId="urn:microsoft.com/office/officeart/2005/8/layout/vList2"/>
    <dgm:cxn modelId="{8E8F2A19-5E5C-491F-BD3F-5A20F41F545C}" srcId="{CC2C944A-2BCF-442F-A960-2E25DB7DE507}" destId="{2DB223D0-65F2-410B-B16E-DFF5737470E6}" srcOrd="0" destOrd="0" parTransId="{2B0F00E8-152A-4AF0-8A8B-C74112DE75D6}" sibTransId="{911DC89E-50CB-4FA5-80AD-C026C00A0EBA}"/>
    <dgm:cxn modelId="{40D2AB26-0715-4876-87B6-BFEF113A4AB7}" srcId="{CC2C944A-2BCF-442F-A960-2E25DB7DE507}" destId="{7D062992-78E9-48F1-BC4E-AF9039A9B27C}" srcOrd="1" destOrd="0" parTransId="{3D8D346C-1312-4C0F-8F75-846848C4C981}" sibTransId="{7F123B62-EA7E-49B8-A8DA-A428336077E2}"/>
    <dgm:cxn modelId="{3A3CC965-ED32-4E70-83FD-A74DE6E9AEE1}" srcId="{CC2C944A-2BCF-442F-A960-2E25DB7DE507}" destId="{E82C153B-BAEF-4246-A295-0A2E4F3E115B}" srcOrd="2" destOrd="0" parTransId="{B781CFC6-A055-4E94-BA97-4577428D538C}" sibTransId="{95838432-1B25-4750-B26B-AC9503204D9B}"/>
    <dgm:cxn modelId="{0CCD6C49-A96D-402D-92D4-BB167F342FFC}" srcId="{CC2C944A-2BCF-442F-A960-2E25DB7DE507}" destId="{22451DBE-C920-4FCF-AE6B-EDF659BADF4E}" srcOrd="3" destOrd="0" parTransId="{4CAB7851-A196-4656-A801-9E7D89C18FA5}" sibTransId="{617C3905-0507-41EA-929F-1DE5CEFBB1C4}"/>
    <dgm:cxn modelId="{A6C36D70-454A-4820-9027-41AEF105D1D6}" type="presOf" srcId="{E82C153B-BAEF-4246-A295-0A2E4F3E115B}" destId="{C58A2BB8-0F64-42BC-B402-D090458DB014}" srcOrd="0" destOrd="0" presId="urn:microsoft.com/office/officeart/2005/8/layout/vList2"/>
    <dgm:cxn modelId="{C92AE259-4064-4B3D-B327-CD1134490EED}" type="presOf" srcId="{22451DBE-C920-4FCF-AE6B-EDF659BADF4E}" destId="{94BEE51F-DB51-47A5-997E-88BED8469D5B}" srcOrd="0" destOrd="0" presId="urn:microsoft.com/office/officeart/2005/8/layout/vList2"/>
    <dgm:cxn modelId="{78609CE8-B8D1-4E70-861B-DC6BA2365D2C}" type="presOf" srcId="{2DB223D0-65F2-410B-B16E-DFF5737470E6}" destId="{19947EBC-2E58-4384-8F2E-20CF2C25877B}" srcOrd="0" destOrd="0" presId="urn:microsoft.com/office/officeart/2005/8/layout/vList2"/>
    <dgm:cxn modelId="{243E04F9-5908-40ED-809F-FFD199EABEBB}" type="presOf" srcId="{CC2C944A-2BCF-442F-A960-2E25DB7DE507}" destId="{FDB3C8F6-1238-4DE7-9D36-889CCDFF4951}" srcOrd="0" destOrd="0" presId="urn:microsoft.com/office/officeart/2005/8/layout/vList2"/>
    <dgm:cxn modelId="{05768953-9AFD-49EF-8FAD-9661C92F386B}" type="presParOf" srcId="{FDB3C8F6-1238-4DE7-9D36-889CCDFF4951}" destId="{19947EBC-2E58-4384-8F2E-20CF2C25877B}" srcOrd="0" destOrd="0" presId="urn:microsoft.com/office/officeart/2005/8/layout/vList2"/>
    <dgm:cxn modelId="{2762D1DB-2A8C-4F71-9BFF-41CED71CC1B1}" type="presParOf" srcId="{FDB3C8F6-1238-4DE7-9D36-889CCDFF4951}" destId="{5DDEFC54-4B25-4412-B1E6-CC7053A33060}" srcOrd="1" destOrd="0" presId="urn:microsoft.com/office/officeart/2005/8/layout/vList2"/>
    <dgm:cxn modelId="{1B675248-6D4E-48E0-BF8A-FD64386AD506}" type="presParOf" srcId="{FDB3C8F6-1238-4DE7-9D36-889CCDFF4951}" destId="{997AB25B-8D4C-408A-824C-633F6AEA9E13}" srcOrd="2" destOrd="0" presId="urn:microsoft.com/office/officeart/2005/8/layout/vList2"/>
    <dgm:cxn modelId="{24FD0B9D-4BF9-4140-8E1C-648158F8E8F8}" type="presParOf" srcId="{FDB3C8F6-1238-4DE7-9D36-889CCDFF4951}" destId="{59F9AD3A-A6A5-4A57-84CE-927DFEAF3FB8}" srcOrd="3" destOrd="0" presId="urn:microsoft.com/office/officeart/2005/8/layout/vList2"/>
    <dgm:cxn modelId="{47C63BDB-71AC-4B7A-888E-7FD54A9810E1}" type="presParOf" srcId="{FDB3C8F6-1238-4DE7-9D36-889CCDFF4951}" destId="{C58A2BB8-0F64-42BC-B402-D090458DB014}" srcOrd="4" destOrd="0" presId="urn:microsoft.com/office/officeart/2005/8/layout/vList2"/>
    <dgm:cxn modelId="{203CEF8D-A9C9-4488-9119-F6137EDAAC0F}" type="presParOf" srcId="{FDB3C8F6-1238-4DE7-9D36-889CCDFF4951}" destId="{D216710B-8CCD-4435-A2EF-DECD21B8E3D1}" srcOrd="5" destOrd="0" presId="urn:microsoft.com/office/officeart/2005/8/layout/vList2"/>
    <dgm:cxn modelId="{0E1004EB-2C18-45DE-B3B0-8ED750C5193D}" type="presParOf" srcId="{FDB3C8F6-1238-4DE7-9D36-889CCDFF4951}" destId="{94BEE51F-DB51-47A5-997E-88BED8469D5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A268A-E875-4771-A1FF-EFAE50F37291}">
      <dsp:nvSpPr>
        <dsp:cNvPr id="0" name=""/>
        <dsp:cNvSpPr/>
      </dsp:nvSpPr>
      <dsp:spPr>
        <a:xfrm>
          <a:off x="0" y="136846"/>
          <a:ext cx="9459664" cy="47794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/>
            <a:t>制定 “数据战略”</a:t>
          </a:r>
        </a:p>
      </dsp:txBody>
      <dsp:txXfrm>
        <a:off x="23331" y="160177"/>
        <a:ext cx="9413002" cy="431283"/>
      </dsp:txXfrm>
    </dsp:sp>
    <dsp:sp modelId="{ADE3E25E-0438-48AE-A54D-242B68087792}">
      <dsp:nvSpPr>
        <dsp:cNvPr id="0" name=""/>
        <dsp:cNvSpPr/>
      </dsp:nvSpPr>
      <dsp:spPr>
        <a:xfrm>
          <a:off x="0" y="669511"/>
          <a:ext cx="9459664" cy="477945"/>
        </a:xfrm>
        <a:prstGeom prst="roundRect">
          <a:avLst/>
        </a:prstGeom>
        <a:gradFill rotWithShape="0">
          <a:gsLst>
            <a:gs pos="0">
              <a:schemeClr val="accent5">
                <a:hueOff val="-817038"/>
                <a:satOff val="-1136"/>
                <a:lumOff val="-436"/>
                <a:alphaOff val="0"/>
                <a:shade val="47500"/>
                <a:satMod val="137000"/>
              </a:schemeClr>
            </a:gs>
            <a:gs pos="55000">
              <a:schemeClr val="accent5">
                <a:hueOff val="-817038"/>
                <a:satOff val="-1136"/>
                <a:lumOff val="-436"/>
                <a:alphaOff val="0"/>
                <a:shade val="69000"/>
                <a:satMod val="137000"/>
              </a:schemeClr>
            </a:gs>
            <a:gs pos="100000">
              <a:schemeClr val="accent5">
                <a:hueOff val="-817038"/>
                <a:satOff val="-1136"/>
                <a:lumOff val="-43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/>
            <a:t>研发“数据产品”</a:t>
          </a:r>
        </a:p>
      </dsp:txBody>
      <dsp:txXfrm>
        <a:off x="23331" y="692842"/>
        <a:ext cx="9413002" cy="431283"/>
      </dsp:txXfrm>
    </dsp:sp>
    <dsp:sp modelId="{194C2690-5938-4236-A51E-2BA4A3249F24}">
      <dsp:nvSpPr>
        <dsp:cNvPr id="0" name=""/>
        <dsp:cNvSpPr/>
      </dsp:nvSpPr>
      <dsp:spPr>
        <a:xfrm>
          <a:off x="0" y="1202176"/>
          <a:ext cx="9459664" cy="477945"/>
        </a:xfrm>
        <a:prstGeom prst="roundRect">
          <a:avLst/>
        </a:prstGeom>
        <a:gradFill rotWithShape="0">
          <a:gsLst>
            <a:gs pos="0">
              <a:schemeClr val="accent5">
                <a:hueOff val="-1634077"/>
                <a:satOff val="-2273"/>
                <a:lumOff val="-872"/>
                <a:alphaOff val="0"/>
                <a:shade val="47500"/>
                <a:satMod val="137000"/>
              </a:schemeClr>
            </a:gs>
            <a:gs pos="55000">
              <a:schemeClr val="accent5">
                <a:hueOff val="-1634077"/>
                <a:satOff val="-2273"/>
                <a:lumOff val="-872"/>
                <a:alphaOff val="0"/>
                <a:shade val="69000"/>
                <a:satMod val="137000"/>
              </a:schemeClr>
            </a:gs>
            <a:gs pos="100000">
              <a:schemeClr val="accent5">
                <a:hueOff val="-1634077"/>
                <a:satOff val="-2273"/>
                <a:lumOff val="-87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/>
            <a:t>构建“数据生态系统”</a:t>
          </a:r>
        </a:p>
      </dsp:txBody>
      <dsp:txXfrm>
        <a:off x="23331" y="1225507"/>
        <a:ext cx="9413002" cy="431283"/>
      </dsp:txXfrm>
    </dsp:sp>
    <dsp:sp modelId="{623BD7A0-58A2-4631-A0B2-587CF8EE8D1F}">
      <dsp:nvSpPr>
        <dsp:cNvPr id="0" name=""/>
        <dsp:cNvSpPr/>
      </dsp:nvSpPr>
      <dsp:spPr>
        <a:xfrm>
          <a:off x="0" y="1734841"/>
          <a:ext cx="9459664" cy="477945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/>
            <a:t>设计与评价数据工程师的工作（机器学习算法和统计模型）</a:t>
          </a:r>
        </a:p>
      </dsp:txBody>
      <dsp:txXfrm>
        <a:off x="23331" y="1758172"/>
        <a:ext cx="9413002" cy="431283"/>
      </dsp:txXfrm>
    </dsp:sp>
    <dsp:sp modelId="{AC65E8FE-46D7-49ED-BE4F-4EA55958D61D}">
      <dsp:nvSpPr>
        <dsp:cNvPr id="0" name=""/>
        <dsp:cNvSpPr/>
      </dsp:nvSpPr>
      <dsp:spPr>
        <a:xfrm>
          <a:off x="0" y="2267506"/>
          <a:ext cx="9459664" cy="477945"/>
        </a:xfrm>
        <a:prstGeom prst="roundRect">
          <a:avLst/>
        </a:prstGeom>
        <a:gradFill rotWithShape="0">
          <a:gsLst>
            <a:gs pos="0">
              <a:schemeClr val="accent5">
                <a:hueOff val="-3268153"/>
                <a:satOff val="-4546"/>
                <a:lumOff val="-1743"/>
                <a:alphaOff val="0"/>
                <a:shade val="47500"/>
                <a:satMod val="137000"/>
              </a:schemeClr>
            </a:gs>
            <a:gs pos="55000">
              <a:schemeClr val="accent5">
                <a:hueOff val="-3268153"/>
                <a:satOff val="-4546"/>
                <a:lumOff val="-1743"/>
                <a:alphaOff val="0"/>
                <a:shade val="69000"/>
                <a:satMod val="137000"/>
              </a:schemeClr>
            </a:gs>
            <a:gs pos="100000">
              <a:schemeClr val="accent5">
                <a:hueOff val="-3268153"/>
                <a:satOff val="-4546"/>
                <a:lumOff val="-174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/>
            <a:t>提出“（基于数据的）好问题”</a:t>
          </a:r>
        </a:p>
      </dsp:txBody>
      <dsp:txXfrm>
        <a:off x="23331" y="2290837"/>
        <a:ext cx="9413002" cy="431283"/>
      </dsp:txXfrm>
    </dsp:sp>
    <dsp:sp modelId="{20928299-5458-4911-8D13-8198D902AE67}">
      <dsp:nvSpPr>
        <dsp:cNvPr id="0" name=""/>
        <dsp:cNvSpPr/>
      </dsp:nvSpPr>
      <dsp:spPr>
        <a:xfrm>
          <a:off x="0" y="2800171"/>
          <a:ext cx="9459664" cy="477945"/>
        </a:xfrm>
        <a:prstGeom prst="roundRect">
          <a:avLst/>
        </a:prstGeom>
        <a:gradFill rotWithShape="0">
          <a:gsLst>
            <a:gs pos="0">
              <a:schemeClr val="accent5">
                <a:hueOff val="-4085191"/>
                <a:satOff val="-5682"/>
                <a:lumOff val="-2179"/>
                <a:alphaOff val="0"/>
                <a:shade val="47500"/>
                <a:satMod val="137000"/>
              </a:schemeClr>
            </a:gs>
            <a:gs pos="55000">
              <a:schemeClr val="accent5">
                <a:hueOff val="-4085191"/>
                <a:satOff val="-5682"/>
                <a:lumOff val="-2179"/>
                <a:alphaOff val="0"/>
                <a:shade val="69000"/>
                <a:satMod val="137000"/>
              </a:schemeClr>
            </a:gs>
            <a:gs pos="100000">
              <a:schemeClr val="accent5">
                <a:hueOff val="-4085191"/>
                <a:satOff val="-5682"/>
                <a:lumOff val="-217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定义和验证研究假设，并完成对应试验</a:t>
          </a:r>
        </a:p>
      </dsp:txBody>
      <dsp:txXfrm>
        <a:off x="23331" y="2823502"/>
        <a:ext cx="9413002" cy="431283"/>
      </dsp:txXfrm>
    </dsp:sp>
    <dsp:sp modelId="{99741ECA-50DD-4AAC-948F-E85CF244FF92}">
      <dsp:nvSpPr>
        <dsp:cNvPr id="0" name=""/>
        <dsp:cNvSpPr/>
      </dsp:nvSpPr>
      <dsp:spPr>
        <a:xfrm>
          <a:off x="0" y="3332836"/>
          <a:ext cx="9459664" cy="477945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/>
            <a:t>进行数据探索型分析</a:t>
          </a:r>
        </a:p>
      </dsp:txBody>
      <dsp:txXfrm>
        <a:off x="23331" y="3356167"/>
        <a:ext cx="9413002" cy="431283"/>
      </dsp:txXfrm>
    </dsp:sp>
    <dsp:sp modelId="{C116E855-9F3E-4C34-B255-9E846D3E7D30}">
      <dsp:nvSpPr>
        <dsp:cNvPr id="0" name=""/>
        <dsp:cNvSpPr/>
      </dsp:nvSpPr>
      <dsp:spPr>
        <a:xfrm>
          <a:off x="0" y="3865501"/>
          <a:ext cx="9459664" cy="477945"/>
        </a:xfrm>
        <a:prstGeom prst="roundRect">
          <a:avLst/>
        </a:prstGeom>
        <a:gradFill rotWithShape="0">
          <a:gsLst>
            <a:gs pos="0">
              <a:schemeClr val="accent5">
                <a:hueOff val="-5719268"/>
                <a:satOff val="-7955"/>
                <a:lumOff val="-3050"/>
                <a:alphaOff val="0"/>
                <a:shade val="47500"/>
                <a:satMod val="137000"/>
              </a:schemeClr>
            </a:gs>
            <a:gs pos="55000">
              <a:schemeClr val="accent5">
                <a:hueOff val="-5719268"/>
                <a:satOff val="-7955"/>
                <a:lumOff val="-3050"/>
                <a:alphaOff val="0"/>
                <a:shade val="69000"/>
                <a:satMod val="137000"/>
              </a:schemeClr>
            </a:gs>
            <a:gs pos="100000">
              <a:schemeClr val="accent5">
                <a:hueOff val="-5719268"/>
                <a:satOff val="-7955"/>
                <a:lumOff val="-305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完成</a:t>
          </a:r>
          <a:r>
            <a:rPr lang="zh-CN" altLang="en-US" sz="1900" kern="1200" dirty="0"/>
            <a:t>数据加工</a:t>
          </a:r>
          <a:r>
            <a:rPr lang="zh-CN" sz="1900" kern="1200" dirty="0"/>
            <a:t>（</a:t>
          </a:r>
          <a:r>
            <a:rPr lang="en-US" sz="1900" kern="1200" dirty="0"/>
            <a:t>Data munging or data wrangling</a:t>
          </a:r>
          <a:r>
            <a:rPr lang="zh-CN" sz="1900" kern="1200" dirty="0"/>
            <a:t>）</a:t>
          </a:r>
        </a:p>
      </dsp:txBody>
      <dsp:txXfrm>
        <a:off x="23331" y="3888832"/>
        <a:ext cx="9413002" cy="431283"/>
      </dsp:txXfrm>
    </dsp:sp>
    <dsp:sp modelId="{9DC57579-8069-4EEB-AC05-9F72FE4F29D0}">
      <dsp:nvSpPr>
        <dsp:cNvPr id="0" name=""/>
        <dsp:cNvSpPr/>
      </dsp:nvSpPr>
      <dsp:spPr>
        <a:xfrm>
          <a:off x="0" y="4398166"/>
          <a:ext cx="9459664" cy="477945"/>
        </a:xfrm>
        <a:prstGeom prst="roundRect">
          <a:avLst/>
        </a:prstGeom>
        <a:gradFill rotWithShape="0">
          <a:gsLst>
            <a:gs pos="0">
              <a:schemeClr val="accent5">
                <a:hueOff val="-6536306"/>
                <a:satOff val="-9092"/>
                <a:lumOff val="-3486"/>
                <a:alphaOff val="0"/>
                <a:shade val="47500"/>
                <a:satMod val="137000"/>
              </a:schemeClr>
            </a:gs>
            <a:gs pos="55000">
              <a:schemeClr val="accent5">
                <a:hueOff val="-6536306"/>
                <a:satOff val="-9092"/>
                <a:lumOff val="-3486"/>
                <a:alphaOff val="0"/>
                <a:shade val="69000"/>
                <a:satMod val="137000"/>
              </a:schemeClr>
            </a:gs>
            <a:gs pos="100000">
              <a:schemeClr val="accent5">
                <a:hueOff val="-6536306"/>
                <a:satOff val="-9092"/>
                <a:lumOff val="-348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/>
            <a:t>实现数据洞见</a:t>
          </a:r>
        </a:p>
      </dsp:txBody>
      <dsp:txXfrm>
        <a:off x="23331" y="4421497"/>
        <a:ext cx="9413002" cy="431283"/>
      </dsp:txXfrm>
    </dsp:sp>
    <dsp:sp modelId="{F49C3F1E-9B3A-44DE-A8BC-427FEFC229C2}">
      <dsp:nvSpPr>
        <dsp:cNvPr id="0" name=""/>
        <dsp:cNvSpPr/>
      </dsp:nvSpPr>
      <dsp:spPr>
        <a:xfrm>
          <a:off x="0" y="4930831"/>
          <a:ext cx="9459664" cy="477945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/>
            <a:t>数据的可视化或故事化描述</a:t>
          </a:r>
        </a:p>
      </dsp:txBody>
      <dsp:txXfrm>
        <a:off x="23331" y="4954162"/>
        <a:ext cx="9413002" cy="4312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47EBC-2E58-4384-8F2E-20CF2C25877B}">
      <dsp:nvSpPr>
        <dsp:cNvPr id="0" name=""/>
        <dsp:cNvSpPr/>
      </dsp:nvSpPr>
      <dsp:spPr>
        <a:xfrm>
          <a:off x="0" y="44463"/>
          <a:ext cx="3816424" cy="716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分片</a:t>
          </a:r>
          <a:r>
            <a:rPr lang="en-US" sz="1700" kern="1200"/>
            <a:t>(Sharding</a:t>
          </a:r>
          <a:r>
            <a:rPr lang="zh-CN" sz="1700" kern="1200"/>
            <a:t>）与切片（</a:t>
          </a:r>
          <a:r>
            <a:rPr lang="en-US" sz="1700" kern="1200"/>
            <a:t>splitting</a:t>
          </a:r>
          <a:r>
            <a:rPr lang="zh-CN" sz="1700" kern="1200"/>
            <a:t>） 是两个不同概念</a:t>
          </a:r>
        </a:p>
      </dsp:txBody>
      <dsp:txXfrm>
        <a:off x="34954" y="79417"/>
        <a:ext cx="3746516" cy="646132"/>
      </dsp:txXfrm>
    </dsp:sp>
    <dsp:sp modelId="{997AB25B-8D4C-408A-824C-633F6AEA9E13}">
      <dsp:nvSpPr>
        <dsp:cNvPr id="0" name=""/>
        <dsp:cNvSpPr/>
      </dsp:nvSpPr>
      <dsp:spPr>
        <a:xfrm>
          <a:off x="0" y="809463"/>
          <a:ext cx="3816424" cy="716040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/>
            <a:t>关系数据库中需要由程序员编写代码的方式实现分片</a:t>
          </a:r>
        </a:p>
      </dsp:txBody>
      <dsp:txXfrm>
        <a:off x="34954" y="844417"/>
        <a:ext cx="3746516" cy="646132"/>
      </dsp:txXfrm>
    </dsp:sp>
    <dsp:sp modelId="{C58A2BB8-0F64-42BC-B402-D090458DB014}">
      <dsp:nvSpPr>
        <dsp:cNvPr id="0" name=""/>
        <dsp:cNvSpPr/>
      </dsp:nvSpPr>
      <dsp:spPr>
        <a:xfrm>
          <a:off x="0" y="1574463"/>
          <a:ext cx="3816424" cy="716040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/>
            <a:t>分片可以支持负载均衡，提升读写性能以及系统可靠性</a:t>
          </a:r>
        </a:p>
      </dsp:txBody>
      <dsp:txXfrm>
        <a:off x="34954" y="1609417"/>
        <a:ext cx="3746516" cy="646132"/>
      </dsp:txXfrm>
    </dsp:sp>
    <dsp:sp modelId="{94BEE51F-DB51-47A5-997E-88BED8469D5B}">
      <dsp:nvSpPr>
        <dsp:cNvPr id="0" name=""/>
        <dsp:cNvSpPr/>
      </dsp:nvSpPr>
      <dsp:spPr>
        <a:xfrm>
          <a:off x="0" y="2339463"/>
          <a:ext cx="3816424" cy="71604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/>
            <a:t>分片支持一定的故障恢复</a:t>
          </a:r>
        </a:p>
      </dsp:txBody>
      <dsp:txXfrm>
        <a:off x="34954" y="2374417"/>
        <a:ext cx="3746516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en-US" sz="1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           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清华大学出版社，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2019           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】2021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</a:t>
            </a: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1" Type="http://schemas.openxmlformats.org/officeDocument/2006/relationships/package" Target="../embeddings/Document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3" Type="http://schemas.openxmlformats.org/officeDocument/2006/relationships/diagramData" Target="../diagrams/data2.xml"/><Relationship Id="rId2" Type="http://schemas.openxmlformats.org/officeDocument/2006/relationships/image" Target="../media/image6.emf"/><Relationship Id="rId10" Type="http://schemas.openxmlformats.org/officeDocument/2006/relationships/notesSlide" Target="../notesSlides/notesSlide6.xml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jpeg"/><Relationship Id="rId8" Type="http://schemas.openxmlformats.org/officeDocument/2006/relationships/image" Target="../media/image16.jpeg"/><Relationship Id="rId7" Type="http://schemas.openxmlformats.org/officeDocument/2006/relationships/image" Target="../media/image15.jpeg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24.xml"/><Relationship Id="rId11" Type="http://schemas.openxmlformats.org/officeDocument/2006/relationships/image" Target="../media/image19.png"/><Relationship Id="rId10" Type="http://schemas.openxmlformats.org/officeDocument/2006/relationships/image" Target="../media/image18.jpe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600" b="0" dirty="0">
                <a:solidFill>
                  <a:srgbClr val="C00000"/>
                </a:solidFill>
              </a:rPr>
              <a:t>《</a:t>
            </a:r>
            <a:r>
              <a:rPr lang="zh-CN" altLang="en-US" sz="3600" b="0" dirty="0">
                <a:solidFill>
                  <a:srgbClr val="C00000"/>
                </a:solidFill>
              </a:rPr>
              <a:t>数据科学理论与实践</a:t>
            </a:r>
            <a:r>
              <a:rPr lang="en-US" altLang="zh-CN" sz="3600" b="0" dirty="0">
                <a:solidFill>
                  <a:srgbClr val="C00000"/>
                </a:solidFill>
              </a:rPr>
              <a:t>》</a:t>
            </a:r>
            <a:r>
              <a:rPr lang="zh-CN" altLang="en-US" sz="3600" b="0" dirty="0">
                <a:solidFill>
                  <a:srgbClr val="C00000"/>
                </a:solidFill>
              </a:rPr>
              <a:t>之</a:t>
            </a:r>
            <a:br>
              <a:rPr lang="en-US" altLang="zh-CN" sz="3600" b="0" dirty="0">
                <a:solidFill>
                  <a:srgbClr val="C00000"/>
                </a:solidFill>
              </a:rPr>
            </a:b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zh-CN" altLang="en-US" sz="6000" dirty="0">
                <a:solidFill>
                  <a:srgbClr val="CC0000"/>
                </a:solidFill>
              </a:rPr>
              <a:t>基础理论</a:t>
            </a:r>
            <a:endParaRPr lang="zh-CN" altLang="en-US" sz="3600" dirty="0">
              <a:solidFill>
                <a:srgbClr val="CC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86499" cy="821913"/>
          </a:xfrm>
        </p:spPr>
        <p:txBody>
          <a:bodyPr/>
          <a:lstStyle/>
          <a:p>
            <a:r>
              <a:rPr lang="zh-CN" altLang="en-US" dirty="0"/>
              <a:t>数据科学家的招聘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1.8  人才类型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内容占位符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8920" y="1484784"/>
            <a:ext cx="3434516" cy="495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92" y="1484784"/>
            <a:ext cx="3601551" cy="495324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数据科学家的画像（</a:t>
            </a:r>
            <a:r>
              <a:rPr lang="en-US" altLang="zh-CN" dirty="0"/>
              <a:t>profiling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2970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1.8  人才类型</a:t>
            </a:r>
            <a:endParaRPr lang="zh-CN" altLang="en-US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97933" y="1420639"/>
          <a:ext cx="6786563" cy="539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12" name="文档" r:id="rId1" imgW="5574030" imgH="4315460" progId="Word.Document.12">
                  <p:embed/>
                </p:oleObj>
              </mc:Choice>
              <mc:Fallback>
                <p:oleObj name="文档" r:id="rId1" imgW="5574030" imgH="4315460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33" y="1420639"/>
                        <a:ext cx="6786563" cy="539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数据科学家的常用工具</a:t>
            </a:r>
            <a:endParaRPr lang="zh-CN" altLang="en-US" dirty="0"/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>
          <a:xfrm>
            <a:off x="812800" y="1311261"/>
            <a:ext cx="6795368" cy="4762910"/>
          </a:xfrm>
        </p:spPr>
        <p:txBody>
          <a:bodyPr/>
          <a:lstStyle/>
          <a:p>
            <a:pPr lvl="1"/>
            <a:r>
              <a:rPr lang="en-US" altLang="zh-CN" b="1" dirty="0"/>
              <a:t>R</a:t>
            </a:r>
            <a:r>
              <a:rPr lang="zh-CN" altLang="en-US" b="1" dirty="0"/>
              <a:t>、</a:t>
            </a:r>
            <a:r>
              <a:rPr lang="en-US" altLang="zh-CN" b="1" dirty="0"/>
              <a:t>Python</a:t>
            </a:r>
            <a:r>
              <a:rPr lang="zh-CN" altLang="en-US" b="1" dirty="0"/>
              <a:t>、</a:t>
            </a:r>
            <a:r>
              <a:rPr lang="en-US" altLang="zh-CN" b="1" dirty="0"/>
              <a:t>Scala</a:t>
            </a:r>
            <a:r>
              <a:rPr lang="zh-CN" altLang="en-US" b="1" dirty="0"/>
              <a:t>、</a:t>
            </a:r>
            <a:r>
              <a:rPr lang="en-US" altLang="zh-CN" b="1" dirty="0" err="1"/>
              <a:t>Clojure</a:t>
            </a:r>
            <a:r>
              <a:rPr lang="zh-CN" altLang="en-US" b="1" dirty="0"/>
              <a:t>、</a:t>
            </a:r>
            <a:r>
              <a:rPr lang="en-US" altLang="zh-CN" b="1" dirty="0"/>
              <a:t>Haskell</a:t>
            </a:r>
            <a:endParaRPr lang="en-US" altLang="zh-CN" b="1" dirty="0"/>
          </a:p>
          <a:p>
            <a:pPr lvl="1"/>
            <a:endParaRPr lang="zh-CN" altLang="en-US" b="1" dirty="0"/>
          </a:p>
        </p:txBody>
      </p:sp>
      <p:sp>
        <p:nvSpPr>
          <p:cNvPr id="747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1.8  人才类型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 descr="big-data-landscape-v-30-matt-turck-firstmark-1-102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333" y="1700808"/>
            <a:ext cx="6478835" cy="485912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数据科学家的团队工作</a:t>
            </a:r>
            <a:endParaRPr lang="zh-CN" altLang="en-US" dirty="0"/>
          </a:p>
        </p:txBody>
      </p:sp>
      <p:sp>
        <p:nvSpPr>
          <p:cNvPr id="30725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1.8  人才类型</a:t>
            </a:r>
            <a:endParaRPr lang="zh-CN" altLang="en-US" dirty="0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252706" y="1233473"/>
          <a:ext cx="5500687" cy="558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3" name="Visio" r:id="rId1" imgW="5233670" imgH="5319395" progId="Visio.Drawing.11">
                  <p:embed/>
                </p:oleObj>
              </mc:Choice>
              <mc:Fallback>
                <p:oleObj name="Visio" r:id="rId1" imgW="5233670" imgH="531939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706" y="1233473"/>
                        <a:ext cx="5500687" cy="558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916832"/>
            <a:ext cx="2479353" cy="3872248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938427" cy="821913"/>
          </a:xfrm>
        </p:spPr>
        <p:txBody>
          <a:bodyPr/>
          <a:lstStyle/>
          <a:p>
            <a:r>
              <a:rPr lang="zh-CN" altLang="en-US" dirty="0"/>
              <a:t>如何成为数据科学家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1.8  人才类型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068287" y="4442798"/>
            <a:ext cx="1543050" cy="1495428"/>
            <a:chOff x="1490651" y="3719522"/>
            <a:chExt cx="1543050" cy="1495428"/>
          </a:xfrm>
        </p:grpSpPr>
        <p:pic>
          <p:nvPicPr>
            <p:cNvPr id="7" name="Picture 1" descr="C:\Users\simab\AppData\Roaming\Tencent\Users\3108788385\QQ\WinTemp\RichOle\SR4VRNC@VWYDW6@7@OTUKXH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90651" y="4148150"/>
              <a:ext cx="1543050" cy="1066800"/>
            </a:xfrm>
            <a:prstGeom prst="rect">
              <a:avLst/>
            </a:prstGeom>
            <a:noFill/>
          </p:spPr>
        </p:pic>
        <p:sp>
          <p:nvSpPr>
            <p:cNvPr id="8" name="TextBox 6"/>
            <p:cNvSpPr txBox="1"/>
            <p:nvPr/>
          </p:nvSpPr>
          <p:spPr>
            <a:xfrm>
              <a:off x="1704965" y="371952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第一境界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68551" y="3223582"/>
            <a:ext cx="2095500" cy="1905011"/>
            <a:chOff x="3490915" y="2857496"/>
            <a:chExt cx="2095500" cy="1905011"/>
          </a:xfrm>
        </p:grpSpPr>
        <p:pic>
          <p:nvPicPr>
            <p:cNvPr id="10" name="Picture 2" descr="C:\Users\simab\AppData\Roaming\Tencent\Users\3108788385\QQ\WinTemp\RichOle\[@G%QO4779]Q$WE]R4_I9V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90915" y="3362332"/>
              <a:ext cx="2095500" cy="1400175"/>
            </a:xfrm>
            <a:prstGeom prst="rect">
              <a:avLst/>
            </a:prstGeom>
            <a:noFill/>
          </p:spPr>
        </p:pic>
        <p:sp>
          <p:nvSpPr>
            <p:cNvPr id="11" name="TextBox 9"/>
            <p:cNvSpPr txBox="1"/>
            <p:nvPr/>
          </p:nvSpPr>
          <p:spPr>
            <a:xfrm>
              <a:off x="3929058" y="285749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第二境界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40319" y="2580640"/>
            <a:ext cx="1438275" cy="1866911"/>
            <a:chOff x="6062683" y="2357430"/>
            <a:chExt cx="1438275" cy="1866911"/>
          </a:xfrm>
        </p:grpSpPr>
        <p:pic>
          <p:nvPicPr>
            <p:cNvPr id="13" name="Picture 3" descr="C:\Users\simab\AppData\Roaming\Tencent\Users\3108788385\QQ\WinTemp\RichOle\U_EFW7B(A7_3]{33(0JWTB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2683" y="2862266"/>
              <a:ext cx="1438275" cy="1362075"/>
            </a:xfrm>
            <a:prstGeom prst="rect">
              <a:avLst/>
            </a:prstGeom>
            <a:noFill/>
          </p:spPr>
        </p:pic>
        <p:sp>
          <p:nvSpPr>
            <p:cNvPr id="14" name="TextBox 10"/>
            <p:cNvSpPr txBox="1"/>
            <p:nvPr/>
          </p:nvSpPr>
          <p:spPr>
            <a:xfrm>
              <a:off x="6357950" y="235743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第三境界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06364" y="5296078"/>
            <a:ext cx="1858976" cy="786612"/>
            <a:chOff x="1428728" y="4644240"/>
            <a:chExt cx="1858976" cy="786612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1428728" y="5429264"/>
              <a:ext cx="1857388" cy="1588"/>
            </a:xfrm>
            <a:prstGeom prst="line">
              <a:avLst/>
            </a:prstGeom>
            <a:ln w="38100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2894001" y="5036355"/>
              <a:ext cx="785818" cy="1588"/>
            </a:xfrm>
            <a:prstGeom prst="line">
              <a:avLst/>
            </a:prstGeom>
            <a:ln w="38100">
              <a:solidFill>
                <a:srgbClr val="CC000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863752" y="4653136"/>
            <a:ext cx="2572562" cy="643736"/>
            <a:chOff x="3286116" y="4001298"/>
            <a:chExt cx="2572562" cy="64373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286116" y="4643446"/>
              <a:ext cx="2571768" cy="1588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5536413" y="4321975"/>
              <a:ext cx="642942" cy="1588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/>
          <p:nvPr/>
        </p:nvCxnSpPr>
        <p:spPr>
          <a:xfrm>
            <a:off x="6435520" y="4652342"/>
            <a:ext cx="1643074" cy="1588"/>
          </a:xfrm>
          <a:prstGeom prst="line">
            <a:avLst/>
          </a:prstGeom>
          <a:ln w="38100">
            <a:solidFill>
              <a:srgbClr val="0099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▼第一章【基础理论】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►如何学习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16425" y="3429000"/>
            <a:ext cx="2592070" cy="935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200" b="1"/>
              <a:t>数据科学</a:t>
            </a:r>
            <a:r>
              <a:rPr lang="zh-CN" altLang="en-US" sz="3200" b="1"/>
              <a:t>家</a:t>
            </a:r>
            <a:endParaRPr lang="zh-CN" altLang="en-US" sz="3200" b="1"/>
          </a:p>
        </p:txBody>
      </p:sp>
      <p:sp>
        <p:nvSpPr>
          <p:cNvPr id="7" name="矩形 6"/>
          <p:cNvSpPr/>
          <p:nvPr/>
        </p:nvSpPr>
        <p:spPr>
          <a:xfrm>
            <a:off x="4439920" y="1628775"/>
            <a:ext cx="2592070" cy="935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200" b="1"/>
              <a:t>数据</a:t>
            </a:r>
            <a:r>
              <a:rPr lang="zh-CN" altLang="en-US" sz="3200" b="1"/>
              <a:t>工程师</a:t>
            </a:r>
            <a:endParaRPr lang="zh-CN" altLang="en-US" sz="3200" b="1"/>
          </a:p>
        </p:txBody>
      </p:sp>
      <p:sp>
        <p:nvSpPr>
          <p:cNvPr id="9" name="右箭头 8"/>
          <p:cNvSpPr/>
          <p:nvPr/>
        </p:nvSpPr>
        <p:spPr>
          <a:xfrm>
            <a:off x="7031990" y="3853180"/>
            <a:ext cx="544830" cy="8001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3863975" y="2061210"/>
            <a:ext cx="504190" cy="7556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85290" y="1901190"/>
            <a:ext cx="2106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数据本身的</a:t>
            </a:r>
            <a:r>
              <a:rPr lang="zh-CN" altLang="en-US" sz="2000" b="1"/>
              <a:t>管理</a:t>
            </a:r>
            <a:endParaRPr lang="zh-CN" altLang="en-US" sz="2000" b="1"/>
          </a:p>
        </p:txBody>
      </p:sp>
      <p:sp>
        <p:nvSpPr>
          <p:cNvPr id="12" name="文本框 11"/>
          <p:cNvSpPr txBox="1"/>
          <p:nvPr/>
        </p:nvSpPr>
        <p:spPr>
          <a:xfrm>
            <a:off x="7624445" y="3750310"/>
            <a:ext cx="2106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基于数据的</a:t>
            </a:r>
            <a:r>
              <a:rPr lang="zh-CN" altLang="en-US" b="1"/>
              <a:t>管理</a:t>
            </a:r>
            <a:endParaRPr lang="zh-CN" altLang="en-US" b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938427" cy="821913"/>
          </a:xfrm>
        </p:spPr>
        <p:txBody>
          <a:bodyPr/>
          <a:p>
            <a:r>
              <a:rPr lang="zh-CN" altLang="en-US" dirty="0"/>
              <a:t>数据</a:t>
            </a:r>
            <a:r>
              <a:rPr lang="zh-CN" altLang="en-US" dirty="0"/>
              <a:t>工程师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▼第一章【基础理论】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►如何学习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991360" y="1772920"/>
            <a:ext cx="843915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C00000"/>
                </a:solidFill>
              </a:rPr>
              <a:t>数据工程师：计算机科学</a:t>
            </a:r>
            <a:r>
              <a:rPr lang="en-US" altLang="zh-CN" sz="2400" b="1">
                <a:solidFill>
                  <a:srgbClr val="C00000"/>
                </a:solidFill>
              </a:rPr>
              <a:t>&gt;</a:t>
            </a:r>
            <a:r>
              <a:rPr lang="zh-CN" altLang="en-US" sz="2400" b="1">
                <a:solidFill>
                  <a:srgbClr val="C00000"/>
                </a:solidFill>
              </a:rPr>
              <a:t>统计学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&gt;</a:t>
            </a:r>
            <a:r>
              <a:rPr lang="zh-CN" altLang="en-US" sz="2400" b="1">
                <a:solidFill>
                  <a:srgbClr val="C00000"/>
                </a:solidFill>
              </a:rPr>
              <a:t>其他应用领域专长</a:t>
            </a:r>
            <a:endParaRPr lang="zh-CN" altLang="en-US" sz="2400" b="1">
              <a:solidFill>
                <a:srgbClr val="C00000"/>
              </a:solidFill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C00000"/>
                </a:solidFill>
              </a:rPr>
              <a:t>数据科学家：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统计学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&gt;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计算机科学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&gt;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其他应用领域专长</a:t>
            </a:r>
            <a:endParaRPr lang="zh-CN" altLang="en-US" sz="2400" b="1">
              <a:solidFill>
                <a:srgbClr val="C00000"/>
              </a:solidFill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C00000"/>
                </a:solidFill>
              </a:rPr>
              <a:t>数据分析师：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其他应用领域专长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&gt;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统计学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&gt;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计算机科学</a:t>
            </a:r>
            <a:endParaRPr lang="zh-CN" altLang="en-US" sz="2400" b="1">
              <a:solidFill>
                <a:srgbClr val="C00000"/>
              </a:solidFill>
            </a:endParaRPr>
          </a:p>
          <a:p>
            <a:pPr marL="342900" indent="-342900"/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938427" cy="821913"/>
          </a:xfrm>
        </p:spPr>
        <p:txBody>
          <a:bodyPr/>
          <a:p>
            <a:r>
              <a:rPr lang="zh-CN" altLang="en-US" dirty="0"/>
              <a:t>数据</a:t>
            </a:r>
            <a:r>
              <a:rPr lang="zh-CN" altLang="en-US" dirty="0"/>
              <a:t>分析师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【</a:t>
            </a:r>
            <a:r>
              <a:rPr lang="zh-CN" altLang="en-US" dirty="0"/>
              <a:t>数据科学理论与实践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AB0000"/>
                </a:solidFill>
              </a:rPr>
              <a:t>1.8  </a:t>
            </a:r>
            <a:r>
              <a:rPr lang="zh-CN" altLang="en-US" dirty="0">
                <a:solidFill>
                  <a:srgbClr val="AB0000"/>
                </a:solidFill>
              </a:rPr>
              <a:t>人才</a:t>
            </a:r>
            <a:r>
              <a:rPr lang="zh-CN" altLang="en-US" dirty="0">
                <a:solidFill>
                  <a:srgbClr val="AB0000"/>
                </a:solidFill>
              </a:rPr>
              <a:t>类型</a:t>
            </a:r>
            <a:endParaRPr lang="zh-CN" altLang="en-US" dirty="0">
              <a:solidFill>
                <a:srgbClr val="AB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854" y="544923"/>
            <a:ext cx="7210235" cy="821913"/>
          </a:xfrm>
        </p:spPr>
        <p:txBody>
          <a:bodyPr/>
          <a:lstStyle/>
          <a:p>
            <a:r>
              <a:rPr lang="zh-CN" altLang="en-US" dirty="0"/>
              <a:t>数据科学家（</a:t>
            </a:r>
            <a:r>
              <a:rPr lang="en-US" altLang="zh-CN" dirty="0"/>
              <a:t>Data Scientist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-31438"/>
            <a:ext cx="3475067" cy="29208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1.8  人才类型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9951" y="1858007"/>
            <a:ext cx="2469205" cy="234578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10759" y="3103325"/>
            <a:ext cx="1980029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数据工程师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2287528" y="5089074"/>
            <a:ext cx="182648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数据的管理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33115" y="3175333"/>
            <a:ext cx="198804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数据科学家</a:t>
            </a:r>
            <a:endParaRPr lang="en-US" altLang="zh-CN" sz="2800" b="1" dirty="0"/>
          </a:p>
        </p:txBody>
      </p:sp>
      <p:sp>
        <p:nvSpPr>
          <p:cNvPr id="13" name="文本框 12"/>
          <p:cNvSpPr txBox="1"/>
          <p:nvPr/>
        </p:nvSpPr>
        <p:spPr>
          <a:xfrm flipH="1">
            <a:off x="6909884" y="5161082"/>
            <a:ext cx="1826489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基于数据的管理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0"/>
            <a:endCxn id="12" idx="2"/>
          </p:cNvCxnSpPr>
          <p:nvPr/>
        </p:nvCxnSpPr>
        <p:spPr>
          <a:xfrm flipV="1">
            <a:off x="7823127" y="3698554"/>
            <a:ext cx="4010" cy="1462529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094973" y="3612518"/>
            <a:ext cx="4010" cy="1462529"/>
          </a:xfrm>
          <a:prstGeom prst="straightConnector1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7" name="Picture 2" descr="“data science  big data science”的图片搜索结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6491" y="4365104"/>
            <a:ext cx="1998386" cy="1213306"/>
          </a:xfrm>
          <a:prstGeom prst="rect">
            <a:avLst/>
          </a:prstGeom>
          <a:noFill/>
        </p:spPr>
      </p:pic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zh-CN" altLang="en-US" dirty="0"/>
              <a:t>数据科学家的主要职责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1.8  人才类型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内容占位符 3"/>
          <p:cNvGraphicFramePr/>
          <p:nvPr/>
        </p:nvGraphicFramePr>
        <p:xfrm>
          <a:off x="755213" y="1214423"/>
          <a:ext cx="9459664" cy="5545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2A268A-E875-4771-A1FF-EFAE50F372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DE2A268A-E875-4771-A1FF-EFAE50F372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DE2A268A-E875-4771-A1FF-EFAE50F372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E3E25E-0438-48AE-A54D-242B68087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ADE3E25E-0438-48AE-A54D-242B68087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ADE3E25E-0438-48AE-A54D-242B68087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94C2690-5938-4236-A51E-2BA4A3249F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194C2690-5938-4236-A51E-2BA4A3249F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194C2690-5938-4236-A51E-2BA4A3249F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23BD7A0-58A2-4631-A0B2-587CF8EE8D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623BD7A0-58A2-4631-A0B2-587CF8EE8D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623BD7A0-58A2-4631-A0B2-587CF8EE8D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C65E8FE-46D7-49ED-BE4F-4EA55958D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AC65E8FE-46D7-49ED-BE4F-4EA55958D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AC65E8FE-46D7-49ED-BE4F-4EA55958D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0928299-5458-4911-8D13-8198D902A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20928299-5458-4911-8D13-8198D902A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20928299-5458-4911-8D13-8198D902A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9741ECA-50DD-4AAC-948F-E85CF244F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99741ECA-50DD-4AAC-948F-E85CF244F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99741ECA-50DD-4AAC-948F-E85CF244F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16E855-9F3E-4C34-B255-9E846D3E7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C116E855-9F3E-4C34-B255-9E846D3E7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graphicEl>
                                              <a:dgm id="{C116E855-9F3E-4C34-B255-9E846D3E7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DC57579-8069-4EEB-AC05-9F72FE4F2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graphicEl>
                                              <a:dgm id="{9DC57579-8069-4EEB-AC05-9F72FE4F2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graphicEl>
                                              <a:dgm id="{9DC57579-8069-4EEB-AC05-9F72FE4F2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49C3F1E-9B3A-44DE-A8BC-427FEFC229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graphicEl>
                                              <a:dgm id="{F49C3F1E-9B3A-44DE-A8BC-427FEFC229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graphicEl>
                                              <a:dgm id="{F49C3F1E-9B3A-44DE-A8BC-427FEFC229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zh-CN" altLang="en-US" dirty="0"/>
              <a:t>数据科学家与领域专家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1.8  人才类型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 descr="ice-cream-chart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0"/>
          <a:stretch>
            <a:fillRect/>
          </a:stretch>
        </p:blipFill>
        <p:spPr bwMode="auto">
          <a:xfrm>
            <a:off x="2567608" y="1772816"/>
            <a:ext cx="6414740" cy="432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zh-CN" altLang="en-US" dirty="0"/>
              <a:t>数据科学家与领域专家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1.8  人才类型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62945" y="1628800"/>
          <a:ext cx="7929562" cy="475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4" name="Visio" r:id="rId1" imgW="3870960" imgH="2322830" progId="Visio.Drawing.11">
                  <p:embed/>
                </p:oleObj>
              </mc:Choice>
              <mc:Fallback>
                <p:oleObj name="Visio" r:id="rId1" imgW="3870960" imgH="232283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45" y="1628800"/>
                        <a:ext cx="7929562" cy="475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8040216" y="3284985"/>
          <a:ext cx="3816424" cy="3099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9947EBC-2E58-4384-8F2E-20CF2C2587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graphicEl>
                                              <a:dgm id="{19947EBC-2E58-4384-8F2E-20CF2C2587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graphicEl>
                                              <a:dgm id="{19947EBC-2E58-4384-8F2E-20CF2C2587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97AB25B-8D4C-408A-824C-633F6AEA9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graphicEl>
                                              <a:dgm id="{997AB25B-8D4C-408A-824C-633F6AEA9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graphicEl>
                                              <a:dgm id="{997AB25B-8D4C-408A-824C-633F6AEA9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58A2BB8-0F64-42BC-B402-D090458DB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graphicEl>
                                              <a:dgm id="{C58A2BB8-0F64-42BC-B402-D090458DB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graphicEl>
                                              <a:dgm id="{C58A2BB8-0F64-42BC-B402-D090458DB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4BEE51F-DB51-47A5-997E-88BED8469D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graphicEl>
                                              <a:dgm id="{94BEE51F-DB51-47A5-997E-88BED8469D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graphicEl>
                                              <a:dgm id="{94BEE51F-DB51-47A5-997E-88BED8469D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zh-CN" altLang="en-US" dirty="0"/>
              <a:t>数据科学家与领域专家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1.8  人才类型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551" y="1484784"/>
            <a:ext cx="7591197" cy="4752528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071664" y="4293096"/>
            <a:ext cx="1008112" cy="93610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159896" y="2924944"/>
            <a:ext cx="1008112" cy="93610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600056" y="4077072"/>
            <a:ext cx="1008112" cy="93610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/>
          <a:p>
            <a:r>
              <a:rPr lang="zh-CN" altLang="en-US" dirty="0"/>
              <a:t>数据科学家的代表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1.8  人才类型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Picture 2" descr="“chief data scientist white house”的图片搜索结果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01" y="1863650"/>
            <a:ext cx="6949216" cy="421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151652" y="6143645"/>
            <a:ext cx="1541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来源：</a:t>
            </a:r>
            <a:r>
              <a:rPr lang="en-US" sz="1200" dirty="0"/>
              <a:t>www.itnext.in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228217" y="260648"/>
            <a:ext cx="3963783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UM</a:t>
            </a:r>
            <a:r>
              <a:rPr lang="zh-CN" altLang="en-US" sz="1600" dirty="0"/>
              <a:t>、</a:t>
            </a:r>
            <a:r>
              <a:rPr lang="en-US" altLang="zh-CN" sz="1600" dirty="0"/>
              <a:t>LinkedIn, </a:t>
            </a:r>
            <a:r>
              <a:rPr lang="en-US" altLang="zh-CN" sz="1600" dirty="0" err="1"/>
              <a:t>Greylock</a:t>
            </a:r>
            <a:r>
              <a:rPr lang="en-US" altLang="zh-CN" sz="1600" dirty="0"/>
              <a:t> Partners, Skype, PayPal, eBay</a:t>
            </a:r>
            <a:r>
              <a:rPr lang="zh-CN" altLang="en-US" sz="1600" dirty="0"/>
              <a:t>，</a:t>
            </a:r>
            <a:r>
              <a:rPr lang="en-US" altLang="zh-CN" sz="1600" dirty="0"/>
              <a:t>DoD</a:t>
            </a:r>
            <a:endParaRPr lang="zh-CN" altLang="en-US" sz="1600" dirty="0"/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0199" y="1717094"/>
            <a:ext cx="1136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Hammerbacher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48163" y="1717094"/>
            <a:ext cx="1598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Jurgen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Schmidhuber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8928366" y="1717094"/>
            <a:ext cx="627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Rogati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4119204" y="1717094"/>
            <a:ext cx="14581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Gilberto </a:t>
            </a:r>
            <a:r>
              <a:rPr lang="en-US" sz="1200" dirty="0" err="1"/>
              <a:t>Titericz</a:t>
            </a:r>
            <a:r>
              <a:rPr lang="en-US" sz="1200" dirty="0"/>
              <a:t> Jr.</a:t>
            </a:r>
            <a:endParaRPr 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119468" y="1717094"/>
            <a:ext cx="644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Mason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1360001" y="1717094"/>
            <a:ext cx="676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47927" y="0"/>
            <a:ext cx="3687403" cy="260648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1.8  人才类型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4042" name="Picture 10" descr="http://f1.diyitui.com/d2/2a/3d/92/f1/36/99/c5/5f/c3/36/94/45/1a/51/ea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/>
          <a:stretch>
            <a:fillRect/>
          </a:stretch>
        </p:blipFill>
        <p:spPr bwMode="auto">
          <a:xfrm>
            <a:off x="8454023" y="288104"/>
            <a:ext cx="1800200" cy="14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1138761" y="3575891"/>
            <a:ext cx="2060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Alex 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</a:rPr>
              <a:t>Sandy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</a:rPr>
              <a:t>Pentland</a:t>
            </a:r>
            <a:endParaRPr lang="zh-CN" altLang="en-US" sz="1400" dirty="0"/>
          </a:p>
        </p:txBody>
      </p:sp>
      <p:pic>
        <p:nvPicPr>
          <p:cNvPr id="41986" name="Picture 2" descr="“DJ Patil ”的图片搜索结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0"/>
          <a:stretch>
            <a:fillRect/>
          </a:stretch>
        </p:blipFill>
        <p:spPr bwMode="auto">
          <a:xfrm>
            <a:off x="8014891" y="4873045"/>
            <a:ext cx="221741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 descr="ale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6"/>
          <a:stretch>
            <a:fillRect/>
          </a:stretch>
        </p:blipFill>
        <p:spPr bwMode="auto">
          <a:xfrm>
            <a:off x="1253223" y="2236929"/>
            <a:ext cx="1761820" cy="126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0" name="Picture 6" descr="sebastian-thru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086" y="214195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928365" y="3686204"/>
            <a:ext cx="16358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Sebastian Thrun</a:t>
            </a:r>
            <a:endParaRPr lang="zh-CN" altLang="en-US" sz="1400" dirty="0"/>
          </a:p>
        </p:txBody>
      </p:sp>
      <p:pic>
        <p:nvPicPr>
          <p:cNvPr id="82946" name="Picture 2" descr="Jeff Hammerbache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8771" y="288333"/>
            <a:ext cx="1428750" cy="1428750"/>
          </a:xfrm>
          <a:prstGeom prst="rect">
            <a:avLst/>
          </a:prstGeom>
          <a:noFill/>
        </p:spPr>
      </p:pic>
      <p:pic>
        <p:nvPicPr>
          <p:cNvPr id="82948" name="Picture 4" descr="Gilberti J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0642" y="288333"/>
            <a:ext cx="1428760" cy="1428760"/>
          </a:xfrm>
          <a:prstGeom prst="rect">
            <a:avLst/>
          </a:prstGeom>
          <a:noFill/>
        </p:spPr>
      </p:pic>
      <p:pic>
        <p:nvPicPr>
          <p:cNvPr id="82950" name="Picture 6" descr="hilarymaso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19402" y="288333"/>
            <a:ext cx="1428750" cy="1428750"/>
          </a:xfrm>
          <a:prstGeom prst="rect">
            <a:avLst/>
          </a:prstGeom>
          <a:noFill/>
        </p:spPr>
      </p:pic>
      <p:pic>
        <p:nvPicPr>
          <p:cNvPr id="82952" name="Picture 8" descr="JuergenSchmidhuber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48162" y="288333"/>
            <a:ext cx="1428750" cy="1428750"/>
          </a:xfrm>
          <a:prstGeom prst="rect">
            <a:avLst/>
          </a:prstGeom>
          <a:noFill/>
        </p:spPr>
      </p:pic>
      <p:pic>
        <p:nvPicPr>
          <p:cNvPr id="82954" name="Picture 10" descr="“dj patil”的图片搜索结果"/>
          <p:cNvPicPr>
            <a:picLocks noChangeAspect="1" noChangeArrowheads="1"/>
          </p:cNvPicPr>
          <p:nvPr/>
        </p:nvPicPr>
        <p:blipFill>
          <a:blip r:embed="rId9"/>
          <a:srcRect l="7018" r="12281"/>
          <a:stretch>
            <a:fillRect/>
          </a:stretch>
        </p:blipFill>
        <p:spPr bwMode="auto">
          <a:xfrm>
            <a:off x="1059209" y="288333"/>
            <a:ext cx="1729553" cy="1428760"/>
          </a:xfrm>
          <a:prstGeom prst="rect">
            <a:avLst/>
          </a:prstGeom>
          <a:noFill/>
        </p:spPr>
      </p:pic>
      <p:pic>
        <p:nvPicPr>
          <p:cNvPr id="82956" name="Picture 12" descr="“indian dj patil”的图片搜索结果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74315" y="4646051"/>
            <a:ext cx="1571636" cy="1858354"/>
          </a:xfrm>
          <a:prstGeom prst="rect">
            <a:avLst/>
          </a:prstGeom>
          <a:noFill/>
        </p:spPr>
      </p:pic>
      <p:pic>
        <p:nvPicPr>
          <p:cNvPr id="82957" name="Picture 1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431704" y="2431474"/>
            <a:ext cx="4457713" cy="377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897</Words>
  <Application>WPS 演示</Application>
  <PresentationFormat>宽屏</PresentationFormat>
  <Paragraphs>180</Paragraphs>
  <Slides>17</Slides>
  <Notes>121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Wingdings 2</vt:lpstr>
      <vt:lpstr>华文中宋</vt:lpstr>
      <vt:lpstr>微软雅黑</vt:lpstr>
      <vt:lpstr>Arial Unicode MS</vt:lpstr>
      <vt:lpstr>Calibri</vt:lpstr>
      <vt:lpstr>吉祥如意</vt:lpstr>
      <vt:lpstr>Word.Document.12</vt:lpstr>
      <vt:lpstr>Visio.Drawing.11</vt:lpstr>
      <vt:lpstr>Visio.Drawing.11</vt:lpstr>
      <vt:lpstr>《数据科学理论与实践》之            基础理论</vt:lpstr>
      <vt:lpstr>1.8  人才类型</vt:lpstr>
      <vt:lpstr>数据科学家（Data Scientist）</vt:lpstr>
      <vt:lpstr>数据科学家的主要职责</vt:lpstr>
      <vt:lpstr>数据科学家与领域专家</vt:lpstr>
      <vt:lpstr>数据科学家与领域专家</vt:lpstr>
      <vt:lpstr>数据科学家与领域专家</vt:lpstr>
      <vt:lpstr>数据科学家的代表</vt:lpstr>
      <vt:lpstr>PowerPoint 演示文稿</vt:lpstr>
      <vt:lpstr>数据科学家的招聘</vt:lpstr>
      <vt:lpstr>数据科学家的画像（profiling）</vt:lpstr>
      <vt:lpstr>数据科学家的常用工具</vt:lpstr>
      <vt:lpstr>数据科学家的团队工作</vt:lpstr>
      <vt:lpstr>如何成为数据科学家</vt:lpstr>
      <vt:lpstr>数据工程师</vt:lpstr>
      <vt:lpstr>数据分析师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1464</cp:revision>
  <cp:lastPrinted>2018-05-28T02:55:00Z</cp:lastPrinted>
  <dcterms:created xsi:type="dcterms:W3CDTF">2007-03-02T11:26:00Z</dcterms:created>
  <dcterms:modified xsi:type="dcterms:W3CDTF">2021-11-09T01:39:45Z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