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471" r:id="rId3"/>
    <p:sldId id="574" r:id="rId5"/>
    <p:sldId id="346" r:id="rId6"/>
    <p:sldId id="370" r:id="rId7"/>
    <p:sldId id="580" r:id="rId8"/>
    <p:sldId id="583" r:id="rId9"/>
    <p:sldId id="584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B0000"/>
    <a:srgbClr val="CC0000"/>
    <a:srgbClr val="8A0000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1835" autoAdjust="0"/>
  </p:normalViewPr>
  <p:slideViewPr>
    <p:cSldViewPr>
      <p:cViewPr varScale="1">
        <p:scale>
          <a:sx n="70" d="100"/>
          <a:sy n="70" d="100"/>
        </p:scale>
        <p:origin x="63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1007436" y="0"/>
            <a:ext cx="4416491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404814"/>
            <a:ext cx="7066219" cy="96678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00200"/>
            <a:ext cx="6651352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5" Type="http://schemas.openxmlformats.org/officeDocument/2006/relationships/theme" Target="../theme/theme1.xml"/><Relationship Id="rId134" Type="http://schemas.openxmlformats.org/officeDocument/2006/relationships/image" Target="../media/image2.jpeg"/><Relationship Id="rId133" Type="http://schemas.openxmlformats.org/officeDocument/2006/relationships/slideLayout" Target="../slideLayouts/slideLayout133.xml"/><Relationship Id="rId132" Type="http://schemas.openxmlformats.org/officeDocument/2006/relationships/slideLayout" Target="../slideLayouts/slideLayout132.xml"/><Relationship Id="rId131" Type="http://schemas.openxmlformats.org/officeDocument/2006/relationships/slideLayout" Target="../slideLayouts/slideLayout131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29" Type="http://schemas.openxmlformats.org/officeDocument/2006/relationships/slideLayout" Target="../slideLayouts/slideLayout129.xml"/><Relationship Id="rId128" Type="http://schemas.openxmlformats.org/officeDocument/2006/relationships/slideLayout" Target="../slideLayouts/slideLayout128.xml"/><Relationship Id="rId127" Type="http://schemas.openxmlformats.org/officeDocument/2006/relationships/slideLayout" Target="../slideLayouts/slideLayout127.xml"/><Relationship Id="rId126" Type="http://schemas.openxmlformats.org/officeDocument/2006/relationships/slideLayout" Target="../slideLayouts/slideLayout126.xml"/><Relationship Id="rId125" Type="http://schemas.openxmlformats.org/officeDocument/2006/relationships/slideLayout" Target="../slideLayouts/slideLayout125.xml"/><Relationship Id="rId124" Type="http://schemas.openxmlformats.org/officeDocument/2006/relationships/slideLayout" Target="../slideLayouts/slideLayout124.xml"/><Relationship Id="rId123" Type="http://schemas.openxmlformats.org/officeDocument/2006/relationships/slideLayout" Target="../slideLayouts/slideLayout123.xml"/><Relationship Id="rId122" Type="http://schemas.openxmlformats.org/officeDocument/2006/relationships/slideLayout" Target="../slideLayouts/slideLayout122.xml"/><Relationship Id="rId121" Type="http://schemas.openxmlformats.org/officeDocument/2006/relationships/slideLayout" Target="../slideLayouts/slideLayout121.xml"/><Relationship Id="rId120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.xml"/><Relationship Id="rId119" Type="http://schemas.openxmlformats.org/officeDocument/2006/relationships/slideLayout" Target="../slideLayouts/slideLayout119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34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7650"/>
            <a:ext cx="11475085" cy="379095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9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9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 smtClean="0">
                <a:solidFill>
                  <a:srgbClr val="CC0000"/>
                </a:solidFill>
              </a:rPr>
              <a:t>《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 smtClean="0">
                <a:solidFill>
                  <a:srgbClr val="CC0000"/>
                </a:solidFill>
              </a:rPr>
              <a:t>》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C0000"/>
                </a:solidFill>
              </a:rPr>
              <a:t>理论基础</a:t>
            </a:r>
            <a:endParaRPr lang="zh-CN" altLang="en-US" sz="3600" dirty="0" smtClean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2.1  </a:t>
            </a:r>
            <a:r>
              <a:rPr lang="zh-CN" altLang="en-US" dirty="0">
                <a:solidFill>
                  <a:srgbClr val="AB0000"/>
                </a:solidFill>
              </a:rPr>
              <a:t>数据科学的学科</a:t>
            </a:r>
            <a:r>
              <a:rPr lang="zh-CN" altLang="en-US" dirty="0">
                <a:solidFill>
                  <a:srgbClr val="AB0000"/>
                </a:solidFill>
              </a:rPr>
              <a:t>地位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数据科学的理论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▼第二章【理论基础】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dirty="0"/>
              <a:t>2.1  数据科学的学科地位</a:t>
            </a:r>
            <a:endParaRPr dirty="0"/>
          </a:p>
        </p:txBody>
      </p:sp>
      <p:sp>
        <p:nvSpPr>
          <p:cNvPr id="10" name="椭圆 9"/>
          <p:cNvSpPr/>
          <p:nvPr/>
        </p:nvSpPr>
        <p:spPr>
          <a:xfrm>
            <a:off x="2326005" y="1372870"/>
            <a:ext cx="3554730" cy="3390900"/>
          </a:xfrm>
          <a:prstGeom prst="ellipse">
            <a:avLst/>
          </a:prstGeom>
          <a:noFill/>
          <a:ln w="12700" cmpd="sng">
            <a:solidFill>
              <a:srgbClr val="AB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76320" y="2924175"/>
            <a:ext cx="3672840" cy="3397885"/>
          </a:xfrm>
          <a:prstGeom prst="ellipse">
            <a:avLst/>
          </a:prstGeom>
          <a:noFill/>
          <a:ln w="12700" cmpd="sng">
            <a:solidFill>
              <a:srgbClr val="AB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44110" y="1382395"/>
            <a:ext cx="3495040" cy="3355975"/>
          </a:xfrm>
          <a:prstGeom prst="ellipse">
            <a:avLst/>
          </a:prstGeom>
          <a:noFill/>
          <a:ln w="12700" cmpd="sng">
            <a:solidFill>
              <a:srgbClr val="AB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976245" y="2060575"/>
            <a:ext cx="4565015" cy="3507105"/>
            <a:chOff x="4687" y="3245"/>
            <a:chExt cx="7189" cy="5523"/>
          </a:xfrm>
        </p:grpSpPr>
        <p:sp>
          <p:nvSpPr>
            <p:cNvPr id="13" name="文本框 12"/>
            <p:cNvSpPr txBox="1"/>
            <p:nvPr/>
          </p:nvSpPr>
          <p:spPr>
            <a:xfrm>
              <a:off x="8012" y="4837"/>
              <a:ext cx="105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C00000"/>
                  </a:solidFill>
                </a:rPr>
                <a:t>数据科学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054" y="3245"/>
              <a:ext cx="182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数学与统计</a:t>
              </a:r>
              <a:r>
                <a:rPr lang="zh-CN" altLang="en-US"/>
                <a:t>知识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11" y="3443"/>
              <a:ext cx="123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机器</a:t>
              </a:r>
              <a:r>
                <a:rPr lang="zh-CN" altLang="en-US"/>
                <a:t>学习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309" y="5853"/>
              <a:ext cx="13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危险</a:t>
              </a:r>
              <a:r>
                <a:rPr lang="zh-CN" altLang="en-US"/>
                <a:t>区域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486" y="5853"/>
              <a:ext cx="1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传统</a:t>
              </a:r>
              <a:r>
                <a:rPr lang="zh-CN" altLang="en-US"/>
                <a:t>研究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73" y="7752"/>
              <a:ext cx="14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领域实务</a:t>
              </a:r>
              <a:r>
                <a:rPr lang="zh-CN" altLang="en-US"/>
                <a:t>知识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87" y="3417"/>
              <a:ext cx="182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黑客精神与</a:t>
              </a:r>
              <a:r>
                <a:rPr lang="zh-CN" altLang="en-US"/>
                <a:t>技能</a:t>
              </a:r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理论基础与基础理论的差异性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▼第二章【理论基础】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dirty="0"/>
              <a:t>2.1  数据科学的学科地位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488" y="1916832"/>
            <a:ext cx="5328592" cy="40451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数据科学的理论</a:t>
            </a:r>
            <a:r>
              <a:rPr lang="zh-CN" altLang="en-US" dirty="0"/>
              <a:t>体系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▼第二章【理论基础】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1.</a:t>
            </a:r>
            <a:r>
              <a:rPr lang="zh-CN" altLang="en-US" dirty="0"/>
              <a:t>数据科学的理论基础</a:t>
            </a:r>
            <a:endParaRPr lang="zh-CN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847527" y="1214422"/>
          <a:ext cx="5163717" cy="516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8" name="Visio" r:id="rId1" imgW="2385060" imgH="2385060" progId="Visio.Drawing.11">
                  <p:embed/>
                </p:oleObj>
              </mc:Choice>
              <mc:Fallback>
                <p:oleObj name="Visio" r:id="rId1" imgW="2385060" imgH="23850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7" y="1214422"/>
                        <a:ext cx="5163717" cy="5166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sz="1400" dirty="0">
                <a:solidFill>
                  <a:schemeClr val="bg1"/>
                </a:solidFill>
              </a:rPr>
              <a:t>▼</a:t>
            </a:r>
            <a:r>
              <a:rPr lang="en-US" altLang="zh-CN" sz="1400" dirty="0">
                <a:solidFill>
                  <a:schemeClr val="bg1"/>
                </a:solidFill>
              </a:rPr>
              <a:t>【</a:t>
            </a:r>
            <a:r>
              <a:rPr lang="zh-CN" altLang="en-US" sz="1400" dirty="0">
                <a:solidFill>
                  <a:schemeClr val="bg1"/>
                </a:solidFill>
              </a:rPr>
              <a:t>数据科学理论与实践</a:t>
            </a:r>
            <a:r>
              <a:rPr lang="en-US" altLang="zh-CN" sz="1400" dirty="0">
                <a:solidFill>
                  <a:schemeClr val="bg1"/>
                </a:solidFill>
              </a:rPr>
              <a:t>】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4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▼第二章【理论基础】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353</Words>
  <Application>WPS 演示</Application>
  <PresentationFormat>宽屏</PresentationFormat>
  <Paragraphs>84</Paragraphs>
  <Slides>7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Wingdings 2</vt:lpstr>
      <vt:lpstr>华文中宋</vt:lpstr>
      <vt:lpstr>Arial</vt:lpstr>
      <vt:lpstr>微软雅黑</vt:lpstr>
      <vt:lpstr>Arial Unicode MS</vt:lpstr>
      <vt:lpstr>Calibri</vt:lpstr>
      <vt:lpstr>吉祥如意</vt:lpstr>
      <vt:lpstr>Visio.Drawing.11</vt:lpstr>
      <vt:lpstr>《数据科学理论与实践》之            理论基础</vt:lpstr>
      <vt:lpstr>2.1  数据科学的学科地位</vt:lpstr>
      <vt:lpstr>数据科学的理论基础</vt:lpstr>
      <vt:lpstr>理论基础与基础理论的差异性</vt:lpstr>
      <vt:lpstr>数据科学的理论体系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1142</cp:revision>
  <dcterms:created xsi:type="dcterms:W3CDTF">2007-03-02T11:26:00Z</dcterms:created>
  <dcterms:modified xsi:type="dcterms:W3CDTF">2021-11-08T17:16:31Z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4171893EF9D64FBBA7CB16442AB039E5</vt:lpwstr>
  </property>
  <property fmtid="{D5CDD505-2E9C-101B-9397-08002B2CF9AE}" pid="3" name="KSOProductBuildVer">
    <vt:lpwstr>2052-11.1.0.11045</vt:lpwstr>
  </property>
</Properties>
</file>