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471" r:id="rId3"/>
    <p:sldId id="574" r:id="rId5"/>
    <p:sldId id="409" r:id="rId6"/>
    <p:sldId id="614" r:id="rId7"/>
    <p:sldId id="615"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466" r:id="rId21"/>
    <p:sldId id="436" r:id="rId22"/>
    <p:sldId id="438" r:id="rId23"/>
    <p:sldId id="439" r:id="rId24"/>
    <p:sldId id="634"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AB0000"/>
    <a:srgbClr val="CC0000"/>
    <a:srgbClr val="8A0000"/>
    <a:srgbClr val="00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81835" autoAdjust="0"/>
  </p:normalViewPr>
  <p:slideViewPr>
    <p:cSldViewPr>
      <p:cViewPr varScale="1">
        <p:scale>
          <a:sx n="70" d="100"/>
          <a:sy n="70" d="100"/>
        </p:scale>
        <p:origin x="630"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F7DE10F-A9D7-4C50-9329-392E1BEC74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zh-CN" altLang="en-US"/>
        </a:p>
      </dgm:t>
    </dgm:pt>
    <dgm:pt modelId="{7D511D4F-7243-47E4-A2EB-17FDD54C1076}">
      <dgm:prSet/>
      <dgm:spPr/>
      <dgm:t>
        <a:bodyPr/>
        <a:lstStyle/>
        <a:p>
          <a:pPr rtl="0"/>
          <a:r>
            <a:rPr lang="zh-CN" smtClean="0"/>
            <a:t>基本思想</a:t>
          </a:r>
          <a:endParaRPr lang="zh-CN"/>
        </a:p>
      </dgm:t>
    </dgm:pt>
    <dgm:pt modelId="{B0E39D99-A160-4B8A-A5FD-1DFA70F360B0}" cxnId="{FA39AEF2-77AF-4857-A9E9-BBAD104A7434}" type="parTrans">
      <dgm:prSet/>
      <dgm:spPr/>
      <dgm:t>
        <a:bodyPr/>
        <a:lstStyle/>
        <a:p>
          <a:endParaRPr lang="zh-CN" altLang="en-US"/>
        </a:p>
      </dgm:t>
    </dgm:pt>
    <dgm:pt modelId="{15A4B60D-2991-4FFF-9089-D69001446767}" cxnId="{FA39AEF2-77AF-4857-A9E9-BBAD104A7434}" type="sibTrans">
      <dgm:prSet/>
      <dgm:spPr/>
      <dgm:t>
        <a:bodyPr/>
        <a:lstStyle/>
        <a:p>
          <a:endParaRPr lang="zh-CN" altLang="en-US"/>
        </a:p>
      </dgm:t>
    </dgm:pt>
    <dgm:pt modelId="{D611E82B-D316-49A8-9EA8-5FF36E0AC746}">
      <dgm:prSet/>
      <dgm:spPr/>
      <dgm:t>
        <a:bodyPr/>
        <a:lstStyle/>
        <a:p>
          <a:pPr rtl="0"/>
          <a:r>
            <a:rPr lang="zh-CN" smtClean="0"/>
            <a:t>事先将训练样本存储下来，</a:t>
          </a:r>
          <a:endParaRPr lang="zh-CN"/>
        </a:p>
      </dgm:t>
    </dgm:pt>
    <dgm:pt modelId="{EC1FBF8F-5257-4661-B915-D3921F83F104}" cxnId="{4C9D5C9C-11EB-454D-B83D-F392FE909165}" type="parTrans">
      <dgm:prSet/>
      <dgm:spPr/>
      <dgm:t>
        <a:bodyPr/>
        <a:lstStyle/>
        <a:p>
          <a:endParaRPr lang="zh-CN" altLang="en-US"/>
        </a:p>
      </dgm:t>
    </dgm:pt>
    <dgm:pt modelId="{784D7E07-091C-4A5D-AFF8-374A609E8D6D}" cxnId="{4C9D5C9C-11EB-454D-B83D-F392FE909165}" type="sibTrans">
      <dgm:prSet/>
      <dgm:spPr/>
      <dgm:t>
        <a:bodyPr/>
        <a:lstStyle/>
        <a:p>
          <a:endParaRPr lang="zh-CN" altLang="en-US"/>
        </a:p>
      </dgm:t>
    </dgm:pt>
    <dgm:pt modelId="{59435569-BE99-42DE-B04D-A323B2AB498E}">
      <dgm:prSet/>
      <dgm:spPr/>
      <dgm:t>
        <a:bodyPr/>
        <a:lstStyle/>
        <a:p>
          <a:pPr rtl="0"/>
          <a:r>
            <a:rPr lang="zh-CN" smtClean="0"/>
            <a:t>然后每当遇到一个新增查询实例时，学习系统分析此新增实例与以前存储的实例之间的关系，</a:t>
          </a:r>
          <a:endParaRPr lang="zh-CN"/>
        </a:p>
      </dgm:t>
    </dgm:pt>
    <dgm:pt modelId="{9FF1C9C0-E4E0-4090-8F36-4EBC360DA3DA}" cxnId="{FF0623B1-399D-4B14-B39C-D187A5ABB432}" type="parTrans">
      <dgm:prSet/>
      <dgm:spPr/>
      <dgm:t>
        <a:bodyPr/>
        <a:lstStyle/>
        <a:p>
          <a:endParaRPr lang="zh-CN" altLang="en-US"/>
        </a:p>
      </dgm:t>
    </dgm:pt>
    <dgm:pt modelId="{6E1E1911-3528-4527-BFB2-DA56343C8336}" cxnId="{FF0623B1-399D-4B14-B39C-D187A5ABB432}" type="sibTrans">
      <dgm:prSet/>
      <dgm:spPr/>
      <dgm:t>
        <a:bodyPr/>
        <a:lstStyle/>
        <a:p>
          <a:endParaRPr lang="zh-CN" altLang="en-US"/>
        </a:p>
      </dgm:t>
    </dgm:pt>
    <dgm:pt modelId="{61425490-B424-43FD-A246-F02A239C9AE0}">
      <dgm:prSet/>
      <dgm:spPr/>
      <dgm:t>
        <a:bodyPr/>
        <a:lstStyle/>
        <a:p>
          <a:pPr rtl="0"/>
          <a:r>
            <a:rPr lang="zh-CN" smtClean="0"/>
            <a:t>并据此把一个目标函数值赋给新增实例。</a:t>
          </a:r>
          <a:endParaRPr lang="zh-CN"/>
        </a:p>
      </dgm:t>
    </dgm:pt>
    <dgm:pt modelId="{37395E9F-C246-4B47-BA90-B4C46538906C}" cxnId="{3F44D04B-F52E-484A-8459-F1F9F8CB90F1}" type="parTrans">
      <dgm:prSet/>
      <dgm:spPr/>
      <dgm:t>
        <a:bodyPr/>
        <a:lstStyle/>
        <a:p>
          <a:endParaRPr lang="zh-CN" altLang="en-US"/>
        </a:p>
      </dgm:t>
    </dgm:pt>
    <dgm:pt modelId="{0D2AB081-8A16-4A65-8528-9B9DD38DA6A6}" cxnId="{3F44D04B-F52E-484A-8459-F1F9F8CB90F1}" type="sibTrans">
      <dgm:prSet/>
      <dgm:spPr/>
      <dgm:t>
        <a:bodyPr/>
        <a:lstStyle/>
        <a:p>
          <a:endParaRPr lang="zh-CN" altLang="en-US"/>
        </a:p>
      </dgm:t>
    </dgm:pt>
    <dgm:pt modelId="{5663E01D-EBF4-41A2-8DB9-F0CD339AFD6C}">
      <dgm:prSet/>
      <dgm:spPr/>
      <dgm:t>
        <a:bodyPr/>
        <a:lstStyle/>
        <a:p>
          <a:pPr rtl="0"/>
          <a:r>
            <a:rPr lang="zh-CN" smtClean="0"/>
            <a:t>主要特点</a:t>
          </a:r>
          <a:endParaRPr lang="zh-CN"/>
        </a:p>
      </dgm:t>
    </dgm:pt>
    <dgm:pt modelId="{E5EF037B-5ACA-4BE1-BA78-E3F6DFCF4120}" cxnId="{A3A574ED-D1FE-4922-B1CE-C9AA2E208528}" type="parTrans">
      <dgm:prSet/>
      <dgm:spPr/>
      <dgm:t>
        <a:bodyPr/>
        <a:lstStyle/>
        <a:p>
          <a:endParaRPr lang="zh-CN" altLang="en-US"/>
        </a:p>
      </dgm:t>
    </dgm:pt>
    <dgm:pt modelId="{2B6FF0DE-5AEB-43D3-8DD6-90F24C36A3F2}" cxnId="{A3A574ED-D1FE-4922-B1CE-C9AA2E208528}" type="sibTrans">
      <dgm:prSet/>
      <dgm:spPr/>
      <dgm:t>
        <a:bodyPr/>
        <a:lstStyle/>
        <a:p>
          <a:endParaRPr lang="zh-CN" altLang="en-US"/>
        </a:p>
      </dgm:t>
    </dgm:pt>
    <dgm:pt modelId="{EF18716D-23DD-4B44-880A-CF0092E950A9}">
      <dgm:prSet/>
      <dgm:spPr/>
      <dgm:t>
        <a:bodyPr/>
        <a:lstStyle/>
        <a:p>
          <a:pPr rtl="0"/>
          <a:r>
            <a:rPr lang="zh-CN" smtClean="0"/>
            <a:t>消极（</a:t>
          </a:r>
          <a:r>
            <a:rPr lang="en-US" smtClean="0"/>
            <a:t>lazy</a:t>
          </a:r>
          <a:r>
            <a:rPr lang="zh-CN" smtClean="0"/>
            <a:t>）学习方法</a:t>
          </a:r>
          <a:endParaRPr lang="zh-CN"/>
        </a:p>
      </dgm:t>
    </dgm:pt>
    <dgm:pt modelId="{C4AABE50-9899-4164-8F08-4E2170E383CF}" cxnId="{F1AC9E5E-C266-4EA0-A68C-77860CC6D9D0}" type="parTrans">
      <dgm:prSet/>
      <dgm:spPr/>
      <dgm:t>
        <a:bodyPr/>
        <a:lstStyle/>
        <a:p>
          <a:endParaRPr lang="zh-CN" altLang="en-US"/>
        </a:p>
      </dgm:t>
    </dgm:pt>
    <dgm:pt modelId="{3EE13EA6-6E46-41E9-A7FE-4BBC375E7DE8}" cxnId="{F1AC9E5E-C266-4EA0-A68C-77860CC6D9D0}" type="sibTrans">
      <dgm:prSet/>
      <dgm:spPr/>
      <dgm:t>
        <a:bodyPr/>
        <a:lstStyle/>
        <a:p>
          <a:endParaRPr lang="zh-CN" altLang="en-US"/>
        </a:p>
      </dgm:t>
    </dgm:pt>
    <dgm:pt modelId="{F68E17F5-EC1B-4F95-A189-445E91BA0F9C}">
      <dgm:prSet/>
      <dgm:spPr/>
      <dgm:t>
        <a:bodyPr/>
        <a:lstStyle/>
        <a:p>
          <a:pPr rtl="0"/>
          <a:r>
            <a:rPr lang="zh-CN" smtClean="0"/>
            <a:t>开销比较大（需要有效索引）</a:t>
          </a:r>
          <a:endParaRPr lang="zh-CN"/>
        </a:p>
      </dgm:t>
    </dgm:pt>
    <dgm:pt modelId="{9FB9A22D-F3F0-452D-850B-04DF13FC444A}" cxnId="{6252223E-94B7-4C2B-B079-CBECAC2AEB8B}" type="parTrans">
      <dgm:prSet/>
      <dgm:spPr/>
      <dgm:t>
        <a:bodyPr/>
        <a:lstStyle/>
        <a:p>
          <a:endParaRPr lang="zh-CN" altLang="en-US"/>
        </a:p>
      </dgm:t>
    </dgm:pt>
    <dgm:pt modelId="{B090122E-F95D-4253-A1B7-C50176A7294E}" cxnId="{6252223E-94B7-4C2B-B079-CBECAC2AEB8B}" type="sibTrans">
      <dgm:prSet/>
      <dgm:spPr/>
      <dgm:t>
        <a:bodyPr/>
        <a:lstStyle/>
        <a:p>
          <a:endParaRPr lang="zh-CN" altLang="en-US"/>
        </a:p>
      </dgm:t>
    </dgm:pt>
    <dgm:pt modelId="{41D538CB-8033-4C35-9156-F6DC24508647}">
      <dgm:prSet/>
      <dgm:spPr/>
      <dgm:t>
        <a:bodyPr/>
        <a:lstStyle/>
        <a:p>
          <a:pPr rtl="0"/>
          <a:r>
            <a:rPr lang="zh-CN" smtClean="0"/>
            <a:t>常用方法</a:t>
          </a:r>
          <a:endParaRPr lang="zh-CN"/>
        </a:p>
      </dgm:t>
    </dgm:pt>
    <dgm:pt modelId="{2AC78899-88F7-445F-9A73-84525F3905E1}" cxnId="{4B4C51A8-60D2-428D-8168-AF75BC2FC2AB}" type="parTrans">
      <dgm:prSet/>
      <dgm:spPr/>
      <dgm:t>
        <a:bodyPr/>
        <a:lstStyle/>
        <a:p>
          <a:endParaRPr lang="zh-CN" altLang="en-US"/>
        </a:p>
      </dgm:t>
    </dgm:pt>
    <dgm:pt modelId="{BBF08B1F-5DB1-4EE9-A767-866308C25822}" cxnId="{4B4C51A8-60D2-428D-8168-AF75BC2FC2AB}" type="sibTrans">
      <dgm:prSet/>
      <dgm:spPr/>
      <dgm:t>
        <a:bodyPr/>
        <a:lstStyle/>
        <a:p>
          <a:endParaRPr lang="zh-CN" altLang="en-US"/>
        </a:p>
      </dgm:t>
    </dgm:pt>
    <dgm:pt modelId="{16834DD9-FD9A-4C8F-A465-03C48C957375}">
      <dgm:prSet/>
      <dgm:spPr/>
      <dgm:t>
        <a:bodyPr/>
        <a:lstStyle/>
        <a:p>
          <a:pPr rtl="0"/>
          <a:r>
            <a:rPr lang="en-US" smtClean="0"/>
            <a:t>k-</a:t>
          </a:r>
          <a:r>
            <a:rPr lang="zh-CN" smtClean="0"/>
            <a:t>近邻</a:t>
          </a:r>
          <a:endParaRPr lang="zh-CN"/>
        </a:p>
      </dgm:t>
    </dgm:pt>
    <dgm:pt modelId="{AE692CA7-F8CE-41E7-8506-7714EDF16D72}" cxnId="{60BEFCC5-7391-4D4B-9CD1-7C9173F520A2}" type="parTrans">
      <dgm:prSet/>
      <dgm:spPr/>
      <dgm:t>
        <a:bodyPr/>
        <a:lstStyle/>
        <a:p>
          <a:endParaRPr lang="zh-CN" altLang="en-US"/>
        </a:p>
      </dgm:t>
    </dgm:pt>
    <dgm:pt modelId="{7D976E8B-88CE-4443-A216-82ADE9F0BD29}" cxnId="{60BEFCC5-7391-4D4B-9CD1-7C9173F520A2}" type="sibTrans">
      <dgm:prSet/>
      <dgm:spPr/>
      <dgm:t>
        <a:bodyPr/>
        <a:lstStyle/>
        <a:p>
          <a:endParaRPr lang="zh-CN" altLang="en-US"/>
        </a:p>
      </dgm:t>
    </dgm:pt>
    <dgm:pt modelId="{514041BF-D5CC-4C63-8ACC-31DA19D315C2}">
      <dgm:prSet/>
      <dgm:spPr/>
      <dgm:t>
        <a:bodyPr/>
        <a:lstStyle/>
        <a:p>
          <a:pPr rtl="0"/>
          <a:r>
            <a:rPr lang="zh-CN" smtClean="0"/>
            <a:t>局部加权回归法</a:t>
          </a:r>
          <a:endParaRPr lang="zh-CN"/>
        </a:p>
      </dgm:t>
    </dgm:pt>
    <dgm:pt modelId="{5EEF1365-2647-43FC-AF75-EF93EA9F9ED3}" cxnId="{78D1D910-BE6A-4263-94D1-387ADCE50FEB}" type="parTrans">
      <dgm:prSet/>
      <dgm:spPr/>
      <dgm:t>
        <a:bodyPr/>
        <a:lstStyle/>
        <a:p>
          <a:endParaRPr lang="zh-CN" altLang="en-US"/>
        </a:p>
      </dgm:t>
    </dgm:pt>
    <dgm:pt modelId="{A7CABB6D-9D9F-4DA1-8E58-D8F7E0BEF682}" cxnId="{78D1D910-BE6A-4263-94D1-387ADCE50FEB}" type="sibTrans">
      <dgm:prSet/>
      <dgm:spPr/>
      <dgm:t>
        <a:bodyPr/>
        <a:lstStyle/>
        <a:p>
          <a:endParaRPr lang="zh-CN" altLang="en-US"/>
        </a:p>
      </dgm:t>
    </dgm:pt>
    <dgm:pt modelId="{61C1D425-44B5-4BFE-A47A-3F0C35A01C4C}">
      <dgm:prSet/>
      <dgm:spPr/>
      <dgm:t>
        <a:bodyPr/>
        <a:lstStyle/>
        <a:p>
          <a:pPr rtl="0"/>
          <a:r>
            <a:rPr lang="zh-CN" smtClean="0"/>
            <a:t>基于案例的推理</a:t>
          </a:r>
          <a:endParaRPr lang="zh-CN"/>
        </a:p>
      </dgm:t>
    </dgm:pt>
    <dgm:pt modelId="{97C342F8-F419-477C-88A7-9BCC45E75BE4}" cxnId="{B4FEE9B2-1E9A-4A54-A0EF-D43DA471B9BB}" type="parTrans">
      <dgm:prSet/>
      <dgm:spPr/>
      <dgm:t>
        <a:bodyPr/>
        <a:lstStyle/>
        <a:p>
          <a:endParaRPr lang="zh-CN" altLang="en-US"/>
        </a:p>
      </dgm:t>
    </dgm:pt>
    <dgm:pt modelId="{236F333C-629D-44AD-8AA5-0B42C3BD9D31}" cxnId="{B4FEE9B2-1E9A-4A54-A0EF-D43DA471B9BB}" type="sibTrans">
      <dgm:prSet/>
      <dgm:spPr/>
      <dgm:t>
        <a:bodyPr/>
        <a:lstStyle/>
        <a:p>
          <a:endParaRPr lang="zh-CN" altLang="en-US"/>
        </a:p>
      </dgm:t>
    </dgm:pt>
    <dgm:pt modelId="{B5A62236-9BC6-4698-8A4C-EC4999F11348}" type="pres">
      <dgm:prSet presAssocID="{5F7DE10F-A9D7-4C50-9329-392E1BEC746D}" presName="linear" presStyleCnt="0">
        <dgm:presLayoutVars>
          <dgm:animLvl val="lvl"/>
          <dgm:resizeHandles val="exact"/>
        </dgm:presLayoutVars>
      </dgm:prSet>
      <dgm:spPr/>
      <dgm:t>
        <a:bodyPr/>
        <a:lstStyle/>
        <a:p>
          <a:endParaRPr lang="zh-CN" altLang="en-US"/>
        </a:p>
      </dgm:t>
    </dgm:pt>
    <dgm:pt modelId="{F31DE903-3D07-4D94-91DB-35BD713305C3}" type="pres">
      <dgm:prSet presAssocID="{7D511D4F-7243-47E4-A2EB-17FDD54C1076}" presName="parentText" presStyleLbl="node1" presStyleIdx="0" presStyleCnt="3">
        <dgm:presLayoutVars>
          <dgm:chMax val="0"/>
          <dgm:bulletEnabled val="1"/>
        </dgm:presLayoutVars>
      </dgm:prSet>
      <dgm:spPr/>
      <dgm:t>
        <a:bodyPr/>
        <a:lstStyle/>
        <a:p>
          <a:endParaRPr lang="zh-CN" altLang="en-US"/>
        </a:p>
      </dgm:t>
    </dgm:pt>
    <dgm:pt modelId="{7957D3FE-A35C-4CEE-8300-E254DE96B6F5}" type="pres">
      <dgm:prSet presAssocID="{7D511D4F-7243-47E4-A2EB-17FDD54C1076}" presName="childText" presStyleLbl="revTx" presStyleIdx="0" presStyleCnt="3">
        <dgm:presLayoutVars>
          <dgm:bulletEnabled val="1"/>
        </dgm:presLayoutVars>
      </dgm:prSet>
      <dgm:spPr/>
      <dgm:t>
        <a:bodyPr/>
        <a:lstStyle/>
        <a:p>
          <a:endParaRPr lang="zh-CN" altLang="en-US"/>
        </a:p>
      </dgm:t>
    </dgm:pt>
    <dgm:pt modelId="{447B1E0D-082A-4B1B-943F-61DEDD895D79}" type="pres">
      <dgm:prSet presAssocID="{5663E01D-EBF4-41A2-8DB9-F0CD339AFD6C}" presName="parentText" presStyleLbl="node1" presStyleIdx="1" presStyleCnt="3">
        <dgm:presLayoutVars>
          <dgm:chMax val="0"/>
          <dgm:bulletEnabled val="1"/>
        </dgm:presLayoutVars>
      </dgm:prSet>
      <dgm:spPr/>
      <dgm:t>
        <a:bodyPr/>
        <a:lstStyle/>
        <a:p>
          <a:endParaRPr lang="zh-CN" altLang="en-US"/>
        </a:p>
      </dgm:t>
    </dgm:pt>
    <dgm:pt modelId="{D2878823-14E1-4994-9042-7796DD6F2751}" type="pres">
      <dgm:prSet presAssocID="{5663E01D-EBF4-41A2-8DB9-F0CD339AFD6C}" presName="childText" presStyleLbl="revTx" presStyleIdx="1" presStyleCnt="3">
        <dgm:presLayoutVars>
          <dgm:bulletEnabled val="1"/>
        </dgm:presLayoutVars>
      </dgm:prSet>
      <dgm:spPr/>
      <dgm:t>
        <a:bodyPr/>
        <a:lstStyle/>
        <a:p>
          <a:endParaRPr lang="zh-CN" altLang="en-US"/>
        </a:p>
      </dgm:t>
    </dgm:pt>
    <dgm:pt modelId="{14DD60FA-DBBF-4736-AF56-B0F7C9B036E6}" type="pres">
      <dgm:prSet presAssocID="{41D538CB-8033-4C35-9156-F6DC24508647}" presName="parentText" presStyleLbl="node1" presStyleIdx="2" presStyleCnt="3">
        <dgm:presLayoutVars>
          <dgm:chMax val="0"/>
          <dgm:bulletEnabled val="1"/>
        </dgm:presLayoutVars>
      </dgm:prSet>
      <dgm:spPr/>
      <dgm:t>
        <a:bodyPr/>
        <a:lstStyle/>
        <a:p>
          <a:endParaRPr lang="zh-CN" altLang="en-US"/>
        </a:p>
      </dgm:t>
    </dgm:pt>
    <dgm:pt modelId="{8AC48FF2-C4B4-4D26-8059-C5512FB68F24}" type="pres">
      <dgm:prSet presAssocID="{41D538CB-8033-4C35-9156-F6DC24508647}" presName="childText" presStyleLbl="revTx" presStyleIdx="2" presStyleCnt="3">
        <dgm:presLayoutVars>
          <dgm:bulletEnabled val="1"/>
        </dgm:presLayoutVars>
      </dgm:prSet>
      <dgm:spPr/>
      <dgm:t>
        <a:bodyPr/>
        <a:lstStyle/>
        <a:p>
          <a:endParaRPr lang="zh-CN" altLang="en-US"/>
        </a:p>
      </dgm:t>
    </dgm:pt>
  </dgm:ptLst>
  <dgm:cxnLst>
    <dgm:cxn modelId="{FF0039E0-48E5-4C42-9650-61310EEE0909}" type="presOf" srcId="{59435569-BE99-42DE-B04D-A323B2AB498E}" destId="{7957D3FE-A35C-4CEE-8300-E254DE96B6F5}" srcOrd="0" destOrd="1" presId="urn:microsoft.com/office/officeart/2005/8/layout/vList2"/>
    <dgm:cxn modelId="{FF0623B1-399D-4B14-B39C-D187A5ABB432}" srcId="{7D511D4F-7243-47E4-A2EB-17FDD54C1076}" destId="{59435569-BE99-42DE-B04D-A323B2AB498E}" srcOrd="1" destOrd="0" parTransId="{9FF1C9C0-E4E0-4090-8F36-4EBC360DA3DA}" sibTransId="{6E1E1911-3528-4527-BFB2-DA56343C8336}"/>
    <dgm:cxn modelId="{B01BB7FC-8B5A-4617-AD83-F57CE98B0B6D}" type="presOf" srcId="{F68E17F5-EC1B-4F95-A189-445E91BA0F9C}" destId="{D2878823-14E1-4994-9042-7796DD6F2751}" srcOrd="0" destOrd="1" presId="urn:microsoft.com/office/officeart/2005/8/layout/vList2"/>
    <dgm:cxn modelId="{B4FEE9B2-1E9A-4A54-A0EF-D43DA471B9BB}" srcId="{41D538CB-8033-4C35-9156-F6DC24508647}" destId="{61C1D425-44B5-4BFE-A47A-3F0C35A01C4C}" srcOrd="2" destOrd="0" parTransId="{97C342F8-F419-477C-88A7-9BCC45E75BE4}" sibTransId="{236F333C-629D-44AD-8AA5-0B42C3BD9D31}"/>
    <dgm:cxn modelId="{4E97A759-A4DE-40B6-90AE-12E66FD71805}" type="presOf" srcId="{41D538CB-8033-4C35-9156-F6DC24508647}" destId="{14DD60FA-DBBF-4736-AF56-B0F7C9B036E6}" srcOrd="0" destOrd="0" presId="urn:microsoft.com/office/officeart/2005/8/layout/vList2"/>
    <dgm:cxn modelId="{A8760F78-5230-4680-B846-921A790850B9}" type="presOf" srcId="{514041BF-D5CC-4C63-8ACC-31DA19D315C2}" destId="{8AC48FF2-C4B4-4D26-8059-C5512FB68F24}" srcOrd="0" destOrd="1" presId="urn:microsoft.com/office/officeart/2005/8/layout/vList2"/>
    <dgm:cxn modelId="{40110CC0-210F-4B9B-BCF0-D0865492CC12}" type="presOf" srcId="{7D511D4F-7243-47E4-A2EB-17FDD54C1076}" destId="{F31DE903-3D07-4D94-91DB-35BD713305C3}" srcOrd="0" destOrd="0" presId="urn:microsoft.com/office/officeart/2005/8/layout/vList2"/>
    <dgm:cxn modelId="{78D1D910-BE6A-4263-94D1-387ADCE50FEB}" srcId="{41D538CB-8033-4C35-9156-F6DC24508647}" destId="{514041BF-D5CC-4C63-8ACC-31DA19D315C2}" srcOrd="1" destOrd="0" parTransId="{5EEF1365-2647-43FC-AF75-EF93EA9F9ED3}" sibTransId="{A7CABB6D-9D9F-4DA1-8E58-D8F7E0BEF682}"/>
    <dgm:cxn modelId="{FA39AEF2-77AF-4857-A9E9-BBAD104A7434}" srcId="{5F7DE10F-A9D7-4C50-9329-392E1BEC746D}" destId="{7D511D4F-7243-47E4-A2EB-17FDD54C1076}" srcOrd="0" destOrd="0" parTransId="{B0E39D99-A160-4B8A-A5FD-1DFA70F360B0}" sibTransId="{15A4B60D-2991-4FFF-9089-D69001446767}"/>
    <dgm:cxn modelId="{3F44D04B-F52E-484A-8459-F1F9F8CB90F1}" srcId="{7D511D4F-7243-47E4-A2EB-17FDD54C1076}" destId="{61425490-B424-43FD-A246-F02A239C9AE0}" srcOrd="2" destOrd="0" parTransId="{37395E9F-C246-4B47-BA90-B4C46538906C}" sibTransId="{0D2AB081-8A16-4A65-8528-9B9DD38DA6A6}"/>
    <dgm:cxn modelId="{27747FAD-EBB8-491B-9367-5A1A7B64A94B}" type="presOf" srcId="{EF18716D-23DD-4B44-880A-CF0092E950A9}" destId="{D2878823-14E1-4994-9042-7796DD6F2751}" srcOrd="0" destOrd="0" presId="urn:microsoft.com/office/officeart/2005/8/layout/vList2"/>
    <dgm:cxn modelId="{4AD870E5-07D6-4173-8845-5030943B08B3}" type="presOf" srcId="{61425490-B424-43FD-A246-F02A239C9AE0}" destId="{7957D3FE-A35C-4CEE-8300-E254DE96B6F5}" srcOrd="0" destOrd="2" presId="urn:microsoft.com/office/officeart/2005/8/layout/vList2"/>
    <dgm:cxn modelId="{B55D1B5B-315D-4BFD-95B1-6A97159B659B}" type="presOf" srcId="{D611E82B-D316-49A8-9EA8-5FF36E0AC746}" destId="{7957D3FE-A35C-4CEE-8300-E254DE96B6F5}" srcOrd="0" destOrd="0" presId="urn:microsoft.com/office/officeart/2005/8/layout/vList2"/>
    <dgm:cxn modelId="{80CE8926-0AB2-4716-A033-B3A2C48B8FD7}" type="presOf" srcId="{61C1D425-44B5-4BFE-A47A-3F0C35A01C4C}" destId="{8AC48FF2-C4B4-4D26-8059-C5512FB68F24}" srcOrd="0" destOrd="2" presId="urn:microsoft.com/office/officeart/2005/8/layout/vList2"/>
    <dgm:cxn modelId="{C6F45EAB-FEA2-4E86-B65C-B3EB43679D32}" type="presOf" srcId="{16834DD9-FD9A-4C8F-A465-03C48C957375}" destId="{8AC48FF2-C4B4-4D26-8059-C5512FB68F24}" srcOrd="0" destOrd="0" presId="urn:microsoft.com/office/officeart/2005/8/layout/vList2"/>
    <dgm:cxn modelId="{16FCB7AE-E7B3-4D75-8DD5-B9E272C47FD9}" type="presOf" srcId="{5663E01D-EBF4-41A2-8DB9-F0CD339AFD6C}" destId="{447B1E0D-082A-4B1B-943F-61DEDD895D79}" srcOrd="0" destOrd="0" presId="urn:microsoft.com/office/officeart/2005/8/layout/vList2"/>
    <dgm:cxn modelId="{6252223E-94B7-4C2B-B079-CBECAC2AEB8B}" srcId="{5663E01D-EBF4-41A2-8DB9-F0CD339AFD6C}" destId="{F68E17F5-EC1B-4F95-A189-445E91BA0F9C}" srcOrd="1" destOrd="0" parTransId="{9FB9A22D-F3F0-452D-850B-04DF13FC444A}" sibTransId="{B090122E-F95D-4253-A1B7-C50176A7294E}"/>
    <dgm:cxn modelId="{B4948A9B-AD76-4045-A5C5-1ED21A0CCA2D}" type="presOf" srcId="{5F7DE10F-A9D7-4C50-9329-392E1BEC746D}" destId="{B5A62236-9BC6-4698-8A4C-EC4999F11348}" srcOrd="0" destOrd="0" presId="urn:microsoft.com/office/officeart/2005/8/layout/vList2"/>
    <dgm:cxn modelId="{60BEFCC5-7391-4D4B-9CD1-7C9173F520A2}" srcId="{41D538CB-8033-4C35-9156-F6DC24508647}" destId="{16834DD9-FD9A-4C8F-A465-03C48C957375}" srcOrd="0" destOrd="0" parTransId="{AE692CA7-F8CE-41E7-8506-7714EDF16D72}" sibTransId="{7D976E8B-88CE-4443-A216-82ADE9F0BD29}"/>
    <dgm:cxn modelId="{4C9D5C9C-11EB-454D-B83D-F392FE909165}" srcId="{7D511D4F-7243-47E4-A2EB-17FDD54C1076}" destId="{D611E82B-D316-49A8-9EA8-5FF36E0AC746}" srcOrd="0" destOrd="0" parTransId="{EC1FBF8F-5257-4661-B915-D3921F83F104}" sibTransId="{784D7E07-091C-4A5D-AFF8-374A609E8D6D}"/>
    <dgm:cxn modelId="{F1AC9E5E-C266-4EA0-A68C-77860CC6D9D0}" srcId="{5663E01D-EBF4-41A2-8DB9-F0CD339AFD6C}" destId="{EF18716D-23DD-4B44-880A-CF0092E950A9}" srcOrd="0" destOrd="0" parTransId="{C4AABE50-9899-4164-8F08-4E2170E383CF}" sibTransId="{3EE13EA6-6E46-41E9-A7FE-4BBC375E7DE8}"/>
    <dgm:cxn modelId="{A3A574ED-D1FE-4922-B1CE-C9AA2E208528}" srcId="{5F7DE10F-A9D7-4C50-9329-392E1BEC746D}" destId="{5663E01D-EBF4-41A2-8DB9-F0CD339AFD6C}" srcOrd="1" destOrd="0" parTransId="{E5EF037B-5ACA-4BE1-BA78-E3F6DFCF4120}" sibTransId="{2B6FF0DE-5AEB-43D3-8DD6-90F24C36A3F2}"/>
    <dgm:cxn modelId="{4B4C51A8-60D2-428D-8168-AF75BC2FC2AB}" srcId="{5F7DE10F-A9D7-4C50-9329-392E1BEC746D}" destId="{41D538CB-8033-4C35-9156-F6DC24508647}" srcOrd="2" destOrd="0" parTransId="{2AC78899-88F7-445F-9A73-84525F3905E1}" sibTransId="{BBF08B1F-5DB1-4EE9-A767-866308C25822}"/>
    <dgm:cxn modelId="{498EB22C-8623-42C5-8923-FFC5AE06A710}" type="presParOf" srcId="{B5A62236-9BC6-4698-8A4C-EC4999F11348}" destId="{F31DE903-3D07-4D94-91DB-35BD713305C3}" srcOrd="0" destOrd="0" presId="urn:microsoft.com/office/officeart/2005/8/layout/vList2"/>
    <dgm:cxn modelId="{A0BE22F7-F1AF-4180-9A23-0FF17A022EB3}" type="presParOf" srcId="{B5A62236-9BC6-4698-8A4C-EC4999F11348}" destId="{7957D3FE-A35C-4CEE-8300-E254DE96B6F5}" srcOrd="1" destOrd="0" presId="urn:microsoft.com/office/officeart/2005/8/layout/vList2"/>
    <dgm:cxn modelId="{95A22D32-92AF-4014-94A6-C9E18F839437}" type="presParOf" srcId="{B5A62236-9BC6-4698-8A4C-EC4999F11348}" destId="{447B1E0D-082A-4B1B-943F-61DEDD895D79}" srcOrd="2" destOrd="0" presId="urn:microsoft.com/office/officeart/2005/8/layout/vList2"/>
    <dgm:cxn modelId="{E984275C-9E12-49D5-969B-ADBF8C71C01C}" type="presParOf" srcId="{B5A62236-9BC6-4698-8A4C-EC4999F11348}" destId="{D2878823-14E1-4994-9042-7796DD6F2751}" srcOrd="3" destOrd="0" presId="urn:microsoft.com/office/officeart/2005/8/layout/vList2"/>
    <dgm:cxn modelId="{0CCA6919-56D5-49F1-BDC6-25A1404923FA}" type="presParOf" srcId="{B5A62236-9BC6-4698-8A4C-EC4999F11348}" destId="{14DD60FA-DBBF-4736-AF56-B0F7C9B036E6}" srcOrd="4" destOrd="0" presId="urn:microsoft.com/office/officeart/2005/8/layout/vList2"/>
    <dgm:cxn modelId="{A754024A-651B-4AAC-B904-226856BCE43B}" type="presParOf" srcId="{B5A62236-9BC6-4698-8A4C-EC4999F11348}" destId="{8AC48FF2-C4B4-4D26-8059-C5512FB68F24}"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8F525-3DC5-4442-83E2-5160EF7DAF45}"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zh-CN" altLang="en-US"/>
        </a:p>
      </dgm:t>
    </dgm:pt>
    <dgm:pt modelId="{6B39FD77-A450-47C4-94F1-76906CAAC63D}">
      <dgm:prSet/>
      <dgm:spPr/>
      <dgm:t>
        <a:bodyPr/>
        <a:lstStyle/>
        <a:p>
          <a:pPr rtl="0"/>
          <a:r>
            <a:rPr lang="zh-CN" smtClean="0"/>
            <a:t>本质</a:t>
          </a:r>
          <a:endParaRPr lang="zh-CN"/>
        </a:p>
      </dgm:t>
    </dgm:pt>
    <dgm:pt modelId="{DF4D4374-9B62-4807-9F3B-FA965F853A3A}" cxnId="{995EFC80-5778-4428-AB56-93238CC8FF9B}" type="parTrans">
      <dgm:prSet/>
      <dgm:spPr/>
      <dgm:t>
        <a:bodyPr/>
        <a:lstStyle/>
        <a:p>
          <a:endParaRPr lang="zh-CN" altLang="en-US"/>
        </a:p>
      </dgm:t>
    </dgm:pt>
    <dgm:pt modelId="{CDD017DA-2EAC-4BB8-A9C8-912B0F6B39A8}" cxnId="{995EFC80-5778-4428-AB56-93238CC8FF9B}" type="sibTrans">
      <dgm:prSet/>
      <dgm:spPr/>
      <dgm:t>
        <a:bodyPr/>
        <a:lstStyle/>
        <a:p>
          <a:endParaRPr lang="zh-CN" altLang="en-US"/>
        </a:p>
      </dgm:t>
    </dgm:pt>
    <dgm:pt modelId="{4D997416-3B10-4BC3-A3F0-FD22B5FA0F7E}">
      <dgm:prSet/>
      <dgm:spPr/>
      <dgm:t>
        <a:bodyPr/>
        <a:lstStyle/>
        <a:p>
          <a:pPr rtl="0"/>
          <a:r>
            <a:rPr lang="zh-CN" dirty="0" smtClean="0"/>
            <a:t>从有关某个布尔函数的输入</a:t>
          </a:r>
          <a:r>
            <a:rPr lang="en-US" dirty="0" smtClean="0"/>
            <a:t>/</a:t>
          </a:r>
          <a:r>
            <a:rPr lang="zh-CN" dirty="0" smtClean="0"/>
            <a:t>输出训练样本中推算出</a:t>
          </a:r>
          <a:r>
            <a:rPr lang="zh-CN" dirty="0" smtClean="0">
              <a:solidFill>
                <a:srgbClr val="FF0000"/>
              </a:solidFill>
            </a:rPr>
            <a:t>该布尔函数</a:t>
          </a:r>
          <a:endParaRPr lang="zh-CN" dirty="0">
            <a:solidFill>
              <a:srgbClr val="FF0000"/>
            </a:solidFill>
          </a:endParaRPr>
        </a:p>
      </dgm:t>
    </dgm:pt>
    <dgm:pt modelId="{443A71A4-18C7-4A72-8F82-818669005DAE}" cxnId="{7E5427E0-C2B8-47B4-9EAA-E1365D602EF8}" type="parTrans">
      <dgm:prSet/>
      <dgm:spPr/>
      <dgm:t>
        <a:bodyPr/>
        <a:lstStyle/>
        <a:p>
          <a:endParaRPr lang="zh-CN" altLang="en-US"/>
        </a:p>
      </dgm:t>
    </dgm:pt>
    <dgm:pt modelId="{B0A45ED0-6E3D-4527-A1BF-DEB02E977F45}" cxnId="{7E5427E0-C2B8-47B4-9EAA-E1365D602EF8}" type="sibTrans">
      <dgm:prSet/>
      <dgm:spPr/>
      <dgm:t>
        <a:bodyPr/>
        <a:lstStyle/>
        <a:p>
          <a:endParaRPr lang="zh-CN" altLang="en-US"/>
        </a:p>
      </dgm:t>
    </dgm:pt>
    <dgm:pt modelId="{40148F6F-F06F-4D63-A026-05CE25657325}">
      <dgm:prSet/>
      <dgm:spPr/>
      <dgm:t>
        <a:bodyPr/>
        <a:lstStyle/>
        <a:p>
          <a:pPr rtl="0"/>
          <a:r>
            <a:rPr lang="en-US" smtClean="0"/>
            <a:t>4</a:t>
          </a:r>
          <a:r>
            <a:rPr lang="zh-CN" smtClean="0"/>
            <a:t>个基本要素</a:t>
          </a:r>
          <a:endParaRPr lang="zh-CN"/>
        </a:p>
      </dgm:t>
    </dgm:pt>
    <dgm:pt modelId="{75B22D27-7A50-4B21-A449-94254C92FD69}" cxnId="{CB2ABCFB-84C3-4171-9AC4-AC55446A71CE}" type="parTrans">
      <dgm:prSet/>
      <dgm:spPr/>
      <dgm:t>
        <a:bodyPr/>
        <a:lstStyle/>
        <a:p>
          <a:endParaRPr lang="zh-CN" altLang="en-US"/>
        </a:p>
      </dgm:t>
    </dgm:pt>
    <dgm:pt modelId="{F509A394-E76D-4856-9A3A-2783A36691F4}" cxnId="{CB2ABCFB-84C3-4171-9AC4-AC55446A71CE}" type="sibTrans">
      <dgm:prSet/>
      <dgm:spPr/>
      <dgm:t>
        <a:bodyPr/>
        <a:lstStyle/>
        <a:p>
          <a:endParaRPr lang="zh-CN" altLang="en-US"/>
        </a:p>
      </dgm:t>
    </dgm:pt>
    <dgm:pt modelId="{641EFD44-8E98-4B31-87FB-66BC29A9FFC6}">
      <dgm:prSet/>
      <dgm:spPr/>
      <dgm:t>
        <a:bodyPr/>
        <a:lstStyle/>
        <a:p>
          <a:pPr rtl="0"/>
          <a:r>
            <a:rPr lang="zh-CN" smtClean="0"/>
            <a:t>实例集（</a:t>
          </a:r>
          <a:r>
            <a:rPr lang="en-US" smtClean="0"/>
            <a:t>X</a:t>
          </a:r>
          <a:r>
            <a:rPr lang="zh-CN" smtClean="0"/>
            <a:t>）</a:t>
          </a:r>
          <a:endParaRPr lang="zh-CN"/>
        </a:p>
      </dgm:t>
    </dgm:pt>
    <dgm:pt modelId="{D27FCA3D-101B-4470-A508-4F02E7DDE42A}" cxnId="{616EC34B-9320-4EEA-9D94-3609720550E6}" type="parTrans">
      <dgm:prSet/>
      <dgm:spPr/>
      <dgm:t>
        <a:bodyPr/>
        <a:lstStyle/>
        <a:p>
          <a:endParaRPr lang="zh-CN" altLang="en-US"/>
        </a:p>
      </dgm:t>
    </dgm:pt>
    <dgm:pt modelId="{8AD9FF97-A6AC-4C8B-8673-83C4CBD6F1C4}" cxnId="{616EC34B-9320-4EEA-9D94-3609720550E6}" type="sibTrans">
      <dgm:prSet/>
      <dgm:spPr/>
      <dgm:t>
        <a:bodyPr/>
        <a:lstStyle/>
        <a:p>
          <a:endParaRPr lang="zh-CN" altLang="en-US"/>
        </a:p>
      </dgm:t>
    </dgm:pt>
    <dgm:pt modelId="{495862F8-68BE-481A-B4E9-1DA6FFD756C0}">
      <dgm:prSet/>
      <dgm:spPr/>
      <dgm:t>
        <a:bodyPr/>
        <a:lstStyle/>
        <a:p>
          <a:pPr rtl="0"/>
          <a:r>
            <a:rPr lang="zh-CN" smtClean="0"/>
            <a:t>候选假设集（</a:t>
          </a:r>
          <a:r>
            <a:rPr lang="en-US" smtClean="0"/>
            <a:t>H</a:t>
          </a:r>
          <a:r>
            <a:rPr lang="zh-CN" smtClean="0"/>
            <a:t>）</a:t>
          </a:r>
          <a:endParaRPr lang="zh-CN"/>
        </a:p>
      </dgm:t>
    </dgm:pt>
    <dgm:pt modelId="{198C4BD3-CA10-42A6-AC74-B9796A9D0D10}" cxnId="{3D44DAC9-AEA4-4A94-953F-41AA772F830C}" type="parTrans">
      <dgm:prSet/>
      <dgm:spPr/>
      <dgm:t>
        <a:bodyPr/>
        <a:lstStyle/>
        <a:p>
          <a:endParaRPr lang="zh-CN" altLang="en-US"/>
        </a:p>
      </dgm:t>
    </dgm:pt>
    <dgm:pt modelId="{F890A129-F121-41EE-B142-02605AE40181}" cxnId="{3D44DAC9-AEA4-4A94-953F-41AA772F830C}" type="sibTrans">
      <dgm:prSet/>
      <dgm:spPr/>
      <dgm:t>
        <a:bodyPr/>
        <a:lstStyle/>
        <a:p>
          <a:endParaRPr lang="zh-CN" altLang="en-US"/>
        </a:p>
      </dgm:t>
    </dgm:pt>
    <dgm:pt modelId="{B66A8A43-462E-4624-8B06-A1C16C5618F6}">
      <dgm:prSet/>
      <dgm:spPr/>
      <dgm:t>
        <a:bodyPr/>
        <a:lstStyle/>
        <a:p>
          <a:pPr rtl="0"/>
          <a:r>
            <a:rPr lang="zh-CN" smtClean="0"/>
            <a:t>目标概念（</a:t>
          </a:r>
          <a:r>
            <a:rPr lang="en-US" smtClean="0"/>
            <a:t>c</a:t>
          </a:r>
          <a:r>
            <a:rPr lang="zh-CN" smtClean="0"/>
            <a:t>）</a:t>
          </a:r>
          <a:endParaRPr lang="zh-CN"/>
        </a:p>
      </dgm:t>
    </dgm:pt>
    <dgm:pt modelId="{EDA957AA-0AC9-49DB-B9A9-A3659CAA2FEC}" cxnId="{54D66ECE-0D39-4436-B52F-4AB007114E35}" type="parTrans">
      <dgm:prSet/>
      <dgm:spPr/>
      <dgm:t>
        <a:bodyPr/>
        <a:lstStyle/>
        <a:p>
          <a:endParaRPr lang="zh-CN" altLang="en-US"/>
        </a:p>
      </dgm:t>
    </dgm:pt>
    <dgm:pt modelId="{2E0925F9-D992-4FD9-B974-36701D051D30}" cxnId="{54D66ECE-0D39-4436-B52F-4AB007114E35}" type="sibTrans">
      <dgm:prSet/>
      <dgm:spPr/>
      <dgm:t>
        <a:bodyPr/>
        <a:lstStyle/>
        <a:p>
          <a:endParaRPr lang="zh-CN" altLang="en-US"/>
        </a:p>
      </dgm:t>
    </dgm:pt>
    <dgm:pt modelId="{721BE18A-32E2-49E0-8F9C-BAF2CADAA448}">
      <dgm:prSet/>
      <dgm:spPr/>
      <dgm:t>
        <a:bodyPr/>
        <a:lstStyle/>
        <a:p>
          <a:pPr rtl="0"/>
          <a:r>
            <a:rPr lang="zh-CN" smtClean="0"/>
            <a:t>训练样本集（</a:t>
          </a:r>
          <a:r>
            <a:rPr lang="en-US" smtClean="0"/>
            <a:t>D</a:t>
          </a:r>
          <a:r>
            <a:rPr lang="zh-CN" smtClean="0"/>
            <a:t>）</a:t>
          </a:r>
          <a:endParaRPr lang="zh-CN"/>
        </a:p>
      </dgm:t>
    </dgm:pt>
    <dgm:pt modelId="{A69B2D5B-8516-4232-A567-AA39102E6405}" cxnId="{A8E0C9F3-35FA-4706-91B7-D0C63CBC2304}" type="parTrans">
      <dgm:prSet/>
      <dgm:spPr/>
      <dgm:t>
        <a:bodyPr/>
        <a:lstStyle/>
        <a:p>
          <a:endParaRPr lang="zh-CN" altLang="en-US"/>
        </a:p>
      </dgm:t>
    </dgm:pt>
    <dgm:pt modelId="{9D6E611F-E62F-493D-973B-326F0598A20E}" cxnId="{A8E0C9F3-35FA-4706-91B7-D0C63CBC2304}" type="sibTrans">
      <dgm:prSet/>
      <dgm:spPr/>
      <dgm:t>
        <a:bodyPr/>
        <a:lstStyle/>
        <a:p>
          <a:endParaRPr lang="zh-CN" altLang="en-US"/>
        </a:p>
      </dgm:t>
    </dgm:pt>
    <dgm:pt modelId="{A5A01C59-0599-4A96-B2AF-8F38D2A279CE}">
      <dgm:prSet/>
      <dgm:spPr/>
      <dgm:t>
        <a:bodyPr/>
        <a:lstStyle/>
        <a:p>
          <a:pPr rtl="0"/>
          <a:r>
            <a:rPr lang="zh-CN" smtClean="0"/>
            <a:t>常用方法</a:t>
          </a:r>
          <a:endParaRPr lang="zh-CN"/>
        </a:p>
      </dgm:t>
    </dgm:pt>
    <dgm:pt modelId="{60E0D574-4684-497E-BCCA-0AAAC2C7BB8F}" cxnId="{70F405C2-386C-4BE1-8911-06C810B7C0EF}" type="parTrans">
      <dgm:prSet/>
      <dgm:spPr/>
      <dgm:t>
        <a:bodyPr/>
        <a:lstStyle/>
        <a:p>
          <a:endParaRPr lang="zh-CN" altLang="en-US"/>
        </a:p>
      </dgm:t>
    </dgm:pt>
    <dgm:pt modelId="{0FDC8082-6B29-4B9B-A7A5-D65CD836A512}" cxnId="{70F405C2-386C-4BE1-8911-06C810B7C0EF}" type="sibTrans">
      <dgm:prSet/>
      <dgm:spPr/>
      <dgm:t>
        <a:bodyPr/>
        <a:lstStyle/>
        <a:p>
          <a:endParaRPr lang="zh-CN" altLang="en-US"/>
        </a:p>
      </dgm:t>
    </dgm:pt>
    <dgm:pt modelId="{BB1600C9-1C85-4C90-AAA7-2827A380FE88}">
      <dgm:prSet/>
      <dgm:spPr/>
      <dgm:t>
        <a:bodyPr/>
        <a:lstStyle/>
        <a:p>
          <a:pPr rtl="0"/>
          <a:r>
            <a:rPr lang="en-US" smtClean="0"/>
            <a:t>Find-S</a:t>
          </a:r>
          <a:r>
            <a:rPr lang="zh-CN" smtClean="0"/>
            <a:t>算法</a:t>
          </a:r>
          <a:endParaRPr lang="zh-CN"/>
        </a:p>
      </dgm:t>
    </dgm:pt>
    <dgm:pt modelId="{753AC1F2-AAFD-463A-A127-67C6B87672F6}" cxnId="{4A93F832-59F1-4B09-B6AD-6C6756DAF926}" type="parTrans">
      <dgm:prSet/>
      <dgm:spPr/>
      <dgm:t>
        <a:bodyPr/>
        <a:lstStyle/>
        <a:p>
          <a:endParaRPr lang="zh-CN" altLang="en-US"/>
        </a:p>
      </dgm:t>
    </dgm:pt>
    <dgm:pt modelId="{4EEE2871-31E9-4B74-B9CF-179578AAC7F4}" cxnId="{4A93F832-59F1-4B09-B6AD-6C6756DAF926}" type="sibTrans">
      <dgm:prSet/>
      <dgm:spPr/>
      <dgm:t>
        <a:bodyPr/>
        <a:lstStyle/>
        <a:p>
          <a:endParaRPr lang="zh-CN" altLang="en-US"/>
        </a:p>
      </dgm:t>
    </dgm:pt>
    <dgm:pt modelId="{FBAE57E5-77A8-4077-97C0-2B7111F87005}">
      <dgm:prSet/>
      <dgm:spPr/>
      <dgm:t>
        <a:bodyPr/>
        <a:lstStyle/>
        <a:p>
          <a:pPr rtl="0"/>
          <a:r>
            <a:rPr lang="zh-CN" smtClean="0"/>
            <a:t>候选消除算法</a:t>
          </a:r>
          <a:endParaRPr lang="zh-CN"/>
        </a:p>
      </dgm:t>
    </dgm:pt>
    <dgm:pt modelId="{82AEE95D-53DA-48E6-AFAB-3F6364E84AEC}" cxnId="{2828627F-751A-4046-B83E-B4C3405AB03D}" type="parTrans">
      <dgm:prSet/>
      <dgm:spPr/>
      <dgm:t>
        <a:bodyPr/>
        <a:lstStyle/>
        <a:p>
          <a:endParaRPr lang="zh-CN" altLang="en-US"/>
        </a:p>
      </dgm:t>
    </dgm:pt>
    <dgm:pt modelId="{1A24D008-26EF-4E00-BD6D-EF371E98D5AC}" cxnId="{2828627F-751A-4046-B83E-B4C3405AB03D}" type="sibTrans">
      <dgm:prSet/>
      <dgm:spPr/>
      <dgm:t>
        <a:bodyPr/>
        <a:lstStyle/>
        <a:p>
          <a:endParaRPr lang="zh-CN" altLang="en-US"/>
        </a:p>
      </dgm:t>
    </dgm:pt>
    <dgm:pt modelId="{D071C29A-9241-4BAD-B7A1-9737B07876C9}" type="pres">
      <dgm:prSet presAssocID="{B248F525-3DC5-4442-83E2-5160EF7DAF45}" presName="linear" presStyleCnt="0">
        <dgm:presLayoutVars>
          <dgm:animLvl val="lvl"/>
          <dgm:resizeHandles val="exact"/>
        </dgm:presLayoutVars>
      </dgm:prSet>
      <dgm:spPr/>
      <dgm:t>
        <a:bodyPr/>
        <a:lstStyle/>
        <a:p>
          <a:endParaRPr lang="zh-CN" altLang="en-US"/>
        </a:p>
      </dgm:t>
    </dgm:pt>
    <dgm:pt modelId="{4E1B250E-1B64-4D46-8039-F2A4BC12345B}" type="pres">
      <dgm:prSet presAssocID="{6B39FD77-A450-47C4-94F1-76906CAAC63D}" presName="parentText" presStyleLbl="node1" presStyleIdx="0" presStyleCnt="3">
        <dgm:presLayoutVars>
          <dgm:chMax val="0"/>
          <dgm:bulletEnabled val="1"/>
        </dgm:presLayoutVars>
      </dgm:prSet>
      <dgm:spPr/>
      <dgm:t>
        <a:bodyPr/>
        <a:lstStyle/>
        <a:p>
          <a:endParaRPr lang="zh-CN" altLang="en-US"/>
        </a:p>
      </dgm:t>
    </dgm:pt>
    <dgm:pt modelId="{66FF17A1-2D03-4EB2-A7E2-6463F172E28D}" type="pres">
      <dgm:prSet presAssocID="{6B39FD77-A450-47C4-94F1-76906CAAC63D}" presName="childText" presStyleLbl="revTx" presStyleIdx="0" presStyleCnt="3">
        <dgm:presLayoutVars>
          <dgm:bulletEnabled val="1"/>
        </dgm:presLayoutVars>
      </dgm:prSet>
      <dgm:spPr/>
      <dgm:t>
        <a:bodyPr/>
        <a:lstStyle/>
        <a:p>
          <a:endParaRPr lang="zh-CN" altLang="en-US"/>
        </a:p>
      </dgm:t>
    </dgm:pt>
    <dgm:pt modelId="{90D08BB4-8A39-4684-A5E0-D8D7BAF1BB6D}" type="pres">
      <dgm:prSet presAssocID="{40148F6F-F06F-4D63-A026-05CE25657325}" presName="parentText" presStyleLbl="node1" presStyleIdx="1" presStyleCnt="3">
        <dgm:presLayoutVars>
          <dgm:chMax val="0"/>
          <dgm:bulletEnabled val="1"/>
        </dgm:presLayoutVars>
      </dgm:prSet>
      <dgm:spPr/>
      <dgm:t>
        <a:bodyPr/>
        <a:lstStyle/>
        <a:p>
          <a:endParaRPr lang="zh-CN" altLang="en-US"/>
        </a:p>
      </dgm:t>
    </dgm:pt>
    <dgm:pt modelId="{2BD877B3-AC7B-405C-AE4B-CFA2D894DDBD}" type="pres">
      <dgm:prSet presAssocID="{40148F6F-F06F-4D63-A026-05CE25657325}" presName="childText" presStyleLbl="revTx" presStyleIdx="1" presStyleCnt="3">
        <dgm:presLayoutVars>
          <dgm:bulletEnabled val="1"/>
        </dgm:presLayoutVars>
      </dgm:prSet>
      <dgm:spPr/>
      <dgm:t>
        <a:bodyPr/>
        <a:lstStyle/>
        <a:p>
          <a:endParaRPr lang="zh-CN" altLang="en-US"/>
        </a:p>
      </dgm:t>
    </dgm:pt>
    <dgm:pt modelId="{417A5913-A4EB-4E2A-97BB-E94448EFE2D4}" type="pres">
      <dgm:prSet presAssocID="{A5A01C59-0599-4A96-B2AF-8F38D2A279CE}" presName="parentText" presStyleLbl="node1" presStyleIdx="2" presStyleCnt="3">
        <dgm:presLayoutVars>
          <dgm:chMax val="0"/>
          <dgm:bulletEnabled val="1"/>
        </dgm:presLayoutVars>
      </dgm:prSet>
      <dgm:spPr/>
      <dgm:t>
        <a:bodyPr/>
        <a:lstStyle/>
        <a:p>
          <a:endParaRPr lang="zh-CN" altLang="en-US"/>
        </a:p>
      </dgm:t>
    </dgm:pt>
    <dgm:pt modelId="{F0DA9547-11AA-494E-B8D6-9362BFED8E23}" type="pres">
      <dgm:prSet presAssocID="{A5A01C59-0599-4A96-B2AF-8F38D2A279CE}" presName="childText" presStyleLbl="revTx" presStyleIdx="2" presStyleCnt="3">
        <dgm:presLayoutVars>
          <dgm:bulletEnabled val="1"/>
        </dgm:presLayoutVars>
      </dgm:prSet>
      <dgm:spPr/>
      <dgm:t>
        <a:bodyPr/>
        <a:lstStyle/>
        <a:p>
          <a:endParaRPr lang="zh-CN" altLang="en-US"/>
        </a:p>
      </dgm:t>
    </dgm:pt>
  </dgm:ptLst>
  <dgm:cxnLst>
    <dgm:cxn modelId="{70F405C2-386C-4BE1-8911-06C810B7C0EF}" srcId="{B248F525-3DC5-4442-83E2-5160EF7DAF45}" destId="{A5A01C59-0599-4A96-B2AF-8F38D2A279CE}" srcOrd="2" destOrd="0" parTransId="{60E0D574-4684-497E-BCCA-0AAAC2C7BB8F}" sibTransId="{0FDC8082-6B29-4B9B-A7A5-D65CD836A512}"/>
    <dgm:cxn modelId="{F2C8D366-9A73-411E-AC36-9C1AAE349BDF}" type="presOf" srcId="{6B39FD77-A450-47C4-94F1-76906CAAC63D}" destId="{4E1B250E-1B64-4D46-8039-F2A4BC12345B}" srcOrd="0" destOrd="0" presId="urn:microsoft.com/office/officeart/2005/8/layout/vList2"/>
    <dgm:cxn modelId="{CB6F27C0-ABD0-4C71-B0DA-F5AD3FA13571}" type="presOf" srcId="{BB1600C9-1C85-4C90-AAA7-2827A380FE88}" destId="{F0DA9547-11AA-494E-B8D6-9362BFED8E23}" srcOrd="0" destOrd="0" presId="urn:microsoft.com/office/officeart/2005/8/layout/vList2"/>
    <dgm:cxn modelId="{A3207077-5715-45A5-BFE5-14C7B41FB215}" type="presOf" srcId="{A5A01C59-0599-4A96-B2AF-8F38D2A279CE}" destId="{417A5913-A4EB-4E2A-97BB-E94448EFE2D4}" srcOrd="0" destOrd="0" presId="urn:microsoft.com/office/officeart/2005/8/layout/vList2"/>
    <dgm:cxn modelId="{CB2ABCFB-84C3-4171-9AC4-AC55446A71CE}" srcId="{B248F525-3DC5-4442-83E2-5160EF7DAF45}" destId="{40148F6F-F06F-4D63-A026-05CE25657325}" srcOrd="1" destOrd="0" parTransId="{75B22D27-7A50-4B21-A449-94254C92FD69}" sibTransId="{F509A394-E76D-4856-9A3A-2783A36691F4}"/>
    <dgm:cxn modelId="{66B9BBD0-0475-4CF7-88C4-8AA9F7678573}" type="presOf" srcId="{641EFD44-8E98-4B31-87FB-66BC29A9FFC6}" destId="{2BD877B3-AC7B-405C-AE4B-CFA2D894DDBD}" srcOrd="0" destOrd="0" presId="urn:microsoft.com/office/officeart/2005/8/layout/vList2"/>
    <dgm:cxn modelId="{3D44DAC9-AEA4-4A94-953F-41AA772F830C}" srcId="{40148F6F-F06F-4D63-A026-05CE25657325}" destId="{495862F8-68BE-481A-B4E9-1DA6FFD756C0}" srcOrd="1" destOrd="0" parTransId="{198C4BD3-CA10-42A6-AC74-B9796A9D0D10}" sibTransId="{F890A129-F121-41EE-B142-02605AE40181}"/>
    <dgm:cxn modelId="{995EFC80-5778-4428-AB56-93238CC8FF9B}" srcId="{B248F525-3DC5-4442-83E2-5160EF7DAF45}" destId="{6B39FD77-A450-47C4-94F1-76906CAAC63D}" srcOrd="0" destOrd="0" parTransId="{DF4D4374-9B62-4807-9F3B-FA965F853A3A}" sibTransId="{CDD017DA-2EAC-4BB8-A9C8-912B0F6B39A8}"/>
    <dgm:cxn modelId="{4A93F832-59F1-4B09-B6AD-6C6756DAF926}" srcId="{A5A01C59-0599-4A96-B2AF-8F38D2A279CE}" destId="{BB1600C9-1C85-4C90-AAA7-2827A380FE88}" srcOrd="0" destOrd="0" parTransId="{753AC1F2-AAFD-463A-A127-67C6B87672F6}" sibTransId="{4EEE2871-31E9-4B74-B9CF-179578AAC7F4}"/>
    <dgm:cxn modelId="{CF839BB0-8492-4907-8FB3-E4C977E5C10D}" type="presOf" srcId="{4D997416-3B10-4BC3-A3F0-FD22B5FA0F7E}" destId="{66FF17A1-2D03-4EB2-A7E2-6463F172E28D}" srcOrd="0" destOrd="0" presId="urn:microsoft.com/office/officeart/2005/8/layout/vList2"/>
    <dgm:cxn modelId="{050B8FDF-3021-4070-A65B-713BF2CAD6A1}" type="presOf" srcId="{721BE18A-32E2-49E0-8F9C-BAF2CADAA448}" destId="{2BD877B3-AC7B-405C-AE4B-CFA2D894DDBD}" srcOrd="0" destOrd="3" presId="urn:microsoft.com/office/officeart/2005/8/layout/vList2"/>
    <dgm:cxn modelId="{2828627F-751A-4046-B83E-B4C3405AB03D}" srcId="{A5A01C59-0599-4A96-B2AF-8F38D2A279CE}" destId="{FBAE57E5-77A8-4077-97C0-2B7111F87005}" srcOrd="1" destOrd="0" parTransId="{82AEE95D-53DA-48E6-AFAB-3F6364E84AEC}" sibTransId="{1A24D008-26EF-4E00-BD6D-EF371E98D5AC}"/>
    <dgm:cxn modelId="{8D174225-28BC-4D21-8AA9-2058E7AB7737}" type="presOf" srcId="{495862F8-68BE-481A-B4E9-1DA6FFD756C0}" destId="{2BD877B3-AC7B-405C-AE4B-CFA2D894DDBD}" srcOrd="0" destOrd="1" presId="urn:microsoft.com/office/officeart/2005/8/layout/vList2"/>
    <dgm:cxn modelId="{8216A8C9-BEDD-498A-8A87-4CEA853FFE91}" type="presOf" srcId="{40148F6F-F06F-4D63-A026-05CE25657325}" destId="{90D08BB4-8A39-4684-A5E0-D8D7BAF1BB6D}" srcOrd="0" destOrd="0" presId="urn:microsoft.com/office/officeart/2005/8/layout/vList2"/>
    <dgm:cxn modelId="{51730712-9CE3-464C-B197-38236F049DF0}" type="presOf" srcId="{B248F525-3DC5-4442-83E2-5160EF7DAF45}" destId="{D071C29A-9241-4BAD-B7A1-9737B07876C9}" srcOrd="0" destOrd="0" presId="urn:microsoft.com/office/officeart/2005/8/layout/vList2"/>
    <dgm:cxn modelId="{F5EF517B-5374-4EEB-A7DC-95901CFEC200}" type="presOf" srcId="{B66A8A43-462E-4624-8B06-A1C16C5618F6}" destId="{2BD877B3-AC7B-405C-AE4B-CFA2D894DDBD}" srcOrd="0" destOrd="2" presId="urn:microsoft.com/office/officeart/2005/8/layout/vList2"/>
    <dgm:cxn modelId="{7E5427E0-C2B8-47B4-9EAA-E1365D602EF8}" srcId="{6B39FD77-A450-47C4-94F1-76906CAAC63D}" destId="{4D997416-3B10-4BC3-A3F0-FD22B5FA0F7E}" srcOrd="0" destOrd="0" parTransId="{443A71A4-18C7-4A72-8F82-818669005DAE}" sibTransId="{B0A45ED0-6E3D-4527-A1BF-DEB02E977F45}"/>
    <dgm:cxn modelId="{616EC34B-9320-4EEA-9D94-3609720550E6}" srcId="{40148F6F-F06F-4D63-A026-05CE25657325}" destId="{641EFD44-8E98-4B31-87FB-66BC29A9FFC6}" srcOrd="0" destOrd="0" parTransId="{D27FCA3D-101B-4470-A508-4F02E7DDE42A}" sibTransId="{8AD9FF97-A6AC-4C8B-8673-83C4CBD6F1C4}"/>
    <dgm:cxn modelId="{A8E0C9F3-35FA-4706-91B7-D0C63CBC2304}" srcId="{40148F6F-F06F-4D63-A026-05CE25657325}" destId="{721BE18A-32E2-49E0-8F9C-BAF2CADAA448}" srcOrd="3" destOrd="0" parTransId="{A69B2D5B-8516-4232-A567-AA39102E6405}" sibTransId="{9D6E611F-E62F-493D-973B-326F0598A20E}"/>
    <dgm:cxn modelId="{D5BC52D1-409F-4AF6-ABFA-45474BDD1207}" type="presOf" srcId="{FBAE57E5-77A8-4077-97C0-2B7111F87005}" destId="{F0DA9547-11AA-494E-B8D6-9362BFED8E23}" srcOrd="0" destOrd="1" presId="urn:microsoft.com/office/officeart/2005/8/layout/vList2"/>
    <dgm:cxn modelId="{54D66ECE-0D39-4436-B52F-4AB007114E35}" srcId="{40148F6F-F06F-4D63-A026-05CE25657325}" destId="{B66A8A43-462E-4624-8B06-A1C16C5618F6}" srcOrd="2" destOrd="0" parTransId="{EDA957AA-0AC9-49DB-B9A9-A3659CAA2FEC}" sibTransId="{2E0925F9-D992-4FD9-B974-36701D051D30}"/>
    <dgm:cxn modelId="{8ECEB325-F708-4E7B-BB4F-319C3AD96233}" type="presParOf" srcId="{D071C29A-9241-4BAD-B7A1-9737B07876C9}" destId="{4E1B250E-1B64-4D46-8039-F2A4BC12345B}" srcOrd="0" destOrd="0" presId="urn:microsoft.com/office/officeart/2005/8/layout/vList2"/>
    <dgm:cxn modelId="{DCC227B1-854E-4BDE-9A40-25FC07E8CFBA}" type="presParOf" srcId="{D071C29A-9241-4BAD-B7A1-9737B07876C9}" destId="{66FF17A1-2D03-4EB2-A7E2-6463F172E28D}" srcOrd="1" destOrd="0" presId="urn:microsoft.com/office/officeart/2005/8/layout/vList2"/>
    <dgm:cxn modelId="{51F0F534-AC0D-4720-BE5A-E4A62689ACA8}" type="presParOf" srcId="{D071C29A-9241-4BAD-B7A1-9737B07876C9}" destId="{90D08BB4-8A39-4684-A5E0-D8D7BAF1BB6D}" srcOrd="2" destOrd="0" presId="urn:microsoft.com/office/officeart/2005/8/layout/vList2"/>
    <dgm:cxn modelId="{83E29151-F914-4910-AEA5-684DF10AB568}" type="presParOf" srcId="{D071C29A-9241-4BAD-B7A1-9737B07876C9}" destId="{2BD877B3-AC7B-405C-AE4B-CFA2D894DDBD}" srcOrd="3" destOrd="0" presId="urn:microsoft.com/office/officeart/2005/8/layout/vList2"/>
    <dgm:cxn modelId="{4EA1334E-8F04-4A35-87D9-9EF6C1A84DDD}" type="presParOf" srcId="{D071C29A-9241-4BAD-B7A1-9737B07876C9}" destId="{417A5913-A4EB-4E2A-97BB-E94448EFE2D4}" srcOrd="4" destOrd="0" presId="urn:microsoft.com/office/officeart/2005/8/layout/vList2"/>
    <dgm:cxn modelId="{798E0000-ABC7-4116-9278-6B1EC7C28BAB}" type="presParOf" srcId="{D071C29A-9241-4BAD-B7A1-9737B07876C9}" destId="{F0DA9547-11AA-494E-B8D6-9362BFED8E23}"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19A7A1-8D76-46E0-A02E-954E6419BEFF}"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zh-CN" altLang="en-US"/>
        </a:p>
      </dgm:t>
    </dgm:pt>
    <dgm:pt modelId="{38FA64FC-1BC3-4552-8198-C49797AB86C8}">
      <dgm:prSet/>
      <dgm:spPr/>
      <dgm:t>
        <a:bodyPr/>
        <a:lstStyle/>
        <a:p>
          <a:pPr rtl="0"/>
          <a:r>
            <a:rPr lang="zh-CN" b="1" smtClean="0"/>
            <a:t>本质</a:t>
          </a:r>
          <a:endParaRPr lang="zh-CN"/>
        </a:p>
      </dgm:t>
    </dgm:pt>
    <dgm:pt modelId="{CC62EDB8-4A1A-4B71-A05B-B23E39CAE320}" cxnId="{5E7500D3-9525-4A78-83C2-17977F1A9ACD}" type="parTrans">
      <dgm:prSet/>
      <dgm:spPr/>
      <dgm:t>
        <a:bodyPr/>
        <a:lstStyle/>
        <a:p>
          <a:endParaRPr lang="zh-CN" altLang="en-US"/>
        </a:p>
      </dgm:t>
    </dgm:pt>
    <dgm:pt modelId="{6379FAB3-7676-4854-A1F0-0E49B7C86BD7}" cxnId="{5E7500D3-9525-4A78-83C2-17977F1A9ACD}" type="sibTrans">
      <dgm:prSet/>
      <dgm:spPr/>
      <dgm:t>
        <a:bodyPr/>
        <a:lstStyle/>
        <a:p>
          <a:endParaRPr lang="zh-CN" altLang="en-US"/>
        </a:p>
      </dgm:t>
    </dgm:pt>
    <dgm:pt modelId="{16227837-BF76-4E2F-A643-ACCDADE1C789}">
      <dgm:prSet/>
      <dgm:spPr/>
      <dgm:t>
        <a:bodyPr/>
        <a:lstStyle/>
        <a:p>
          <a:pPr rtl="0"/>
          <a:r>
            <a:rPr lang="zh-CN" dirty="0" smtClean="0"/>
            <a:t>逼近</a:t>
          </a:r>
          <a:r>
            <a:rPr lang="zh-CN" b="1" dirty="0" smtClean="0">
              <a:solidFill>
                <a:srgbClr val="FF0000"/>
              </a:solidFill>
            </a:rPr>
            <a:t>离散值目标函数</a:t>
          </a:r>
          <a:r>
            <a:rPr lang="zh-CN" dirty="0" smtClean="0"/>
            <a:t>的过程</a:t>
          </a:r>
          <a:endParaRPr lang="zh-CN" dirty="0"/>
        </a:p>
      </dgm:t>
    </dgm:pt>
    <dgm:pt modelId="{E10E614E-411A-4A29-80AE-3B3BE93F6B62}" cxnId="{BEB4F982-C843-4C5F-85A6-876D6D3F5787}" type="parTrans">
      <dgm:prSet/>
      <dgm:spPr/>
      <dgm:t>
        <a:bodyPr/>
        <a:lstStyle/>
        <a:p>
          <a:endParaRPr lang="zh-CN" altLang="en-US"/>
        </a:p>
      </dgm:t>
    </dgm:pt>
    <dgm:pt modelId="{CAED7DDC-66B7-4065-AB7B-DBB4BBC86656}" cxnId="{BEB4F982-C843-4C5F-85A6-876D6D3F5787}" type="sibTrans">
      <dgm:prSet/>
      <dgm:spPr/>
      <dgm:t>
        <a:bodyPr/>
        <a:lstStyle/>
        <a:p>
          <a:endParaRPr lang="zh-CN" altLang="en-US"/>
        </a:p>
      </dgm:t>
    </dgm:pt>
    <dgm:pt modelId="{1504E10C-6BD6-49F6-8908-CA91B659FB3A}">
      <dgm:prSet/>
      <dgm:spPr/>
      <dgm:t>
        <a:bodyPr/>
        <a:lstStyle/>
        <a:p>
          <a:pPr rtl="0"/>
          <a:r>
            <a:rPr lang="zh-CN" dirty="0" smtClean="0"/>
            <a:t>决策树代表的是一种</a:t>
          </a:r>
          <a:r>
            <a:rPr lang="zh-CN" b="1" dirty="0" smtClean="0">
              <a:solidFill>
                <a:srgbClr val="FF0000"/>
              </a:solidFill>
            </a:rPr>
            <a:t>分类过程</a:t>
          </a:r>
          <a:endParaRPr lang="zh-CN" dirty="0">
            <a:solidFill>
              <a:srgbClr val="FF0000"/>
            </a:solidFill>
          </a:endParaRPr>
        </a:p>
      </dgm:t>
    </dgm:pt>
    <dgm:pt modelId="{B661990C-057D-4D2E-A041-762F37016181}" cxnId="{B8B04B0A-A2D4-4151-80A2-4AF39BC2C553}" type="parTrans">
      <dgm:prSet/>
      <dgm:spPr/>
      <dgm:t>
        <a:bodyPr/>
        <a:lstStyle/>
        <a:p>
          <a:endParaRPr lang="zh-CN" altLang="en-US"/>
        </a:p>
      </dgm:t>
    </dgm:pt>
    <dgm:pt modelId="{3709994D-931B-44A2-99AD-088D5F3F4295}" cxnId="{B8B04B0A-A2D4-4151-80A2-4AF39BC2C553}" type="sibTrans">
      <dgm:prSet/>
      <dgm:spPr/>
      <dgm:t>
        <a:bodyPr/>
        <a:lstStyle/>
        <a:p>
          <a:endParaRPr lang="zh-CN" altLang="en-US"/>
        </a:p>
      </dgm:t>
    </dgm:pt>
    <dgm:pt modelId="{6D925CEC-74D2-4454-BABE-2F7A17AE237E}">
      <dgm:prSet/>
      <dgm:spPr/>
      <dgm:t>
        <a:bodyPr/>
        <a:lstStyle/>
        <a:p>
          <a:pPr rtl="0"/>
          <a:r>
            <a:rPr lang="zh-CN" b="1" smtClean="0"/>
            <a:t>应用场景</a:t>
          </a:r>
          <a:endParaRPr lang="zh-CN" b="1"/>
        </a:p>
      </dgm:t>
    </dgm:pt>
    <dgm:pt modelId="{8B701E46-7C7C-4426-B31C-5D6AA5B029A8}" cxnId="{DF24C16E-755E-4E12-A262-3CD97FA4F849}" type="parTrans">
      <dgm:prSet/>
      <dgm:spPr/>
      <dgm:t>
        <a:bodyPr/>
        <a:lstStyle/>
        <a:p>
          <a:endParaRPr lang="zh-CN" altLang="en-US"/>
        </a:p>
      </dgm:t>
    </dgm:pt>
    <dgm:pt modelId="{06D2538A-7801-4A09-8F31-C933D644ECB0}" cxnId="{DF24C16E-755E-4E12-A262-3CD97FA4F849}" type="sibTrans">
      <dgm:prSet/>
      <dgm:spPr/>
      <dgm:t>
        <a:bodyPr/>
        <a:lstStyle/>
        <a:p>
          <a:endParaRPr lang="zh-CN" altLang="en-US"/>
        </a:p>
      </dgm:t>
    </dgm:pt>
    <dgm:pt modelId="{DD03BBDB-D0D4-4533-90CA-3D4302654639}">
      <dgm:prSet/>
      <dgm:spPr/>
      <dgm:t>
        <a:bodyPr/>
        <a:lstStyle/>
        <a:p>
          <a:pPr rtl="0"/>
          <a:r>
            <a:rPr lang="zh-CN" b="0" dirty="0" smtClean="0">
              <a:solidFill>
                <a:srgbClr val="FF0000"/>
              </a:solidFill>
            </a:rPr>
            <a:t>以</a:t>
          </a:r>
          <a:r>
            <a:rPr lang="en-US" b="0" dirty="0" smtClean="0">
              <a:solidFill>
                <a:srgbClr val="FF0000"/>
              </a:solidFill>
            </a:rPr>
            <a:t>“</a:t>
          </a:r>
          <a:r>
            <a:rPr lang="zh-CN" b="0" dirty="0" smtClean="0">
              <a:solidFill>
                <a:srgbClr val="FF0000"/>
              </a:solidFill>
            </a:rPr>
            <a:t>属性</a:t>
          </a:r>
          <a:r>
            <a:rPr lang="en-US" b="0" dirty="0" smtClean="0">
              <a:solidFill>
                <a:srgbClr val="FF0000"/>
              </a:solidFill>
            </a:rPr>
            <a:t>-</a:t>
          </a:r>
          <a:r>
            <a:rPr lang="zh-CN" b="0" dirty="0" smtClean="0">
              <a:solidFill>
                <a:srgbClr val="FF0000"/>
              </a:solidFill>
            </a:rPr>
            <a:t>值</a:t>
          </a:r>
          <a:r>
            <a:rPr lang="en-US" b="0" dirty="0" smtClean="0">
              <a:solidFill>
                <a:srgbClr val="FF0000"/>
              </a:solidFill>
            </a:rPr>
            <a:t>”</a:t>
          </a:r>
          <a:r>
            <a:rPr lang="zh-CN" b="0" dirty="0" smtClean="0">
              <a:solidFill>
                <a:srgbClr val="FF0000"/>
              </a:solidFill>
            </a:rPr>
            <a:t>形式表示的实例</a:t>
          </a:r>
          <a:endParaRPr lang="zh-CN" b="0" dirty="0">
            <a:solidFill>
              <a:srgbClr val="FF0000"/>
            </a:solidFill>
          </a:endParaRPr>
        </a:p>
      </dgm:t>
    </dgm:pt>
    <dgm:pt modelId="{A029DE03-3550-46D2-9F96-8B5E3B5B9327}" cxnId="{927E2498-53AB-4003-B245-8EADCBD65374}" type="parTrans">
      <dgm:prSet/>
      <dgm:spPr/>
      <dgm:t>
        <a:bodyPr/>
        <a:lstStyle/>
        <a:p>
          <a:endParaRPr lang="zh-CN" altLang="en-US"/>
        </a:p>
      </dgm:t>
    </dgm:pt>
    <dgm:pt modelId="{13424BB0-3870-4C7C-A9D7-FD76D95C8637}" cxnId="{927E2498-53AB-4003-B245-8EADCBD65374}" type="sibTrans">
      <dgm:prSet/>
      <dgm:spPr/>
      <dgm:t>
        <a:bodyPr/>
        <a:lstStyle/>
        <a:p>
          <a:endParaRPr lang="zh-CN" altLang="en-US"/>
        </a:p>
      </dgm:t>
    </dgm:pt>
    <dgm:pt modelId="{8F7D56A4-7147-4724-8A6E-54064150C203}">
      <dgm:prSet/>
      <dgm:spPr/>
      <dgm:t>
        <a:bodyPr/>
        <a:lstStyle/>
        <a:p>
          <a:pPr rtl="0"/>
          <a:r>
            <a:rPr lang="zh-CN" b="0" dirty="0" smtClean="0"/>
            <a:t>目标函数具有离散的输出值</a:t>
          </a:r>
          <a:endParaRPr lang="zh-CN" b="0" dirty="0"/>
        </a:p>
      </dgm:t>
    </dgm:pt>
    <dgm:pt modelId="{7C08C4D0-0136-448D-BA94-0B481CF19690}" cxnId="{7AA0F5B6-7182-4157-8FB4-AA50B49D8739}" type="parTrans">
      <dgm:prSet/>
      <dgm:spPr/>
      <dgm:t>
        <a:bodyPr/>
        <a:lstStyle/>
        <a:p>
          <a:endParaRPr lang="zh-CN" altLang="en-US"/>
        </a:p>
      </dgm:t>
    </dgm:pt>
    <dgm:pt modelId="{D37B0B15-3484-4C3F-8DFE-0CACFE1EFB26}" cxnId="{7AA0F5B6-7182-4157-8FB4-AA50B49D8739}" type="sibTrans">
      <dgm:prSet/>
      <dgm:spPr/>
      <dgm:t>
        <a:bodyPr/>
        <a:lstStyle/>
        <a:p>
          <a:endParaRPr lang="zh-CN" altLang="en-US"/>
        </a:p>
      </dgm:t>
    </dgm:pt>
    <dgm:pt modelId="{6C971DB9-0212-4EF0-9B35-C1C880DC88A7}">
      <dgm:prSet/>
      <dgm:spPr/>
      <dgm:t>
        <a:bodyPr/>
        <a:lstStyle/>
        <a:p>
          <a:pPr rtl="0"/>
          <a:r>
            <a:rPr lang="zh-CN" b="0" dirty="0" smtClean="0"/>
            <a:t>训练数据中允许包含错误</a:t>
          </a:r>
          <a:endParaRPr lang="zh-CN" b="0" dirty="0"/>
        </a:p>
      </dgm:t>
    </dgm:pt>
    <dgm:pt modelId="{B2268ED7-5077-4BA3-8DB9-F4CA8CB50F22}" cxnId="{DBE27C2A-38D9-4DBD-8A17-4AD18DC475B1}" type="parTrans">
      <dgm:prSet/>
      <dgm:spPr/>
      <dgm:t>
        <a:bodyPr/>
        <a:lstStyle/>
        <a:p>
          <a:endParaRPr lang="zh-CN" altLang="en-US"/>
        </a:p>
      </dgm:t>
    </dgm:pt>
    <dgm:pt modelId="{D69D0315-BD23-4180-8326-3689E3A0E153}" cxnId="{DBE27C2A-38D9-4DBD-8A17-4AD18DC475B1}" type="sibTrans">
      <dgm:prSet/>
      <dgm:spPr/>
      <dgm:t>
        <a:bodyPr/>
        <a:lstStyle/>
        <a:p>
          <a:endParaRPr lang="zh-CN" altLang="en-US"/>
        </a:p>
      </dgm:t>
    </dgm:pt>
    <dgm:pt modelId="{4913F5A7-34C1-44D0-B1CE-3E6149CF9E14}">
      <dgm:prSet/>
      <dgm:spPr/>
      <dgm:t>
        <a:bodyPr/>
        <a:lstStyle/>
        <a:p>
          <a:pPr rtl="0"/>
          <a:r>
            <a:rPr lang="zh-CN" b="0" dirty="0" smtClean="0"/>
            <a:t>训练数据中允许包含缺少属性值的实例</a:t>
          </a:r>
          <a:endParaRPr lang="zh-CN" b="0" dirty="0"/>
        </a:p>
      </dgm:t>
    </dgm:pt>
    <dgm:pt modelId="{54FFE00E-4204-411D-BD34-31EC0A007154}" cxnId="{B21DBEDA-C97C-4893-BFF3-B5A5F26E8C2F}" type="parTrans">
      <dgm:prSet/>
      <dgm:spPr/>
      <dgm:t>
        <a:bodyPr/>
        <a:lstStyle/>
        <a:p>
          <a:endParaRPr lang="zh-CN" altLang="en-US"/>
        </a:p>
      </dgm:t>
    </dgm:pt>
    <dgm:pt modelId="{E65F0E54-7AE9-4F59-B08E-784E25D9AE4B}" cxnId="{B21DBEDA-C97C-4893-BFF3-B5A5F26E8C2F}" type="sibTrans">
      <dgm:prSet/>
      <dgm:spPr/>
      <dgm:t>
        <a:bodyPr/>
        <a:lstStyle/>
        <a:p>
          <a:endParaRPr lang="zh-CN" altLang="en-US"/>
        </a:p>
      </dgm:t>
    </dgm:pt>
    <dgm:pt modelId="{1E69C6C0-7B42-4A35-9D1B-5955269A4871}">
      <dgm:prSet/>
      <dgm:spPr/>
      <dgm:t>
        <a:bodyPr/>
        <a:lstStyle/>
        <a:p>
          <a:pPr rtl="0"/>
          <a:r>
            <a:rPr lang="zh-CN" smtClean="0"/>
            <a:t>典型算法</a:t>
          </a:r>
          <a:endParaRPr lang="zh-CN"/>
        </a:p>
      </dgm:t>
    </dgm:pt>
    <dgm:pt modelId="{A07F2885-E555-432B-BCF9-977260032137}" cxnId="{2420BA40-0400-4098-AE11-E5BDAE86C01A}" type="parTrans">
      <dgm:prSet/>
      <dgm:spPr/>
      <dgm:t>
        <a:bodyPr/>
        <a:lstStyle/>
        <a:p>
          <a:endParaRPr lang="zh-CN" altLang="en-US"/>
        </a:p>
      </dgm:t>
    </dgm:pt>
    <dgm:pt modelId="{DF5D59D1-C116-42AE-B88B-5A3687B1C656}" cxnId="{2420BA40-0400-4098-AE11-E5BDAE86C01A}" type="sibTrans">
      <dgm:prSet/>
      <dgm:spPr/>
      <dgm:t>
        <a:bodyPr/>
        <a:lstStyle/>
        <a:p>
          <a:endParaRPr lang="zh-CN" altLang="en-US"/>
        </a:p>
      </dgm:t>
    </dgm:pt>
    <dgm:pt modelId="{54196729-E44D-442C-B6FC-20C3E8F5CA21}">
      <dgm:prSet/>
      <dgm:spPr/>
      <dgm:t>
        <a:bodyPr/>
        <a:lstStyle/>
        <a:p>
          <a:pPr rtl="0"/>
          <a:r>
            <a:rPr lang="en-US" dirty="0" smtClean="0"/>
            <a:t>ID3</a:t>
          </a:r>
          <a:endParaRPr lang="zh-CN" dirty="0"/>
        </a:p>
      </dgm:t>
    </dgm:pt>
    <dgm:pt modelId="{B6C2305B-9F9B-4CA7-BF10-CB2616F08CC3}" cxnId="{0326C5D2-2217-45F9-8AA1-04935500F62E}" type="parTrans">
      <dgm:prSet/>
      <dgm:spPr/>
      <dgm:t>
        <a:bodyPr/>
        <a:lstStyle/>
        <a:p>
          <a:endParaRPr lang="zh-CN" altLang="en-US"/>
        </a:p>
      </dgm:t>
    </dgm:pt>
    <dgm:pt modelId="{C07641F9-4423-4925-A264-4AEE567642DD}" cxnId="{0326C5D2-2217-45F9-8AA1-04935500F62E}" type="sibTrans">
      <dgm:prSet/>
      <dgm:spPr/>
      <dgm:t>
        <a:bodyPr/>
        <a:lstStyle/>
        <a:p>
          <a:endParaRPr lang="zh-CN" altLang="en-US"/>
        </a:p>
      </dgm:t>
    </dgm:pt>
    <dgm:pt modelId="{4BB38C0C-CEED-42F7-A6F9-AEB8E697B594}">
      <dgm:prSet/>
      <dgm:spPr/>
      <dgm:t>
        <a:bodyPr/>
        <a:lstStyle/>
        <a:p>
          <a:pPr rtl="0"/>
          <a:endParaRPr lang="zh-CN" dirty="0"/>
        </a:p>
      </dgm:t>
    </dgm:pt>
    <dgm:pt modelId="{0FEA81D1-721B-4420-9C43-956B32284C8A}" cxnId="{E9413B46-7AE9-41B5-982B-3B54335574D8}" type="parTrans">
      <dgm:prSet/>
      <dgm:spPr/>
      <dgm:t>
        <a:bodyPr/>
        <a:lstStyle/>
        <a:p>
          <a:endParaRPr lang="zh-CN" altLang="en-US"/>
        </a:p>
      </dgm:t>
    </dgm:pt>
    <dgm:pt modelId="{33D14035-0856-4A81-8F25-2344FBB26A95}" cxnId="{E9413B46-7AE9-41B5-982B-3B54335574D8}" type="sibTrans">
      <dgm:prSet/>
      <dgm:spPr/>
      <dgm:t>
        <a:bodyPr/>
        <a:lstStyle/>
        <a:p>
          <a:endParaRPr lang="zh-CN" altLang="en-US"/>
        </a:p>
      </dgm:t>
    </dgm:pt>
    <dgm:pt modelId="{7EA49B86-7C73-4F54-B209-E6A374E13B21}">
      <dgm:prSet/>
      <dgm:spPr/>
      <dgm:t>
        <a:bodyPr/>
        <a:lstStyle/>
        <a:p>
          <a:pPr rtl="0"/>
          <a:endParaRPr lang="zh-CN" b="0" dirty="0"/>
        </a:p>
      </dgm:t>
    </dgm:pt>
    <dgm:pt modelId="{DEFBBDD0-C910-46C1-92DE-B99C2CA680E9}" cxnId="{1A8F33FE-58D6-4448-997D-B60EE960D485}" type="parTrans">
      <dgm:prSet/>
      <dgm:spPr/>
      <dgm:t>
        <a:bodyPr/>
        <a:lstStyle/>
        <a:p>
          <a:endParaRPr lang="zh-CN" altLang="en-US"/>
        </a:p>
      </dgm:t>
    </dgm:pt>
    <dgm:pt modelId="{C2FAE5AD-FF01-4EDD-8871-80FE45A7011D}" cxnId="{1A8F33FE-58D6-4448-997D-B60EE960D485}" type="sibTrans">
      <dgm:prSet/>
      <dgm:spPr/>
      <dgm:t>
        <a:bodyPr/>
        <a:lstStyle/>
        <a:p>
          <a:endParaRPr lang="zh-CN" altLang="en-US"/>
        </a:p>
      </dgm:t>
    </dgm:pt>
    <dgm:pt modelId="{AD7C06CD-1FCE-4FCF-BA1E-D1696846D866}">
      <dgm:prSet/>
      <dgm:spPr/>
      <dgm:t>
        <a:bodyPr/>
        <a:lstStyle/>
        <a:p>
          <a:pPr rtl="0"/>
          <a:r>
            <a:rPr lang="en-US" altLang="zh-CN" dirty="0" smtClean="0"/>
            <a:t>C4.5</a:t>
          </a:r>
          <a:endParaRPr lang="zh-CN" dirty="0"/>
        </a:p>
      </dgm:t>
    </dgm:pt>
    <dgm:pt modelId="{B62FED6F-F004-4B14-96AB-ABD15B050D10}" cxnId="{817F4A9F-4ED2-4F3C-A839-375670543F43}" type="parTrans">
      <dgm:prSet/>
      <dgm:spPr/>
      <dgm:t>
        <a:bodyPr/>
        <a:lstStyle/>
        <a:p>
          <a:endParaRPr lang="zh-CN" altLang="en-US"/>
        </a:p>
      </dgm:t>
    </dgm:pt>
    <dgm:pt modelId="{A861044B-4064-4091-B8F1-73A9B7A7BFFE}" cxnId="{817F4A9F-4ED2-4F3C-A839-375670543F43}" type="sibTrans">
      <dgm:prSet/>
      <dgm:spPr/>
      <dgm:t>
        <a:bodyPr/>
        <a:lstStyle/>
        <a:p>
          <a:endParaRPr lang="zh-CN" altLang="en-US"/>
        </a:p>
      </dgm:t>
    </dgm:pt>
    <dgm:pt modelId="{51EA12ED-6B79-4C8D-8901-CFBB248FA937}" type="pres">
      <dgm:prSet presAssocID="{EF19A7A1-8D76-46E0-A02E-954E6419BEFF}" presName="linear" presStyleCnt="0">
        <dgm:presLayoutVars>
          <dgm:animLvl val="lvl"/>
          <dgm:resizeHandles val="exact"/>
        </dgm:presLayoutVars>
      </dgm:prSet>
      <dgm:spPr/>
      <dgm:t>
        <a:bodyPr/>
        <a:lstStyle/>
        <a:p>
          <a:endParaRPr lang="zh-CN" altLang="en-US"/>
        </a:p>
      </dgm:t>
    </dgm:pt>
    <dgm:pt modelId="{943A5646-1CF9-44F6-B49F-4F56C69D3B5C}" type="pres">
      <dgm:prSet presAssocID="{38FA64FC-1BC3-4552-8198-C49797AB86C8}" presName="parentText" presStyleLbl="node1" presStyleIdx="0" presStyleCnt="3">
        <dgm:presLayoutVars>
          <dgm:chMax val="0"/>
          <dgm:bulletEnabled val="1"/>
        </dgm:presLayoutVars>
      </dgm:prSet>
      <dgm:spPr/>
      <dgm:t>
        <a:bodyPr/>
        <a:lstStyle/>
        <a:p>
          <a:endParaRPr lang="zh-CN" altLang="en-US"/>
        </a:p>
      </dgm:t>
    </dgm:pt>
    <dgm:pt modelId="{20B706DC-72E9-45DC-8A96-7586439FDF62}" type="pres">
      <dgm:prSet presAssocID="{38FA64FC-1BC3-4552-8198-C49797AB86C8}" presName="childText" presStyleLbl="revTx" presStyleIdx="0" presStyleCnt="3">
        <dgm:presLayoutVars>
          <dgm:bulletEnabled val="1"/>
        </dgm:presLayoutVars>
      </dgm:prSet>
      <dgm:spPr/>
      <dgm:t>
        <a:bodyPr/>
        <a:lstStyle/>
        <a:p>
          <a:endParaRPr lang="zh-CN" altLang="en-US"/>
        </a:p>
      </dgm:t>
    </dgm:pt>
    <dgm:pt modelId="{205A4553-34E9-4543-B293-0EF106E1DED9}" type="pres">
      <dgm:prSet presAssocID="{6D925CEC-74D2-4454-BABE-2F7A17AE237E}" presName="parentText" presStyleLbl="node1" presStyleIdx="1" presStyleCnt="3">
        <dgm:presLayoutVars>
          <dgm:chMax val="0"/>
          <dgm:bulletEnabled val="1"/>
        </dgm:presLayoutVars>
      </dgm:prSet>
      <dgm:spPr/>
      <dgm:t>
        <a:bodyPr/>
        <a:lstStyle/>
        <a:p>
          <a:endParaRPr lang="zh-CN" altLang="en-US"/>
        </a:p>
      </dgm:t>
    </dgm:pt>
    <dgm:pt modelId="{AD9B7331-A023-4FF5-AB93-995DCC93E755}" type="pres">
      <dgm:prSet presAssocID="{6D925CEC-74D2-4454-BABE-2F7A17AE237E}" presName="childText" presStyleLbl="revTx" presStyleIdx="1" presStyleCnt="3">
        <dgm:presLayoutVars>
          <dgm:bulletEnabled val="1"/>
        </dgm:presLayoutVars>
      </dgm:prSet>
      <dgm:spPr/>
      <dgm:t>
        <a:bodyPr/>
        <a:lstStyle/>
        <a:p>
          <a:endParaRPr lang="zh-CN" altLang="en-US"/>
        </a:p>
      </dgm:t>
    </dgm:pt>
    <dgm:pt modelId="{2B117A40-1AD7-4F2E-BB09-6B77DD844BD2}" type="pres">
      <dgm:prSet presAssocID="{1E69C6C0-7B42-4A35-9D1B-5955269A4871}" presName="parentText" presStyleLbl="node1" presStyleIdx="2" presStyleCnt="3">
        <dgm:presLayoutVars>
          <dgm:chMax val="0"/>
          <dgm:bulletEnabled val="1"/>
        </dgm:presLayoutVars>
      </dgm:prSet>
      <dgm:spPr/>
      <dgm:t>
        <a:bodyPr/>
        <a:lstStyle/>
        <a:p>
          <a:endParaRPr lang="zh-CN" altLang="en-US"/>
        </a:p>
      </dgm:t>
    </dgm:pt>
    <dgm:pt modelId="{04365808-F7F0-438A-9EB3-91C5A43B0E7D}" type="pres">
      <dgm:prSet presAssocID="{1E69C6C0-7B42-4A35-9D1B-5955269A4871}" presName="childText" presStyleLbl="revTx" presStyleIdx="2" presStyleCnt="3">
        <dgm:presLayoutVars>
          <dgm:bulletEnabled val="1"/>
        </dgm:presLayoutVars>
      </dgm:prSet>
      <dgm:spPr/>
      <dgm:t>
        <a:bodyPr/>
        <a:lstStyle/>
        <a:p>
          <a:endParaRPr lang="zh-CN" altLang="en-US"/>
        </a:p>
      </dgm:t>
    </dgm:pt>
  </dgm:ptLst>
  <dgm:cxnLst>
    <dgm:cxn modelId="{1A8F33FE-58D6-4448-997D-B60EE960D485}" srcId="{6D925CEC-74D2-4454-BABE-2F7A17AE237E}" destId="{7EA49B86-7C73-4F54-B209-E6A374E13B21}" srcOrd="4" destOrd="0" parTransId="{DEFBBDD0-C910-46C1-92DE-B99C2CA680E9}" sibTransId="{C2FAE5AD-FF01-4EDD-8871-80FE45A7011D}"/>
    <dgm:cxn modelId="{7AA0F5B6-7182-4157-8FB4-AA50B49D8739}" srcId="{6D925CEC-74D2-4454-BABE-2F7A17AE237E}" destId="{8F7D56A4-7147-4724-8A6E-54064150C203}" srcOrd="1" destOrd="0" parTransId="{7C08C4D0-0136-448D-BA94-0B481CF19690}" sibTransId="{D37B0B15-3484-4C3F-8DFE-0CACFE1EFB26}"/>
    <dgm:cxn modelId="{817F4A9F-4ED2-4F3C-A839-375670543F43}" srcId="{1E69C6C0-7B42-4A35-9D1B-5955269A4871}" destId="{AD7C06CD-1FCE-4FCF-BA1E-D1696846D866}" srcOrd="1" destOrd="0" parTransId="{B62FED6F-F004-4B14-96AB-ABD15B050D10}" sibTransId="{A861044B-4064-4091-B8F1-73A9B7A7BFFE}"/>
    <dgm:cxn modelId="{2420BA40-0400-4098-AE11-E5BDAE86C01A}" srcId="{EF19A7A1-8D76-46E0-A02E-954E6419BEFF}" destId="{1E69C6C0-7B42-4A35-9D1B-5955269A4871}" srcOrd="2" destOrd="0" parTransId="{A07F2885-E555-432B-BCF9-977260032137}" sibTransId="{DF5D59D1-C116-42AE-B88B-5A3687B1C656}"/>
    <dgm:cxn modelId="{C8004B4E-FE7F-4E0D-A9A8-6B06262A19A7}" type="presOf" srcId="{16227837-BF76-4E2F-A643-ACCDADE1C789}" destId="{20B706DC-72E9-45DC-8A96-7586439FDF62}" srcOrd="0" destOrd="0" presId="urn:microsoft.com/office/officeart/2005/8/layout/vList2"/>
    <dgm:cxn modelId="{B87DD41A-979F-48E0-85EC-D1A037C0C388}" type="presOf" srcId="{54196729-E44D-442C-B6FC-20C3E8F5CA21}" destId="{04365808-F7F0-438A-9EB3-91C5A43B0E7D}" srcOrd="0" destOrd="0" presId="urn:microsoft.com/office/officeart/2005/8/layout/vList2"/>
    <dgm:cxn modelId="{BDBC8A62-6348-46F8-9654-9C18172D037E}" type="presOf" srcId="{6D925CEC-74D2-4454-BABE-2F7A17AE237E}" destId="{205A4553-34E9-4543-B293-0EF106E1DED9}" srcOrd="0" destOrd="0" presId="urn:microsoft.com/office/officeart/2005/8/layout/vList2"/>
    <dgm:cxn modelId="{852020EA-B3FA-4492-A094-928C1B9D47EF}" type="presOf" srcId="{38FA64FC-1BC3-4552-8198-C49797AB86C8}" destId="{943A5646-1CF9-44F6-B49F-4F56C69D3B5C}" srcOrd="0" destOrd="0" presId="urn:microsoft.com/office/officeart/2005/8/layout/vList2"/>
    <dgm:cxn modelId="{314C96E1-9A7E-403D-B9AC-63A17FD5A27D}" type="presOf" srcId="{1E69C6C0-7B42-4A35-9D1B-5955269A4871}" destId="{2B117A40-1AD7-4F2E-BB09-6B77DD844BD2}" srcOrd="0" destOrd="0" presId="urn:microsoft.com/office/officeart/2005/8/layout/vList2"/>
    <dgm:cxn modelId="{348629BB-2E92-494A-B7A6-FC752493069C}" type="presOf" srcId="{DD03BBDB-D0D4-4533-90CA-3D4302654639}" destId="{AD9B7331-A023-4FF5-AB93-995DCC93E755}" srcOrd="0" destOrd="0" presId="urn:microsoft.com/office/officeart/2005/8/layout/vList2"/>
    <dgm:cxn modelId="{D2D0B8F0-2B7D-49EE-A747-BB5B35367A4F}" type="presOf" srcId="{7EA49B86-7C73-4F54-B209-E6A374E13B21}" destId="{AD9B7331-A023-4FF5-AB93-995DCC93E755}" srcOrd="0" destOrd="4" presId="urn:microsoft.com/office/officeart/2005/8/layout/vList2"/>
    <dgm:cxn modelId="{5E7500D3-9525-4A78-83C2-17977F1A9ACD}" srcId="{EF19A7A1-8D76-46E0-A02E-954E6419BEFF}" destId="{38FA64FC-1BC3-4552-8198-C49797AB86C8}" srcOrd="0" destOrd="0" parTransId="{CC62EDB8-4A1A-4B71-A05B-B23E39CAE320}" sibTransId="{6379FAB3-7676-4854-A1F0-0E49B7C86BD7}"/>
    <dgm:cxn modelId="{CD4765EF-A34C-4149-BAA5-3F9AC267CA2B}" type="presOf" srcId="{8F7D56A4-7147-4724-8A6E-54064150C203}" destId="{AD9B7331-A023-4FF5-AB93-995DCC93E755}" srcOrd="0" destOrd="1" presId="urn:microsoft.com/office/officeart/2005/8/layout/vList2"/>
    <dgm:cxn modelId="{1988EF15-2B4C-4551-8E8F-51F19FB42900}" type="presOf" srcId="{1504E10C-6BD6-49F6-8908-CA91B659FB3A}" destId="{20B706DC-72E9-45DC-8A96-7586439FDF62}" srcOrd="0" destOrd="1" presId="urn:microsoft.com/office/officeart/2005/8/layout/vList2"/>
    <dgm:cxn modelId="{4ABC5C7F-7129-493D-BFBD-F186AEA18109}" type="presOf" srcId="{6C971DB9-0212-4EF0-9B35-C1C880DC88A7}" destId="{AD9B7331-A023-4FF5-AB93-995DCC93E755}" srcOrd="0" destOrd="2" presId="urn:microsoft.com/office/officeart/2005/8/layout/vList2"/>
    <dgm:cxn modelId="{927E2498-53AB-4003-B245-8EADCBD65374}" srcId="{6D925CEC-74D2-4454-BABE-2F7A17AE237E}" destId="{DD03BBDB-D0D4-4533-90CA-3D4302654639}" srcOrd="0" destOrd="0" parTransId="{A029DE03-3550-46D2-9F96-8B5E3B5B9327}" sibTransId="{13424BB0-3870-4C7C-A9D7-FD76D95C8637}"/>
    <dgm:cxn modelId="{DF24C16E-755E-4E12-A262-3CD97FA4F849}" srcId="{EF19A7A1-8D76-46E0-A02E-954E6419BEFF}" destId="{6D925CEC-74D2-4454-BABE-2F7A17AE237E}" srcOrd="1" destOrd="0" parTransId="{8B701E46-7C7C-4426-B31C-5D6AA5B029A8}" sibTransId="{06D2538A-7801-4A09-8F31-C933D644ECB0}"/>
    <dgm:cxn modelId="{DBE27C2A-38D9-4DBD-8A17-4AD18DC475B1}" srcId="{6D925CEC-74D2-4454-BABE-2F7A17AE237E}" destId="{6C971DB9-0212-4EF0-9B35-C1C880DC88A7}" srcOrd="2" destOrd="0" parTransId="{B2268ED7-5077-4BA3-8DB9-F4CA8CB50F22}" sibTransId="{D69D0315-BD23-4180-8326-3689E3A0E153}"/>
    <dgm:cxn modelId="{E9413B46-7AE9-41B5-982B-3B54335574D8}" srcId="{38FA64FC-1BC3-4552-8198-C49797AB86C8}" destId="{4BB38C0C-CEED-42F7-A6F9-AEB8E697B594}" srcOrd="2" destOrd="0" parTransId="{0FEA81D1-721B-4420-9C43-956B32284C8A}" sibTransId="{33D14035-0856-4A81-8F25-2344FBB26A95}"/>
    <dgm:cxn modelId="{0326C5D2-2217-45F9-8AA1-04935500F62E}" srcId="{1E69C6C0-7B42-4A35-9D1B-5955269A4871}" destId="{54196729-E44D-442C-B6FC-20C3E8F5CA21}" srcOrd="0" destOrd="0" parTransId="{B6C2305B-9F9B-4CA7-BF10-CB2616F08CC3}" sibTransId="{C07641F9-4423-4925-A264-4AEE567642DD}"/>
    <dgm:cxn modelId="{11A69A19-6D48-4629-9874-1B9B85D8CD7B}" type="presOf" srcId="{4913F5A7-34C1-44D0-B1CE-3E6149CF9E14}" destId="{AD9B7331-A023-4FF5-AB93-995DCC93E755}" srcOrd="0" destOrd="3" presId="urn:microsoft.com/office/officeart/2005/8/layout/vList2"/>
    <dgm:cxn modelId="{3CE306AF-3A5D-4E4D-AE5C-42FDF0838A92}" type="presOf" srcId="{AD7C06CD-1FCE-4FCF-BA1E-D1696846D866}" destId="{04365808-F7F0-438A-9EB3-91C5A43B0E7D}" srcOrd="0" destOrd="1" presId="urn:microsoft.com/office/officeart/2005/8/layout/vList2"/>
    <dgm:cxn modelId="{B21DBEDA-C97C-4893-BFF3-B5A5F26E8C2F}" srcId="{6D925CEC-74D2-4454-BABE-2F7A17AE237E}" destId="{4913F5A7-34C1-44D0-B1CE-3E6149CF9E14}" srcOrd="3" destOrd="0" parTransId="{54FFE00E-4204-411D-BD34-31EC0A007154}" sibTransId="{E65F0E54-7AE9-4F59-B08E-784E25D9AE4B}"/>
    <dgm:cxn modelId="{BEB4F982-C843-4C5F-85A6-876D6D3F5787}" srcId="{38FA64FC-1BC3-4552-8198-C49797AB86C8}" destId="{16227837-BF76-4E2F-A643-ACCDADE1C789}" srcOrd="0" destOrd="0" parTransId="{E10E614E-411A-4A29-80AE-3B3BE93F6B62}" sibTransId="{CAED7DDC-66B7-4065-AB7B-DBB4BBC86656}"/>
    <dgm:cxn modelId="{1FB8B1CB-8669-481B-91B9-A26363A48E75}" type="presOf" srcId="{4BB38C0C-CEED-42F7-A6F9-AEB8E697B594}" destId="{20B706DC-72E9-45DC-8A96-7586439FDF62}" srcOrd="0" destOrd="2" presId="urn:microsoft.com/office/officeart/2005/8/layout/vList2"/>
    <dgm:cxn modelId="{B8B04B0A-A2D4-4151-80A2-4AF39BC2C553}" srcId="{38FA64FC-1BC3-4552-8198-C49797AB86C8}" destId="{1504E10C-6BD6-49F6-8908-CA91B659FB3A}" srcOrd="1" destOrd="0" parTransId="{B661990C-057D-4D2E-A041-762F37016181}" sibTransId="{3709994D-931B-44A2-99AD-088D5F3F4295}"/>
    <dgm:cxn modelId="{D965748C-AB1F-4E3D-9DA9-DBF06D81E5FF}" type="presOf" srcId="{EF19A7A1-8D76-46E0-A02E-954E6419BEFF}" destId="{51EA12ED-6B79-4C8D-8901-CFBB248FA937}" srcOrd="0" destOrd="0" presId="urn:microsoft.com/office/officeart/2005/8/layout/vList2"/>
    <dgm:cxn modelId="{7166EEAF-B6B4-4684-B269-9214D0E47EEA}" type="presParOf" srcId="{51EA12ED-6B79-4C8D-8901-CFBB248FA937}" destId="{943A5646-1CF9-44F6-B49F-4F56C69D3B5C}" srcOrd="0" destOrd="0" presId="urn:microsoft.com/office/officeart/2005/8/layout/vList2"/>
    <dgm:cxn modelId="{1DE0B175-1CBD-43DB-A898-63FD2C85F6E0}" type="presParOf" srcId="{51EA12ED-6B79-4C8D-8901-CFBB248FA937}" destId="{20B706DC-72E9-45DC-8A96-7586439FDF62}" srcOrd="1" destOrd="0" presId="urn:microsoft.com/office/officeart/2005/8/layout/vList2"/>
    <dgm:cxn modelId="{79D6A18C-57A2-4E6D-AD82-E921451B2598}" type="presParOf" srcId="{51EA12ED-6B79-4C8D-8901-CFBB248FA937}" destId="{205A4553-34E9-4543-B293-0EF106E1DED9}" srcOrd="2" destOrd="0" presId="urn:microsoft.com/office/officeart/2005/8/layout/vList2"/>
    <dgm:cxn modelId="{931B7622-6756-4C70-BA91-E0CDBF6947E3}" type="presParOf" srcId="{51EA12ED-6B79-4C8D-8901-CFBB248FA937}" destId="{AD9B7331-A023-4FF5-AB93-995DCC93E755}" srcOrd="3" destOrd="0" presId="urn:microsoft.com/office/officeart/2005/8/layout/vList2"/>
    <dgm:cxn modelId="{28936345-78A3-40A8-ABF1-986E60B3C4DB}" type="presParOf" srcId="{51EA12ED-6B79-4C8D-8901-CFBB248FA937}" destId="{2B117A40-1AD7-4F2E-BB09-6B77DD844BD2}" srcOrd="4" destOrd="0" presId="urn:microsoft.com/office/officeart/2005/8/layout/vList2"/>
    <dgm:cxn modelId="{D17EB9AF-9252-4D4E-A74A-C5EFBFF4D451}" type="presParOf" srcId="{51EA12ED-6B79-4C8D-8901-CFBB248FA937}" destId="{04365808-F7F0-438A-9EB3-91C5A43B0E7D}"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C592F3-7978-4043-BE12-D869A1BA4833}" type="doc">
      <dgm:prSet loTypeId="urn:microsoft.com/office/officeart/2008/layout/VerticalCurvedList" loCatId="list" qsTypeId="urn:microsoft.com/office/officeart/2005/8/quickstyle/simple4" qsCatId="simple" csTypeId="urn:microsoft.com/office/officeart/2005/8/colors/accent0_3" csCatId="mainScheme"/>
      <dgm:spPr/>
      <dgm:t>
        <a:bodyPr/>
        <a:lstStyle/>
        <a:p>
          <a:endParaRPr lang="zh-CN" altLang="en-US"/>
        </a:p>
      </dgm:t>
    </dgm:pt>
    <dgm:pt modelId="{6FD6185A-A8F2-41A2-913D-106D7D469368}">
      <dgm:prSet/>
      <dgm:spPr/>
      <dgm:t>
        <a:bodyPr/>
        <a:lstStyle/>
        <a:p>
          <a:pPr rtl="0"/>
          <a:r>
            <a:rPr lang="zh-CN" smtClean="0"/>
            <a:t>以整个样本集作为决策树的根节点</a:t>
          </a:r>
          <a:r>
            <a:rPr lang="en-US" smtClean="0"/>
            <a:t>S</a:t>
          </a:r>
          <a:r>
            <a:rPr lang="zh-CN" smtClean="0"/>
            <a:t>，并计算</a:t>
          </a:r>
          <a:r>
            <a:rPr lang="en-US" smtClean="0"/>
            <a:t>S</a:t>
          </a:r>
          <a:r>
            <a:rPr lang="zh-CN" smtClean="0"/>
            <a:t>对每个属性的条件熵；</a:t>
          </a:r>
          <a:endParaRPr lang="zh-CN"/>
        </a:p>
      </dgm:t>
    </dgm:pt>
    <dgm:pt modelId="{EA74FA35-C11B-4D59-818F-53AFC63DAF43}" cxnId="{961971DD-7B1C-4C08-BD3D-F1F5C43EB8E7}" type="parTrans">
      <dgm:prSet/>
      <dgm:spPr/>
      <dgm:t>
        <a:bodyPr/>
        <a:lstStyle/>
        <a:p>
          <a:endParaRPr lang="zh-CN" altLang="en-US"/>
        </a:p>
      </dgm:t>
    </dgm:pt>
    <dgm:pt modelId="{CC22CE4E-9BE9-4A49-BB25-C7C23D5C8AEC}" cxnId="{961971DD-7B1C-4C08-BD3D-F1F5C43EB8E7}" type="sibTrans">
      <dgm:prSet/>
      <dgm:spPr/>
      <dgm:t>
        <a:bodyPr/>
        <a:lstStyle/>
        <a:p>
          <a:endParaRPr lang="zh-CN" altLang="en-US"/>
        </a:p>
      </dgm:t>
    </dgm:pt>
    <dgm:pt modelId="{992A9661-3315-4403-B310-C1C602B47297}">
      <dgm:prSet/>
      <dgm:spPr/>
      <dgm:t>
        <a:bodyPr/>
        <a:lstStyle/>
        <a:p>
          <a:pPr rtl="0"/>
          <a:r>
            <a:rPr lang="zh-CN" dirty="0" smtClean="0"/>
            <a:t>选择能使</a:t>
          </a:r>
          <a:r>
            <a:rPr lang="en-US" dirty="0" smtClean="0"/>
            <a:t>S</a:t>
          </a:r>
          <a:r>
            <a:rPr lang="zh-CN" dirty="0" smtClean="0"/>
            <a:t>的条件熵为最小的一个属性，对根节点进行分裂，得到根节点下的子节点；</a:t>
          </a:r>
          <a:endParaRPr lang="zh-CN" dirty="0"/>
        </a:p>
      </dgm:t>
    </dgm:pt>
    <dgm:pt modelId="{ED75A843-329D-478C-A46B-7E86B007B178}" cxnId="{8633E7F0-2E0D-4F4D-A395-3A25B0E3106A}" type="parTrans">
      <dgm:prSet/>
      <dgm:spPr/>
      <dgm:t>
        <a:bodyPr/>
        <a:lstStyle/>
        <a:p>
          <a:endParaRPr lang="zh-CN" altLang="en-US"/>
        </a:p>
      </dgm:t>
    </dgm:pt>
    <dgm:pt modelId="{1DC17186-B326-4734-8B54-1AD4F61B42E3}" cxnId="{8633E7F0-2E0D-4F4D-A395-3A25B0E3106A}" type="sibTrans">
      <dgm:prSet/>
      <dgm:spPr/>
      <dgm:t>
        <a:bodyPr/>
        <a:lstStyle/>
        <a:p>
          <a:endParaRPr lang="zh-CN" altLang="en-US"/>
        </a:p>
      </dgm:t>
    </dgm:pt>
    <dgm:pt modelId="{5E331EB5-028B-40FF-B779-CCD787292566}">
      <dgm:prSet/>
      <dgm:spPr/>
      <dgm:t>
        <a:bodyPr/>
        <a:lstStyle/>
        <a:p>
          <a:pPr rtl="0"/>
          <a:r>
            <a:rPr lang="zh-CN" smtClean="0"/>
            <a:t>再用同样方法对这些子节点进行分裂，直至所有叶节点的熵值都下降为</a:t>
          </a:r>
          <a:r>
            <a:rPr lang="en-US" smtClean="0"/>
            <a:t>0</a:t>
          </a:r>
          <a:r>
            <a:rPr lang="zh-CN" smtClean="0"/>
            <a:t>为止；</a:t>
          </a:r>
          <a:endParaRPr lang="zh-CN"/>
        </a:p>
      </dgm:t>
    </dgm:pt>
    <dgm:pt modelId="{D793F958-264E-482E-BA70-742E11691FDA}" cxnId="{81AD80F7-1FFF-4086-934C-C81541E87FAC}" type="parTrans">
      <dgm:prSet/>
      <dgm:spPr/>
      <dgm:t>
        <a:bodyPr/>
        <a:lstStyle/>
        <a:p>
          <a:endParaRPr lang="zh-CN" altLang="en-US"/>
        </a:p>
      </dgm:t>
    </dgm:pt>
    <dgm:pt modelId="{B71368A3-1245-4CE6-938E-E7D53732FF8C}" cxnId="{81AD80F7-1FFF-4086-934C-C81541E87FAC}" type="sibTrans">
      <dgm:prSet/>
      <dgm:spPr/>
      <dgm:t>
        <a:bodyPr/>
        <a:lstStyle/>
        <a:p>
          <a:endParaRPr lang="zh-CN" altLang="en-US"/>
        </a:p>
      </dgm:t>
    </dgm:pt>
    <dgm:pt modelId="{8966B747-4B86-4690-8990-CE640E443420}">
      <dgm:prSet/>
      <dgm:spPr/>
      <dgm:t>
        <a:bodyPr/>
        <a:lstStyle/>
        <a:p>
          <a:pPr rtl="0"/>
          <a:r>
            <a:rPr lang="zh-CN" smtClean="0"/>
            <a:t>得到一颗与训练样本集对应的熵为</a:t>
          </a:r>
          <a:r>
            <a:rPr lang="en-US" smtClean="0"/>
            <a:t>0</a:t>
          </a:r>
          <a:r>
            <a:rPr lang="zh-CN" smtClean="0"/>
            <a:t>的决策树。</a:t>
          </a:r>
          <a:endParaRPr lang="zh-CN"/>
        </a:p>
      </dgm:t>
    </dgm:pt>
    <dgm:pt modelId="{2295DADA-D44E-4C46-BDE9-45BE975D024A}" cxnId="{A7CE5ACB-A9C2-4002-8D5F-5E26A5E8C5B6}" type="parTrans">
      <dgm:prSet/>
      <dgm:spPr/>
      <dgm:t>
        <a:bodyPr/>
        <a:lstStyle/>
        <a:p>
          <a:endParaRPr lang="zh-CN" altLang="en-US"/>
        </a:p>
      </dgm:t>
    </dgm:pt>
    <dgm:pt modelId="{416BE388-F421-4388-9DBD-F25CB1FB37D6}" cxnId="{A7CE5ACB-A9C2-4002-8D5F-5E26A5E8C5B6}" type="sibTrans">
      <dgm:prSet/>
      <dgm:spPr/>
      <dgm:t>
        <a:bodyPr/>
        <a:lstStyle/>
        <a:p>
          <a:endParaRPr lang="zh-CN" altLang="en-US"/>
        </a:p>
      </dgm:t>
    </dgm:pt>
    <dgm:pt modelId="{7B82A7CE-BC57-4E23-8B7E-C9A99E4162D2}" type="pres">
      <dgm:prSet presAssocID="{0CC592F3-7978-4043-BE12-D869A1BA4833}" presName="Name0" presStyleCnt="0">
        <dgm:presLayoutVars>
          <dgm:chMax val="7"/>
          <dgm:chPref val="7"/>
          <dgm:dir/>
        </dgm:presLayoutVars>
      </dgm:prSet>
      <dgm:spPr/>
      <dgm:t>
        <a:bodyPr/>
        <a:lstStyle/>
        <a:p>
          <a:endParaRPr lang="zh-CN" altLang="en-US"/>
        </a:p>
      </dgm:t>
    </dgm:pt>
    <dgm:pt modelId="{DA2072D2-F9EC-4E38-8A93-8197A1072AF7}" type="pres">
      <dgm:prSet presAssocID="{0CC592F3-7978-4043-BE12-D869A1BA4833}" presName="Name1" presStyleCnt="0"/>
      <dgm:spPr/>
    </dgm:pt>
    <dgm:pt modelId="{7FDD9F8B-B672-481F-8BD0-34068BE3B744}" type="pres">
      <dgm:prSet presAssocID="{0CC592F3-7978-4043-BE12-D869A1BA4833}" presName="cycle" presStyleCnt="0"/>
      <dgm:spPr/>
    </dgm:pt>
    <dgm:pt modelId="{A0A831B1-0941-43DD-9163-20FC63A3C923}" type="pres">
      <dgm:prSet presAssocID="{0CC592F3-7978-4043-BE12-D869A1BA4833}" presName="srcNode" presStyleLbl="node1" presStyleIdx="0" presStyleCnt="4"/>
      <dgm:spPr/>
    </dgm:pt>
    <dgm:pt modelId="{FE25A3EE-EB85-43C9-8375-12A0E4AD3911}" type="pres">
      <dgm:prSet presAssocID="{0CC592F3-7978-4043-BE12-D869A1BA4833}" presName="conn" presStyleLbl="parChTrans1D2" presStyleIdx="0" presStyleCnt="1"/>
      <dgm:spPr/>
      <dgm:t>
        <a:bodyPr/>
        <a:lstStyle/>
        <a:p>
          <a:endParaRPr lang="zh-CN" altLang="en-US"/>
        </a:p>
      </dgm:t>
    </dgm:pt>
    <dgm:pt modelId="{0C1E4797-74F1-4FB7-B5EF-BDA9AD139E4D}" type="pres">
      <dgm:prSet presAssocID="{0CC592F3-7978-4043-BE12-D869A1BA4833}" presName="extraNode" presStyleLbl="node1" presStyleIdx="0" presStyleCnt="4"/>
      <dgm:spPr/>
    </dgm:pt>
    <dgm:pt modelId="{AD48A508-C80A-4991-9A0D-50CEB385171F}" type="pres">
      <dgm:prSet presAssocID="{0CC592F3-7978-4043-BE12-D869A1BA4833}" presName="dstNode" presStyleLbl="node1" presStyleIdx="0" presStyleCnt="4"/>
      <dgm:spPr/>
    </dgm:pt>
    <dgm:pt modelId="{25A4333C-BBA6-47D4-BC13-9B3A38B4D602}" type="pres">
      <dgm:prSet presAssocID="{6FD6185A-A8F2-41A2-913D-106D7D469368}" presName="text_1" presStyleLbl="node1" presStyleIdx="0" presStyleCnt="4">
        <dgm:presLayoutVars>
          <dgm:bulletEnabled val="1"/>
        </dgm:presLayoutVars>
      </dgm:prSet>
      <dgm:spPr/>
      <dgm:t>
        <a:bodyPr/>
        <a:lstStyle/>
        <a:p>
          <a:endParaRPr lang="zh-CN" altLang="en-US"/>
        </a:p>
      </dgm:t>
    </dgm:pt>
    <dgm:pt modelId="{F17DF4F9-57D6-4170-9489-13F562331DE4}" type="pres">
      <dgm:prSet presAssocID="{6FD6185A-A8F2-41A2-913D-106D7D469368}" presName="accent_1" presStyleCnt="0"/>
      <dgm:spPr/>
    </dgm:pt>
    <dgm:pt modelId="{183F97AA-9656-4E36-8608-FCFD9AAF830A}" type="pres">
      <dgm:prSet presAssocID="{6FD6185A-A8F2-41A2-913D-106D7D469368}" presName="accentRepeatNode" presStyleLbl="solidFgAcc1" presStyleIdx="0" presStyleCnt="4"/>
      <dgm:spPr/>
    </dgm:pt>
    <dgm:pt modelId="{0F5A7D28-9929-46A5-9D87-F96169E0720F}" type="pres">
      <dgm:prSet presAssocID="{992A9661-3315-4403-B310-C1C602B47297}" presName="text_2" presStyleLbl="node1" presStyleIdx="1" presStyleCnt="4">
        <dgm:presLayoutVars>
          <dgm:bulletEnabled val="1"/>
        </dgm:presLayoutVars>
      </dgm:prSet>
      <dgm:spPr/>
      <dgm:t>
        <a:bodyPr/>
        <a:lstStyle/>
        <a:p>
          <a:endParaRPr lang="zh-CN" altLang="en-US"/>
        </a:p>
      </dgm:t>
    </dgm:pt>
    <dgm:pt modelId="{3E8946BD-0E46-412B-B8D5-B28B74114CE9}" type="pres">
      <dgm:prSet presAssocID="{992A9661-3315-4403-B310-C1C602B47297}" presName="accent_2" presStyleCnt="0"/>
      <dgm:spPr/>
    </dgm:pt>
    <dgm:pt modelId="{78356122-41D0-4928-B2FF-E3999155D23E}" type="pres">
      <dgm:prSet presAssocID="{992A9661-3315-4403-B310-C1C602B47297}" presName="accentRepeatNode" presStyleLbl="solidFgAcc1" presStyleIdx="1" presStyleCnt="4"/>
      <dgm:spPr/>
    </dgm:pt>
    <dgm:pt modelId="{9CFB21A9-A92F-433B-9B07-4F4C8322CB42}" type="pres">
      <dgm:prSet presAssocID="{5E331EB5-028B-40FF-B779-CCD787292566}" presName="text_3" presStyleLbl="node1" presStyleIdx="2" presStyleCnt="4">
        <dgm:presLayoutVars>
          <dgm:bulletEnabled val="1"/>
        </dgm:presLayoutVars>
      </dgm:prSet>
      <dgm:spPr/>
      <dgm:t>
        <a:bodyPr/>
        <a:lstStyle/>
        <a:p>
          <a:endParaRPr lang="zh-CN" altLang="en-US"/>
        </a:p>
      </dgm:t>
    </dgm:pt>
    <dgm:pt modelId="{BBE6A2B4-9269-4B0E-B090-0DB3CABBF5D7}" type="pres">
      <dgm:prSet presAssocID="{5E331EB5-028B-40FF-B779-CCD787292566}" presName="accent_3" presStyleCnt="0"/>
      <dgm:spPr/>
    </dgm:pt>
    <dgm:pt modelId="{DD04AAE1-6FA8-4887-A5AC-21E3087FFBA9}" type="pres">
      <dgm:prSet presAssocID="{5E331EB5-028B-40FF-B779-CCD787292566}" presName="accentRepeatNode" presStyleLbl="solidFgAcc1" presStyleIdx="2" presStyleCnt="4"/>
      <dgm:spPr/>
    </dgm:pt>
    <dgm:pt modelId="{20C30229-BFB1-4476-AA81-7649023C2D02}" type="pres">
      <dgm:prSet presAssocID="{8966B747-4B86-4690-8990-CE640E443420}" presName="text_4" presStyleLbl="node1" presStyleIdx="3" presStyleCnt="4">
        <dgm:presLayoutVars>
          <dgm:bulletEnabled val="1"/>
        </dgm:presLayoutVars>
      </dgm:prSet>
      <dgm:spPr/>
      <dgm:t>
        <a:bodyPr/>
        <a:lstStyle/>
        <a:p>
          <a:endParaRPr lang="zh-CN" altLang="en-US"/>
        </a:p>
      </dgm:t>
    </dgm:pt>
    <dgm:pt modelId="{2D56AEBF-3BFA-4ADE-9759-85FEF05511FF}" type="pres">
      <dgm:prSet presAssocID="{8966B747-4B86-4690-8990-CE640E443420}" presName="accent_4" presStyleCnt="0"/>
      <dgm:spPr/>
    </dgm:pt>
    <dgm:pt modelId="{9A1D9675-2DBF-4B92-AF46-28C06A7355F4}" type="pres">
      <dgm:prSet presAssocID="{8966B747-4B86-4690-8990-CE640E443420}" presName="accentRepeatNode" presStyleLbl="solidFgAcc1" presStyleIdx="3" presStyleCnt="4"/>
      <dgm:spPr/>
    </dgm:pt>
  </dgm:ptLst>
  <dgm:cxnLst>
    <dgm:cxn modelId="{F3AAAFC7-543E-46CC-8EEB-436406395154}" type="presOf" srcId="{0CC592F3-7978-4043-BE12-D869A1BA4833}" destId="{7B82A7CE-BC57-4E23-8B7E-C9A99E4162D2}" srcOrd="0" destOrd="0" presId="urn:microsoft.com/office/officeart/2008/layout/VerticalCurvedList"/>
    <dgm:cxn modelId="{98E6F6C1-F19F-4077-B66E-1D9E66A4FBDA}" type="presOf" srcId="{CC22CE4E-9BE9-4A49-BB25-C7C23D5C8AEC}" destId="{FE25A3EE-EB85-43C9-8375-12A0E4AD3911}" srcOrd="0" destOrd="0" presId="urn:microsoft.com/office/officeart/2008/layout/VerticalCurvedList"/>
    <dgm:cxn modelId="{D7743782-6A7D-4979-9535-85FE1AE2DD97}" type="presOf" srcId="{992A9661-3315-4403-B310-C1C602B47297}" destId="{0F5A7D28-9929-46A5-9D87-F96169E0720F}" srcOrd="0" destOrd="0" presId="urn:microsoft.com/office/officeart/2008/layout/VerticalCurvedList"/>
    <dgm:cxn modelId="{961971DD-7B1C-4C08-BD3D-F1F5C43EB8E7}" srcId="{0CC592F3-7978-4043-BE12-D869A1BA4833}" destId="{6FD6185A-A8F2-41A2-913D-106D7D469368}" srcOrd="0" destOrd="0" parTransId="{EA74FA35-C11B-4D59-818F-53AFC63DAF43}" sibTransId="{CC22CE4E-9BE9-4A49-BB25-C7C23D5C8AEC}"/>
    <dgm:cxn modelId="{11D0C2BE-0ABC-454D-92A9-9650E3220E41}" type="presOf" srcId="{8966B747-4B86-4690-8990-CE640E443420}" destId="{20C30229-BFB1-4476-AA81-7649023C2D02}" srcOrd="0" destOrd="0" presId="urn:microsoft.com/office/officeart/2008/layout/VerticalCurvedList"/>
    <dgm:cxn modelId="{A7CE5ACB-A9C2-4002-8D5F-5E26A5E8C5B6}" srcId="{0CC592F3-7978-4043-BE12-D869A1BA4833}" destId="{8966B747-4B86-4690-8990-CE640E443420}" srcOrd="3" destOrd="0" parTransId="{2295DADA-D44E-4C46-BDE9-45BE975D024A}" sibTransId="{416BE388-F421-4388-9DBD-F25CB1FB37D6}"/>
    <dgm:cxn modelId="{8633E7F0-2E0D-4F4D-A395-3A25B0E3106A}" srcId="{0CC592F3-7978-4043-BE12-D869A1BA4833}" destId="{992A9661-3315-4403-B310-C1C602B47297}" srcOrd="1" destOrd="0" parTransId="{ED75A843-329D-478C-A46B-7E86B007B178}" sibTransId="{1DC17186-B326-4734-8B54-1AD4F61B42E3}"/>
    <dgm:cxn modelId="{2EC510F3-5A00-4AD3-BB3C-CC56FE9CB4CA}" type="presOf" srcId="{5E331EB5-028B-40FF-B779-CCD787292566}" destId="{9CFB21A9-A92F-433B-9B07-4F4C8322CB42}" srcOrd="0" destOrd="0" presId="urn:microsoft.com/office/officeart/2008/layout/VerticalCurvedList"/>
    <dgm:cxn modelId="{81AD80F7-1FFF-4086-934C-C81541E87FAC}" srcId="{0CC592F3-7978-4043-BE12-D869A1BA4833}" destId="{5E331EB5-028B-40FF-B779-CCD787292566}" srcOrd="2" destOrd="0" parTransId="{D793F958-264E-482E-BA70-742E11691FDA}" sibTransId="{B71368A3-1245-4CE6-938E-E7D53732FF8C}"/>
    <dgm:cxn modelId="{4CC5A0B2-70EC-46B9-9FEA-E34C15F07921}" type="presOf" srcId="{6FD6185A-A8F2-41A2-913D-106D7D469368}" destId="{25A4333C-BBA6-47D4-BC13-9B3A38B4D602}" srcOrd="0" destOrd="0" presId="urn:microsoft.com/office/officeart/2008/layout/VerticalCurvedList"/>
    <dgm:cxn modelId="{285B7D91-2B77-4C61-812B-93ED53E3F86E}" type="presParOf" srcId="{7B82A7CE-BC57-4E23-8B7E-C9A99E4162D2}" destId="{DA2072D2-F9EC-4E38-8A93-8197A1072AF7}" srcOrd="0" destOrd="0" presId="urn:microsoft.com/office/officeart/2008/layout/VerticalCurvedList"/>
    <dgm:cxn modelId="{F15DB143-4276-46EB-9A12-324F6CAFEB15}" type="presParOf" srcId="{DA2072D2-F9EC-4E38-8A93-8197A1072AF7}" destId="{7FDD9F8B-B672-481F-8BD0-34068BE3B744}" srcOrd="0" destOrd="0" presId="urn:microsoft.com/office/officeart/2008/layout/VerticalCurvedList"/>
    <dgm:cxn modelId="{EE020851-A2E9-40E6-A56B-A436B2D6CCF7}" type="presParOf" srcId="{7FDD9F8B-B672-481F-8BD0-34068BE3B744}" destId="{A0A831B1-0941-43DD-9163-20FC63A3C923}" srcOrd="0" destOrd="0" presId="urn:microsoft.com/office/officeart/2008/layout/VerticalCurvedList"/>
    <dgm:cxn modelId="{DB2CAF80-E288-4121-811F-E2B128EB04E1}" type="presParOf" srcId="{7FDD9F8B-B672-481F-8BD0-34068BE3B744}" destId="{FE25A3EE-EB85-43C9-8375-12A0E4AD3911}" srcOrd="1" destOrd="0" presId="urn:microsoft.com/office/officeart/2008/layout/VerticalCurvedList"/>
    <dgm:cxn modelId="{1ADC6B59-9D52-4483-B738-D21124DDE22A}" type="presParOf" srcId="{7FDD9F8B-B672-481F-8BD0-34068BE3B744}" destId="{0C1E4797-74F1-4FB7-B5EF-BDA9AD139E4D}" srcOrd="2" destOrd="0" presId="urn:microsoft.com/office/officeart/2008/layout/VerticalCurvedList"/>
    <dgm:cxn modelId="{ADE1BA0A-6BCE-447B-BC61-938861C41771}" type="presParOf" srcId="{7FDD9F8B-B672-481F-8BD0-34068BE3B744}" destId="{AD48A508-C80A-4991-9A0D-50CEB385171F}" srcOrd="3" destOrd="0" presId="urn:microsoft.com/office/officeart/2008/layout/VerticalCurvedList"/>
    <dgm:cxn modelId="{AE3137B4-DBB3-4D58-82EB-5ACCAA03BCB0}" type="presParOf" srcId="{DA2072D2-F9EC-4E38-8A93-8197A1072AF7}" destId="{25A4333C-BBA6-47D4-BC13-9B3A38B4D602}" srcOrd="1" destOrd="0" presId="urn:microsoft.com/office/officeart/2008/layout/VerticalCurvedList"/>
    <dgm:cxn modelId="{E055F722-1CF7-46CF-8864-D6B1BF7D854B}" type="presParOf" srcId="{DA2072D2-F9EC-4E38-8A93-8197A1072AF7}" destId="{F17DF4F9-57D6-4170-9489-13F562331DE4}" srcOrd="2" destOrd="0" presId="urn:microsoft.com/office/officeart/2008/layout/VerticalCurvedList"/>
    <dgm:cxn modelId="{254711BB-074D-4FEE-9673-5280B95E6F43}" type="presParOf" srcId="{F17DF4F9-57D6-4170-9489-13F562331DE4}" destId="{183F97AA-9656-4E36-8608-FCFD9AAF830A}" srcOrd="0" destOrd="0" presId="urn:microsoft.com/office/officeart/2008/layout/VerticalCurvedList"/>
    <dgm:cxn modelId="{82EDC784-F2B6-4E41-9F61-4622F9712496}" type="presParOf" srcId="{DA2072D2-F9EC-4E38-8A93-8197A1072AF7}" destId="{0F5A7D28-9929-46A5-9D87-F96169E0720F}" srcOrd="3" destOrd="0" presId="urn:microsoft.com/office/officeart/2008/layout/VerticalCurvedList"/>
    <dgm:cxn modelId="{ED4010D9-BB9A-43C1-B5E2-036636342626}" type="presParOf" srcId="{DA2072D2-F9EC-4E38-8A93-8197A1072AF7}" destId="{3E8946BD-0E46-412B-B8D5-B28B74114CE9}" srcOrd="4" destOrd="0" presId="urn:microsoft.com/office/officeart/2008/layout/VerticalCurvedList"/>
    <dgm:cxn modelId="{FBB0EA21-E492-4A64-B7FF-F112FF3F03D1}" type="presParOf" srcId="{3E8946BD-0E46-412B-B8D5-B28B74114CE9}" destId="{78356122-41D0-4928-B2FF-E3999155D23E}" srcOrd="0" destOrd="0" presId="urn:microsoft.com/office/officeart/2008/layout/VerticalCurvedList"/>
    <dgm:cxn modelId="{86429876-1294-403F-828F-D0201E7C4C5D}" type="presParOf" srcId="{DA2072D2-F9EC-4E38-8A93-8197A1072AF7}" destId="{9CFB21A9-A92F-433B-9B07-4F4C8322CB42}" srcOrd="5" destOrd="0" presId="urn:microsoft.com/office/officeart/2008/layout/VerticalCurvedList"/>
    <dgm:cxn modelId="{87386E30-B651-4C8E-862E-DA3C4EBE5A2A}" type="presParOf" srcId="{DA2072D2-F9EC-4E38-8A93-8197A1072AF7}" destId="{BBE6A2B4-9269-4B0E-B090-0DB3CABBF5D7}" srcOrd="6" destOrd="0" presId="urn:microsoft.com/office/officeart/2008/layout/VerticalCurvedList"/>
    <dgm:cxn modelId="{7E489DC2-6A3E-42C6-A824-D06D4E9D5D74}" type="presParOf" srcId="{BBE6A2B4-9269-4B0E-B090-0DB3CABBF5D7}" destId="{DD04AAE1-6FA8-4887-A5AC-21E3087FFBA9}" srcOrd="0" destOrd="0" presId="urn:microsoft.com/office/officeart/2008/layout/VerticalCurvedList"/>
    <dgm:cxn modelId="{EBD76305-C789-4712-A249-7FADB545EB07}" type="presParOf" srcId="{DA2072D2-F9EC-4E38-8A93-8197A1072AF7}" destId="{20C30229-BFB1-4476-AA81-7649023C2D02}" srcOrd="7" destOrd="0" presId="urn:microsoft.com/office/officeart/2008/layout/VerticalCurvedList"/>
    <dgm:cxn modelId="{093A3818-CBB9-42B8-8354-9BC3D916D322}" type="presParOf" srcId="{DA2072D2-F9EC-4E38-8A93-8197A1072AF7}" destId="{2D56AEBF-3BFA-4ADE-9759-85FEF05511FF}" srcOrd="8" destOrd="0" presId="urn:microsoft.com/office/officeart/2008/layout/VerticalCurvedList"/>
    <dgm:cxn modelId="{E1929CD7-52F5-4084-AC38-1F568CFC4B0F}" type="presParOf" srcId="{2D56AEBF-3BFA-4ADE-9759-85FEF05511FF}" destId="{9A1D9675-2DBF-4B92-AF46-28C06A7355F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514FAC-BDC2-4E06-9504-32E915625050}"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zh-CN" altLang="en-US"/>
        </a:p>
      </dgm:t>
    </dgm:pt>
    <dgm:pt modelId="{DABFB196-2683-432E-92E2-5D66FAC33803}">
      <dgm:prSet/>
      <dgm:spPr/>
      <dgm:t>
        <a:bodyPr/>
        <a:lstStyle/>
        <a:p>
          <a:pPr rtl="0"/>
          <a:r>
            <a:rPr lang="zh-CN" altLang="en-US" b="1" dirty="0" smtClean="0"/>
            <a:t>遗传算法的核心概念</a:t>
          </a:r>
          <a:endParaRPr lang="en-US" altLang="zh-CN" b="1" dirty="0" smtClean="0"/>
        </a:p>
      </dgm:t>
    </dgm:pt>
    <dgm:pt modelId="{313D0C07-AC8D-423C-A4C7-DB2A41ACD54E}" cxnId="{D2CA6E3F-D497-4625-A48D-E6AF11C0A72F}" type="parTrans">
      <dgm:prSet/>
      <dgm:spPr/>
      <dgm:t>
        <a:bodyPr/>
        <a:lstStyle/>
        <a:p>
          <a:endParaRPr lang="zh-CN" altLang="en-US"/>
        </a:p>
      </dgm:t>
    </dgm:pt>
    <dgm:pt modelId="{A51D3BA1-C28D-42F9-A499-525F312AD0A1}" cxnId="{D2CA6E3F-D497-4625-A48D-E6AF11C0A72F}" type="sibTrans">
      <dgm:prSet/>
      <dgm:spPr/>
      <dgm:t>
        <a:bodyPr/>
        <a:lstStyle/>
        <a:p>
          <a:endParaRPr lang="zh-CN" altLang="en-US"/>
        </a:p>
      </dgm:t>
    </dgm:pt>
    <dgm:pt modelId="{77C593C2-0B1E-4533-8754-4FEFB37D462D}">
      <dgm:prSet/>
      <dgm:spPr/>
      <dgm:t>
        <a:bodyPr/>
        <a:lstStyle/>
        <a:p>
          <a:pPr rtl="0"/>
          <a:r>
            <a:rPr lang="zh-CN" b="1" dirty="0" smtClean="0"/>
            <a:t>在每一次迭代中，后继总体</a:t>
          </a:r>
          <a:r>
            <a:rPr lang="en-US" b="1" i="1" dirty="0" smtClean="0"/>
            <a:t>P</a:t>
          </a:r>
          <a:r>
            <a:rPr lang="en-US" b="1" i="1" baseline="-25000" dirty="0" smtClean="0"/>
            <a:t>S</a:t>
          </a:r>
          <a:r>
            <a:rPr lang="zh-CN" b="1" dirty="0" smtClean="0"/>
            <a:t>的形成方法</a:t>
          </a:r>
          <a:endParaRPr lang="zh-CN" dirty="0"/>
        </a:p>
      </dgm:t>
    </dgm:pt>
    <dgm:pt modelId="{7CC0D031-3995-42CF-9C10-900C61E8736F}" cxnId="{DF27059E-86A0-4F2C-99A1-A5AA83CD4B1F}" type="parTrans">
      <dgm:prSet/>
      <dgm:spPr/>
      <dgm:t>
        <a:bodyPr/>
        <a:lstStyle/>
        <a:p>
          <a:endParaRPr lang="zh-CN" altLang="en-US"/>
        </a:p>
      </dgm:t>
    </dgm:pt>
    <dgm:pt modelId="{F162F3FA-6DD2-4FB1-A233-B0E56C411163}" cxnId="{DF27059E-86A0-4F2C-99A1-A5AA83CD4B1F}" type="sibTrans">
      <dgm:prSet/>
      <dgm:spPr/>
      <dgm:t>
        <a:bodyPr/>
        <a:lstStyle/>
        <a:p>
          <a:endParaRPr lang="zh-CN" altLang="en-US"/>
        </a:p>
      </dgm:t>
    </dgm:pt>
    <dgm:pt modelId="{A1CD2117-E624-4575-A7D4-5CA37E25EC7F}">
      <dgm:prSet/>
      <dgm:spPr/>
      <dgm:t>
        <a:bodyPr/>
        <a:lstStyle/>
        <a:p>
          <a:pPr rtl="0"/>
          <a:r>
            <a:rPr lang="zh-CN" smtClean="0"/>
            <a:t>选择 </a:t>
          </a:r>
          <a:endParaRPr lang="zh-CN"/>
        </a:p>
      </dgm:t>
    </dgm:pt>
    <dgm:pt modelId="{36CBCFA0-B884-40CB-8649-BEF752DA4FE7}" cxnId="{0217E583-C1CF-4328-A334-AA86C0467994}" type="parTrans">
      <dgm:prSet/>
      <dgm:spPr/>
      <dgm:t>
        <a:bodyPr/>
        <a:lstStyle/>
        <a:p>
          <a:endParaRPr lang="zh-CN" altLang="en-US"/>
        </a:p>
      </dgm:t>
    </dgm:pt>
    <dgm:pt modelId="{31779049-9855-4FC9-B0C2-5EB110D71142}" cxnId="{0217E583-C1CF-4328-A334-AA86C0467994}" type="sibTrans">
      <dgm:prSet/>
      <dgm:spPr/>
      <dgm:t>
        <a:bodyPr/>
        <a:lstStyle/>
        <a:p>
          <a:endParaRPr lang="zh-CN" altLang="en-US"/>
        </a:p>
      </dgm:t>
    </dgm:pt>
    <dgm:pt modelId="{00895C80-043B-4BEF-AE96-7ECE6CD21905}">
      <dgm:prSet/>
      <dgm:spPr/>
      <dgm:t>
        <a:bodyPr/>
        <a:lstStyle/>
        <a:p>
          <a:pPr rtl="0"/>
          <a:r>
            <a:rPr lang="zh-CN" smtClean="0"/>
            <a:t>交叉</a:t>
          </a:r>
          <a:endParaRPr lang="zh-CN"/>
        </a:p>
      </dgm:t>
    </dgm:pt>
    <dgm:pt modelId="{0903D35D-3D56-453E-8774-FA47A5287AC6}" cxnId="{371D1B4F-5A3B-4AC5-9D28-C3B0D8FF28EF}" type="parTrans">
      <dgm:prSet/>
      <dgm:spPr/>
      <dgm:t>
        <a:bodyPr/>
        <a:lstStyle/>
        <a:p>
          <a:endParaRPr lang="zh-CN" altLang="en-US"/>
        </a:p>
      </dgm:t>
    </dgm:pt>
    <dgm:pt modelId="{17B6C610-B7AD-40DD-8817-68B32E3A1380}" cxnId="{371D1B4F-5A3B-4AC5-9D28-C3B0D8FF28EF}" type="sibTrans">
      <dgm:prSet/>
      <dgm:spPr/>
      <dgm:t>
        <a:bodyPr/>
        <a:lstStyle/>
        <a:p>
          <a:endParaRPr lang="zh-CN" altLang="en-US"/>
        </a:p>
      </dgm:t>
    </dgm:pt>
    <dgm:pt modelId="{57125F5F-DD09-4D89-8E55-82FDDCE9503C}">
      <dgm:prSet/>
      <dgm:spPr/>
      <dgm:t>
        <a:bodyPr/>
        <a:lstStyle/>
        <a:p>
          <a:pPr rtl="0"/>
          <a:r>
            <a:rPr lang="zh-CN" smtClean="0"/>
            <a:t>变异</a:t>
          </a:r>
          <a:endParaRPr lang="zh-CN"/>
        </a:p>
      </dgm:t>
    </dgm:pt>
    <dgm:pt modelId="{D80E137D-EECB-4F49-8286-8616F512FB2D}" cxnId="{CD3D6AF9-DBBF-4D9E-B651-83F81861042B}" type="parTrans">
      <dgm:prSet/>
      <dgm:spPr/>
      <dgm:t>
        <a:bodyPr/>
        <a:lstStyle/>
        <a:p>
          <a:endParaRPr lang="zh-CN" altLang="en-US"/>
        </a:p>
      </dgm:t>
    </dgm:pt>
    <dgm:pt modelId="{B73C81B7-BC2C-465D-A052-F8A36B60341E}" cxnId="{CD3D6AF9-DBBF-4D9E-B651-83F81861042B}" type="sibTrans">
      <dgm:prSet/>
      <dgm:spPr/>
      <dgm:t>
        <a:bodyPr/>
        <a:lstStyle/>
        <a:p>
          <a:endParaRPr lang="zh-CN" altLang="en-US"/>
        </a:p>
      </dgm:t>
    </dgm:pt>
    <dgm:pt modelId="{DB98199F-BAC3-4A49-8391-85D225964BC3}">
      <dgm:prSet/>
      <dgm:spPr/>
      <dgm:t>
        <a:bodyPr/>
        <a:lstStyle/>
        <a:p>
          <a:pPr rtl="0"/>
          <a:r>
            <a:rPr lang="zh-CN" b="1" smtClean="0"/>
            <a:t>遗传算法的主要参数</a:t>
          </a:r>
          <a:endParaRPr lang="zh-CN"/>
        </a:p>
      </dgm:t>
    </dgm:pt>
    <dgm:pt modelId="{5A2D6257-8528-4D56-BD00-ED6734094601}" cxnId="{1ED7B36D-1B18-48CF-9A5A-25AF2270E0E4}" type="parTrans">
      <dgm:prSet/>
      <dgm:spPr/>
      <dgm:t>
        <a:bodyPr/>
        <a:lstStyle/>
        <a:p>
          <a:endParaRPr lang="zh-CN" altLang="en-US"/>
        </a:p>
      </dgm:t>
    </dgm:pt>
    <dgm:pt modelId="{F31FC9CF-3F5D-49A5-A443-C073D58DF9D7}" cxnId="{1ED7B36D-1B18-48CF-9A5A-25AF2270E0E4}" type="sibTrans">
      <dgm:prSet/>
      <dgm:spPr/>
      <dgm:t>
        <a:bodyPr/>
        <a:lstStyle/>
        <a:p>
          <a:endParaRPr lang="zh-CN" altLang="en-US"/>
        </a:p>
      </dgm:t>
    </dgm:pt>
    <dgm:pt modelId="{8EEDD3F9-6108-4954-B3A9-3B80F88FE654}">
      <dgm:prSet/>
      <dgm:spPr/>
      <dgm:t>
        <a:bodyPr/>
        <a:lstStyle/>
        <a:p>
          <a:pPr rtl="0"/>
          <a:r>
            <a:rPr lang="zh-CN" smtClean="0"/>
            <a:t>用来排序候选假设的适应度函数；</a:t>
          </a:r>
          <a:endParaRPr lang="zh-CN"/>
        </a:p>
      </dgm:t>
    </dgm:pt>
    <dgm:pt modelId="{89C00D4C-8639-442B-ABE5-C009B6E2903B}" cxnId="{9528F0F4-BF9B-46F7-A63F-C61E9DC691C4}" type="parTrans">
      <dgm:prSet/>
      <dgm:spPr/>
      <dgm:t>
        <a:bodyPr/>
        <a:lstStyle/>
        <a:p>
          <a:endParaRPr lang="zh-CN" altLang="en-US"/>
        </a:p>
      </dgm:t>
    </dgm:pt>
    <dgm:pt modelId="{3C470C0F-7B65-4AD9-8CE7-1730B092EB9C}" cxnId="{9528F0F4-BF9B-46F7-A63F-C61E9DC691C4}" type="sibTrans">
      <dgm:prSet/>
      <dgm:spPr/>
      <dgm:t>
        <a:bodyPr/>
        <a:lstStyle/>
        <a:p>
          <a:endParaRPr lang="zh-CN" altLang="en-US"/>
        </a:p>
      </dgm:t>
    </dgm:pt>
    <dgm:pt modelId="{253B5675-6447-4D03-8AB0-D847D62C1323}">
      <dgm:prSet/>
      <dgm:spPr/>
      <dgm:t>
        <a:bodyPr/>
        <a:lstStyle/>
        <a:p>
          <a:pPr rtl="0"/>
          <a:r>
            <a:rPr lang="zh-CN" smtClean="0"/>
            <a:t>定义算法终止时适应度的阈值；</a:t>
          </a:r>
          <a:endParaRPr lang="zh-CN"/>
        </a:p>
      </dgm:t>
    </dgm:pt>
    <dgm:pt modelId="{4AFDA6F1-6724-42E7-9384-232033BA5964}" cxnId="{98FCF987-9575-4601-B542-D319D29BB9BA}" type="parTrans">
      <dgm:prSet/>
      <dgm:spPr/>
      <dgm:t>
        <a:bodyPr/>
        <a:lstStyle/>
        <a:p>
          <a:endParaRPr lang="zh-CN" altLang="en-US"/>
        </a:p>
      </dgm:t>
    </dgm:pt>
    <dgm:pt modelId="{D98AB991-0231-49D7-BB71-7327BCD130CD}" cxnId="{98FCF987-9575-4601-B542-D319D29BB9BA}" type="sibTrans">
      <dgm:prSet/>
      <dgm:spPr/>
      <dgm:t>
        <a:bodyPr/>
        <a:lstStyle/>
        <a:p>
          <a:endParaRPr lang="zh-CN" altLang="en-US"/>
        </a:p>
      </dgm:t>
    </dgm:pt>
    <dgm:pt modelId="{0A4EE622-7D16-4F35-8187-18DCB5C4E894}">
      <dgm:prSet/>
      <dgm:spPr/>
      <dgm:t>
        <a:bodyPr/>
        <a:lstStyle/>
        <a:p>
          <a:pPr rtl="0"/>
          <a:r>
            <a:rPr lang="zh-CN" smtClean="0"/>
            <a:t>要维持的总体大小；</a:t>
          </a:r>
          <a:endParaRPr lang="zh-CN"/>
        </a:p>
      </dgm:t>
    </dgm:pt>
    <dgm:pt modelId="{1BB24802-5833-4924-9012-C34B2FAC7F31}" cxnId="{66D64064-B76D-4322-A651-3D9BAB0AF7DF}" type="parTrans">
      <dgm:prSet/>
      <dgm:spPr/>
      <dgm:t>
        <a:bodyPr/>
        <a:lstStyle/>
        <a:p>
          <a:endParaRPr lang="zh-CN" altLang="en-US"/>
        </a:p>
      </dgm:t>
    </dgm:pt>
    <dgm:pt modelId="{411B5506-DF2D-4019-8903-6C7D6764516A}" cxnId="{66D64064-B76D-4322-A651-3D9BAB0AF7DF}" type="sibTrans">
      <dgm:prSet/>
      <dgm:spPr/>
      <dgm:t>
        <a:bodyPr/>
        <a:lstStyle/>
        <a:p>
          <a:endParaRPr lang="zh-CN" altLang="en-US"/>
        </a:p>
      </dgm:t>
    </dgm:pt>
    <dgm:pt modelId="{967A1773-B43F-4443-A17F-0226BBF40F71}">
      <dgm:prSet/>
      <dgm:spPr/>
      <dgm:t>
        <a:bodyPr/>
        <a:lstStyle/>
        <a:p>
          <a:pPr rtl="0"/>
          <a:r>
            <a:rPr lang="zh-CN" smtClean="0"/>
            <a:t>决定如何产生后继总体的参数；</a:t>
          </a:r>
          <a:endParaRPr lang="zh-CN"/>
        </a:p>
      </dgm:t>
    </dgm:pt>
    <dgm:pt modelId="{A410DBCF-692B-47B7-BFD9-59A06BD06DE0}" cxnId="{5FB2C51F-0703-4AA8-8CD6-218C7C300B09}" type="parTrans">
      <dgm:prSet/>
      <dgm:spPr/>
      <dgm:t>
        <a:bodyPr/>
        <a:lstStyle/>
        <a:p>
          <a:endParaRPr lang="zh-CN" altLang="en-US"/>
        </a:p>
      </dgm:t>
    </dgm:pt>
    <dgm:pt modelId="{BBF2DC6D-CDC2-4C16-B962-CC1819CA4152}" cxnId="{5FB2C51F-0703-4AA8-8CD6-218C7C300B09}" type="sibTrans">
      <dgm:prSet/>
      <dgm:spPr/>
      <dgm:t>
        <a:bodyPr/>
        <a:lstStyle/>
        <a:p>
          <a:endParaRPr lang="zh-CN" altLang="en-US"/>
        </a:p>
      </dgm:t>
    </dgm:pt>
    <dgm:pt modelId="{F5F909F2-B17A-440D-9C95-E833B753B9A8}">
      <dgm:prSet/>
      <dgm:spPr/>
      <dgm:t>
        <a:bodyPr/>
        <a:lstStyle/>
        <a:p>
          <a:pPr rtl="0"/>
          <a:r>
            <a:rPr lang="zh-CN" smtClean="0"/>
            <a:t>每一代总体中被淘汰的比例和变异率。</a:t>
          </a:r>
          <a:endParaRPr lang="zh-CN"/>
        </a:p>
      </dgm:t>
    </dgm:pt>
    <dgm:pt modelId="{33E527D4-EFE5-43BF-92E5-786911EF5D53}" cxnId="{0A3277D5-ED46-4327-8AAF-A685B78E8D42}" type="parTrans">
      <dgm:prSet/>
      <dgm:spPr/>
      <dgm:t>
        <a:bodyPr/>
        <a:lstStyle/>
        <a:p>
          <a:endParaRPr lang="zh-CN" altLang="en-US"/>
        </a:p>
      </dgm:t>
    </dgm:pt>
    <dgm:pt modelId="{842AA879-DBFB-4036-B478-0A92AF1FFC6C}" cxnId="{0A3277D5-ED46-4327-8AAF-A685B78E8D42}" type="sibTrans">
      <dgm:prSet/>
      <dgm:spPr/>
      <dgm:t>
        <a:bodyPr/>
        <a:lstStyle/>
        <a:p>
          <a:endParaRPr lang="zh-CN" altLang="en-US"/>
        </a:p>
      </dgm:t>
    </dgm:pt>
    <dgm:pt modelId="{96E088F2-99AF-4B61-8A60-BD7C77900F02}">
      <dgm:prSet/>
      <dgm:spPr/>
      <dgm:t>
        <a:bodyPr/>
        <a:lstStyle/>
        <a:p>
          <a:pPr rtl="0"/>
          <a:r>
            <a:rPr lang="zh-CN" b="1" smtClean="0"/>
            <a:t>遗传</a:t>
          </a:r>
          <a:r>
            <a:rPr lang="zh-CN" b="1" dirty="0" smtClean="0"/>
            <a:t>算法的总体</a:t>
          </a:r>
          <a:r>
            <a:rPr lang="zh-CN" dirty="0" smtClean="0"/>
            <a:t>（</a:t>
          </a:r>
          <a:r>
            <a:rPr lang="en-US" dirty="0" smtClean="0"/>
            <a:t>Population</a:t>
          </a:r>
          <a:r>
            <a:rPr lang="zh-CN" dirty="0" smtClean="0"/>
            <a:t>）</a:t>
          </a:r>
          <a:endParaRPr lang="zh-CN" dirty="0"/>
        </a:p>
      </dgm:t>
    </dgm:pt>
    <dgm:pt modelId="{AC99A34D-55E9-4687-A263-7A3DEF0849A7}" cxnId="{BD6B8674-C895-4BAD-908F-11FDE0ADAA2B}" type="parTrans">
      <dgm:prSet/>
      <dgm:spPr/>
      <dgm:t>
        <a:bodyPr/>
        <a:lstStyle/>
        <a:p>
          <a:endParaRPr lang="zh-CN" altLang="en-US"/>
        </a:p>
      </dgm:t>
    </dgm:pt>
    <dgm:pt modelId="{8FCE367C-13CB-442C-B1FC-79D239C58B10}" cxnId="{BD6B8674-C895-4BAD-908F-11FDE0ADAA2B}" type="sibTrans">
      <dgm:prSet/>
      <dgm:spPr/>
      <dgm:t>
        <a:bodyPr/>
        <a:lstStyle/>
        <a:p>
          <a:endParaRPr lang="zh-CN" altLang="en-US"/>
        </a:p>
      </dgm:t>
    </dgm:pt>
    <dgm:pt modelId="{5728C63B-AB8D-40D4-BB5A-0E8E5BCC1551}" type="pres">
      <dgm:prSet presAssocID="{2C514FAC-BDC2-4E06-9504-32E915625050}" presName="linear" presStyleCnt="0">
        <dgm:presLayoutVars>
          <dgm:animLvl val="lvl"/>
          <dgm:resizeHandles val="exact"/>
        </dgm:presLayoutVars>
      </dgm:prSet>
      <dgm:spPr/>
      <dgm:t>
        <a:bodyPr/>
        <a:lstStyle/>
        <a:p>
          <a:endParaRPr lang="zh-CN" altLang="en-US"/>
        </a:p>
      </dgm:t>
    </dgm:pt>
    <dgm:pt modelId="{3B5DF223-22FD-4451-825C-AC5A663F01EC}" type="pres">
      <dgm:prSet presAssocID="{DABFB196-2683-432E-92E2-5D66FAC33803}" presName="parentText" presStyleLbl="node1" presStyleIdx="0" presStyleCnt="3">
        <dgm:presLayoutVars>
          <dgm:chMax val="0"/>
          <dgm:bulletEnabled val="1"/>
        </dgm:presLayoutVars>
      </dgm:prSet>
      <dgm:spPr/>
      <dgm:t>
        <a:bodyPr/>
        <a:lstStyle/>
        <a:p>
          <a:endParaRPr lang="zh-CN" altLang="en-US"/>
        </a:p>
      </dgm:t>
    </dgm:pt>
    <dgm:pt modelId="{1F8B18FB-0991-499C-8797-AE19F5315573}" type="pres">
      <dgm:prSet presAssocID="{DABFB196-2683-432E-92E2-5D66FAC33803}" presName="childText" presStyleLbl="revTx" presStyleIdx="0" presStyleCnt="3">
        <dgm:presLayoutVars>
          <dgm:bulletEnabled val="1"/>
        </dgm:presLayoutVars>
      </dgm:prSet>
      <dgm:spPr/>
      <dgm:t>
        <a:bodyPr/>
        <a:lstStyle/>
        <a:p>
          <a:endParaRPr lang="zh-CN" altLang="en-US"/>
        </a:p>
      </dgm:t>
    </dgm:pt>
    <dgm:pt modelId="{0BCE0601-7E82-4BA1-8508-EB273861B892}" type="pres">
      <dgm:prSet presAssocID="{77C593C2-0B1E-4533-8754-4FEFB37D462D}" presName="parentText" presStyleLbl="node1" presStyleIdx="1" presStyleCnt="3">
        <dgm:presLayoutVars>
          <dgm:chMax val="0"/>
          <dgm:bulletEnabled val="1"/>
        </dgm:presLayoutVars>
      </dgm:prSet>
      <dgm:spPr/>
      <dgm:t>
        <a:bodyPr/>
        <a:lstStyle/>
        <a:p>
          <a:endParaRPr lang="zh-CN" altLang="en-US"/>
        </a:p>
      </dgm:t>
    </dgm:pt>
    <dgm:pt modelId="{8843B97D-F8D1-4294-AC4D-B612D8E837B3}" type="pres">
      <dgm:prSet presAssocID="{77C593C2-0B1E-4533-8754-4FEFB37D462D}" presName="childText" presStyleLbl="revTx" presStyleIdx="1" presStyleCnt="3">
        <dgm:presLayoutVars>
          <dgm:bulletEnabled val="1"/>
        </dgm:presLayoutVars>
      </dgm:prSet>
      <dgm:spPr/>
      <dgm:t>
        <a:bodyPr/>
        <a:lstStyle/>
        <a:p>
          <a:endParaRPr lang="zh-CN" altLang="en-US"/>
        </a:p>
      </dgm:t>
    </dgm:pt>
    <dgm:pt modelId="{8FE5A999-CF86-4749-97F6-67824893906A}" type="pres">
      <dgm:prSet presAssocID="{DB98199F-BAC3-4A49-8391-85D225964BC3}" presName="parentText" presStyleLbl="node1" presStyleIdx="2" presStyleCnt="3">
        <dgm:presLayoutVars>
          <dgm:chMax val="0"/>
          <dgm:bulletEnabled val="1"/>
        </dgm:presLayoutVars>
      </dgm:prSet>
      <dgm:spPr/>
      <dgm:t>
        <a:bodyPr/>
        <a:lstStyle/>
        <a:p>
          <a:endParaRPr lang="zh-CN" altLang="en-US"/>
        </a:p>
      </dgm:t>
    </dgm:pt>
    <dgm:pt modelId="{8918025F-F9B7-4CDD-A68C-CBCB25FAE1AE}" type="pres">
      <dgm:prSet presAssocID="{DB98199F-BAC3-4A49-8391-85D225964BC3}" presName="childText" presStyleLbl="revTx" presStyleIdx="2" presStyleCnt="3">
        <dgm:presLayoutVars>
          <dgm:bulletEnabled val="1"/>
        </dgm:presLayoutVars>
      </dgm:prSet>
      <dgm:spPr/>
      <dgm:t>
        <a:bodyPr/>
        <a:lstStyle/>
        <a:p>
          <a:endParaRPr lang="zh-CN" altLang="en-US"/>
        </a:p>
      </dgm:t>
    </dgm:pt>
  </dgm:ptLst>
  <dgm:cxnLst>
    <dgm:cxn modelId="{2AD46F54-787D-44A5-B133-8FE294E5B1B2}" type="presOf" srcId="{0A4EE622-7D16-4F35-8187-18DCB5C4E894}" destId="{8918025F-F9B7-4CDD-A68C-CBCB25FAE1AE}" srcOrd="0" destOrd="2" presId="urn:microsoft.com/office/officeart/2005/8/layout/vList2"/>
    <dgm:cxn modelId="{66D64064-B76D-4322-A651-3D9BAB0AF7DF}" srcId="{DB98199F-BAC3-4A49-8391-85D225964BC3}" destId="{0A4EE622-7D16-4F35-8187-18DCB5C4E894}" srcOrd="2" destOrd="0" parTransId="{1BB24802-5833-4924-9012-C34B2FAC7F31}" sibTransId="{411B5506-DF2D-4019-8903-6C7D6764516A}"/>
    <dgm:cxn modelId="{B2DC2D32-B7D2-4836-922E-F414D2549DE3}" type="presOf" srcId="{96E088F2-99AF-4B61-8A60-BD7C77900F02}" destId="{1F8B18FB-0991-499C-8797-AE19F5315573}" srcOrd="0" destOrd="0" presId="urn:microsoft.com/office/officeart/2005/8/layout/vList2"/>
    <dgm:cxn modelId="{CD3D6AF9-DBBF-4D9E-B651-83F81861042B}" srcId="{77C593C2-0B1E-4533-8754-4FEFB37D462D}" destId="{57125F5F-DD09-4D89-8E55-82FDDCE9503C}" srcOrd="2" destOrd="0" parTransId="{D80E137D-EECB-4F49-8286-8616F512FB2D}" sibTransId="{B73C81B7-BC2C-465D-A052-F8A36B60341E}"/>
    <dgm:cxn modelId="{BC7C7306-5CD6-4EDA-80E0-012975E19574}" type="presOf" srcId="{F5F909F2-B17A-440D-9C95-E833B753B9A8}" destId="{8918025F-F9B7-4CDD-A68C-CBCB25FAE1AE}" srcOrd="0" destOrd="4" presId="urn:microsoft.com/office/officeart/2005/8/layout/vList2"/>
    <dgm:cxn modelId="{0217E583-C1CF-4328-A334-AA86C0467994}" srcId="{77C593C2-0B1E-4533-8754-4FEFB37D462D}" destId="{A1CD2117-E624-4575-A7D4-5CA37E25EC7F}" srcOrd="0" destOrd="0" parTransId="{36CBCFA0-B884-40CB-8649-BEF752DA4FE7}" sibTransId="{31779049-9855-4FC9-B0C2-5EB110D71142}"/>
    <dgm:cxn modelId="{479F949C-2426-42D4-B6EA-1BB68CBA2C8E}" type="presOf" srcId="{A1CD2117-E624-4575-A7D4-5CA37E25EC7F}" destId="{8843B97D-F8D1-4294-AC4D-B612D8E837B3}" srcOrd="0" destOrd="0" presId="urn:microsoft.com/office/officeart/2005/8/layout/vList2"/>
    <dgm:cxn modelId="{BD6B8674-C895-4BAD-908F-11FDE0ADAA2B}" srcId="{DABFB196-2683-432E-92E2-5D66FAC33803}" destId="{96E088F2-99AF-4B61-8A60-BD7C77900F02}" srcOrd="0" destOrd="0" parTransId="{AC99A34D-55E9-4687-A263-7A3DEF0849A7}" sibTransId="{8FCE367C-13CB-442C-B1FC-79D239C58B10}"/>
    <dgm:cxn modelId="{DDA7F446-034A-4416-8844-04753F314976}" type="presOf" srcId="{967A1773-B43F-4443-A17F-0226BBF40F71}" destId="{8918025F-F9B7-4CDD-A68C-CBCB25FAE1AE}" srcOrd="0" destOrd="3" presId="urn:microsoft.com/office/officeart/2005/8/layout/vList2"/>
    <dgm:cxn modelId="{DEECE719-FCC0-4BF8-8287-FFEA53CEDD44}" type="presOf" srcId="{77C593C2-0B1E-4533-8754-4FEFB37D462D}" destId="{0BCE0601-7E82-4BA1-8508-EB273861B892}" srcOrd="0" destOrd="0" presId="urn:microsoft.com/office/officeart/2005/8/layout/vList2"/>
    <dgm:cxn modelId="{6705DFE8-4E60-4694-9A52-7B467D4F07C0}" type="presOf" srcId="{2C514FAC-BDC2-4E06-9504-32E915625050}" destId="{5728C63B-AB8D-40D4-BB5A-0E8E5BCC1551}" srcOrd="0" destOrd="0" presId="urn:microsoft.com/office/officeart/2005/8/layout/vList2"/>
    <dgm:cxn modelId="{DF27059E-86A0-4F2C-99A1-A5AA83CD4B1F}" srcId="{2C514FAC-BDC2-4E06-9504-32E915625050}" destId="{77C593C2-0B1E-4533-8754-4FEFB37D462D}" srcOrd="1" destOrd="0" parTransId="{7CC0D031-3995-42CF-9C10-900C61E8736F}" sibTransId="{F162F3FA-6DD2-4FB1-A233-B0E56C411163}"/>
    <dgm:cxn modelId="{5FB2C51F-0703-4AA8-8CD6-218C7C300B09}" srcId="{DB98199F-BAC3-4A49-8391-85D225964BC3}" destId="{967A1773-B43F-4443-A17F-0226BBF40F71}" srcOrd="3" destOrd="0" parTransId="{A410DBCF-692B-47B7-BFD9-59A06BD06DE0}" sibTransId="{BBF2DC6D-CDC2-4C16-B962-CC1819CA4152}"/>
    <dgm:cxn modelId="{627B6C2B-5968-4926-A874-A60476EA5F2E}" type="presOf" srcId="{57125F5F-DD09-4D89-8E55-82FDDCE9503C}" destId="{8843B97D-F8D1-4294-AC4D-B612D8E837B3}" srcOrd="0" destOrd="2" presId="urn:microsoft.com/office/officeart/2005/8/layout/vList2"/>
    <dgm:cxn modelId="{9528F0F4-BF9B-46F7-A63F-C61E9DC691C4}" srcId="{DB98199F-BAC3-4A49-8391-85D225964BC3}" destId="{8EEDD3F9-6108-4954-B3A9-3B80F88FE654}" srcOrd="0" destOrd="0" parTransId="{89C00D4C-8639-442B-ABE5-C009B6E2903B}" sibTransId="{3C470C0F-7B65-4AD9-8CE7-1730B092EB9C}"/>
    <dgm:cxn modelId="{BEE17533-E388-4791-8922-1A4E3C534DD5}" type="presOf" srcId="{00895C80-043B-4BEF-AE96-7ECE6CD21905}" destId="{8843B97D-F8D1-4294-AC4D-B612D8E837B3}" srcOrd="0" destOrd="1" presId="urn:microsoft.com/office/officeart/2005/8/layout/vList2"/>
    <dgm:cxn modelId="{1ED7B36D-1B18-48CF-9A5A-25AF2270E0E4}" srcId="{2C514FAC-BDC2-4E06-9504-32E915625050}" destId="{DB98199F-BAC3-4A49-8391-85D225964BC3}" srcOrd="2" destOrd="0" parTransId="{5A2D6257-8528-4D56-BD00-ED6734094601}" sibTransId="{F31FC9CF-3F5D-49A5-A443-C073D58DF9D7}"/>
    <dgm:cxn modelId="{0F24649B-708C-42B9-A315-58BE97174523}" type="presOf" srcId="{DB98199F-BAC3-4A49-8391-85D225964BC3}" destId="{8FE5A999-CF86-4749-97F6-67824893906A}" srcOrd="0" destOrd="0" presId="urn:microsoft.com/office/officeart/2005/8/layout/vList2"/>
    <dgm:cxn modelId="{0A3277D5-ED46-4327-8AAF-A685B78E8D42}" srcId="{DB98199F-BAC3-4A49-8391-85D225964BC3}" destId="{F5F909F2-B17A-440D-9C95-E833B753B9A8}" srcOrd="4" destOrd="0" parTransId="{33E527D4-EFE5-43BF-92E5-786911EF5D53}" sibTransId="{842AA879-DBFB-4036-B478-0A92AF1FFC6C}"/>
    <dgm:cxn modelId="{98FCF987-9575-4601-B542-D319D29BB9BA}" srcId="{DB98199F-BAC3-4A49-8391-85D225964BC3}" destId="{253B5675-6447-4D03-8AB0-D847D62C1323}" srcOrd="1" destOrd="0" parTransId="{4AFDA6F1-6724-42E7-9384-232033BA5964}" sibTransId="{D98AB991-0231-49D7-BB71-7327BCD130CD}"/>
    <dgm:cxn modelId="{371D1B4F-5A3B-4AC5-9D28-C3B0D8FF28EF}" srcId="{77C593C2-0B1E-4533-8754-4FEFB37D462D}" destId="{00895C80-043B-4BEF-AE96-7ECE6CD21905}" srcOrd="1" destOrd="0" parTransId="{0903D35D-3D56-453E-8774-FA47A5287AC6}" sibTransId="{17B6C610-B7AD-40DD-8817-68B32E3A1380}"/>
    <dgm:cxn modelId="{D2CA6E3F-D497-4625-A48D-E6AF11C0A72F}" srcId="{2C514FAC-BDC2-4E06-9504-32E915625050}" destId="{DABFB196-2683-432E-92E2-5D66FAC33803}" srcOrd="0" destOrd="0" parTransId="{313D0C07-AC8D-423C-A4C7-DB2A41ACD54E}" sibTransId="{A51D3BA1-C28D-42F9-A499-525F312AD0A1}"/>
    <dgm:cxn modelId="{27EDF7D2-D0CD-481E-AA89-97B5B77BC90F}" type="presOf" srcId="{253B5675-6447-4D03-8AB0-D847D62C1323}" destId="{8918025F-F9B7-4CDD-A68C-CBCB25FAE1AE}" srcOrd="0" destOrd="1" presId="urn:microsoft.com/office/officeart/2005/8/layout/vList2"/>
    <dgm:cxn modelId="{740C6DF2-0088-49BA-826F-F87D341853EE}" type="presOf" srcId="{DABFB196-2683-432E-92E2-5D66FAC33803}" destId="{3B5DF223-22FD-4451-825C-AC5A663F01EC}" srcOrd="0" destOrd="0" presId="urn:microsoft.com/office/officeart/2005/8/layout/vList2"/>
    <dgm:cxn modelId="{92CB928C-4117-4211-B464-1224FA060F17}" type="presOf" srcId="{8EEDD3F9-6108-4954-B3A9-3B80F88FE654}" destId="{8918025F-F9B7-4CDD-A68C-CBCB25FAE1AE}" srcOrd="0" destOrd="0" presId="urn:microsoft.com/office/officeart/2005/8/layout/vList2"/>
    <dgm:cxn modelId="{389B592E-354F-45FA-AC66-34622DEC5564}" type="presParOf" srcId="{5728C63B-AB8D-40D4-BB5A-0E8E5BCC1551}" destId="{3B5DF223-22FD-4451-825C-AC5A663F01EC}" srcOrd="0" destOrd="0" presId="urn:microsoft.com/office/officeart/2005/8/layout/vList2"/>
    <dgm:cxn modelId="{3A7EAE31-A919-4CB8-BAE6-517390D89474}" type="presParOf" srcId="{5728C63B-AB8D-40D4-BB5A-0E8E5BCC1551}" destId="{1F8B18FB-0991-499C-8797-AE19F5315573}" srcOrd="1" destOrd="0" presId="urn:microsoft.com/office/officeart/2005/8/layout/vList2"/>
    <dgm:cxn modelId="{F8CD9D22-2514-4EFD-9D0B-A7917618631F}" type="presParOf" srcId="{5728C63B-AB8D-40D4-BB5A-0E8E5BCC1551}" destId="{0BCE0601-7E82-4BA1-8508-EB273861B892}" srcOrd="2" destOrd="0" presId="urn:microsoft.com/office/officeart/2005/8/layout/vList2"/>
    <dgm:cxn modelId="{2C67DD53-A006-4E94-A85B-252BF16FBEFE}" type="presParOf" srcId="{5728C63B-AB8D-40D4-BB5A-0E8E5BCC1551}" destId="{8843B97D-F8D1-4294-AC4D-B612D8E837B3}" srcOrd="3" destOrd="0" presId="urn:microsoft.com/office/officeart/2005/8/layout/vList2"/>
    <dgm:cxn modelId="{FAEE4DEE-7E8B-4F7F-95C4-A34E718D0658}" type="presParOf" srcId="{5728C63B-AB8D-40D4-BB5A-0E8E5BCC1551}" destId="{8FE5A999-CF86-4749-97F6-67824893906A}" srcOrd="4" destOrd="0" presId="urn:microsoft.com/office/officeart/2005/8/layout/vList2"/>
    <dgm:cxn modelId="{1B78BE3D-5C68-4347-8F97-249720748A03}" type="presParOf" srcId="{5728C63B-AB8D-40D4-BB5A-0E8E5BCC1551}" destId="{8918025F-F9B7-4CDD-A68C-CBCB25FAE1AE}"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12ED50-C1DE-4E3A-A736-23C456A6FD23}" type="doc">
      <dgm:prSet loTypeId="urn:microsoft.com/office/officeart/2005/8/layout/vList2" loCatId="list" qsTypeId="urn:microsoft.com/office/officeart/2005/8/quickstyle/3d1" qsCatId="3D" csTypeId="urn:microsoft.com/office/officeart/2005/8/colors/accent0_3" csCatId="mainScheme"/>
      <dgm:spPr/>
      <dgm:t>
        <a:bodyPr/>
        <a:lstStyle/>
        <a:p>
          <a:endParaRPr lang="zh-CN" altLang="en-US"/>
        </a:p>
      </dgm:t>
    </dgm:pt>
    <dgm:pt modelId="{E8496823-AD7A-45D9-AEB0-83C12EDD445A}">
      <dgm:prSet/>
      <dgm:spPr/>
      <dgm:t>
        <a:bodyPr/>
        <a:lstStyle/>
        <a:p>
          <a:pPr rtl="0"/>
          <a:r>
            <a:rPr lang="zh-CN" smtClean="0"/>
            <a:t>核心概念</a:t>
          </a:r>
          <a:endParaRPr lang="zh-CN"/>
        </a:p>
      </dgm:t>
    </dgm:pt>
    <dgm:pt modelId="{E83DDF94-BB92-4A73-8F5C-B02EBAE6C5B2}" cxnId="{2CF42836-B263-4527-8B82-46ED04150CA7}" type="parTrans">
      <dgm:prSet/>
      <dgm:spPr/>
      <dgm:t>
        <a:bodyPr/>
        <a:lstStyle/>
        <a:p>
          <a:endParaRPr lang="zh-CN" altLang="en-US"/>
        </a:p>
      </dgm:t>
    </dgm:pt>
    <dgm:pt modelId="{1F44E938-9504-4B0E-8BCA-7B7BBF50F809}" cxnId="{2CF42836-B263-4527-8B82-46ED04150CA7}" type="sibTrans">
      <dgm:prSet/>
      <dgm:spPr/>
      <dgm:t>
        <a:bodyPr/>
        <a:lstStyle/>
        <a:p>
          <a:endParaRPr lang="zh-CN" altLang="en-US"/>
        </a:p>
      </dgm:t>
    </dgm:pt>
    <dgm:pt modelId="{4F79DAD2-8010-4FBD-BB05-E1DAC3303E65}">
      <dgm:prSet/>
      <dgm:spPr/>
      <dgm:t>
        <a:bodyPr/>
        <a:lstStyle/>
        <a:p>
          <a:pPr rtl="0"/>
          <a:r>
            <a:rPr lang="en-US" smtClean="0"/>
            <a:t>Agent </a:t>
          </a:r>
          <a:endParaRPr lang="zh-CN"/>
        </a:p>
      </dgm:t>
    </dgm:pt>
    <dgm:pt modelId="{9E98FB5C-382A-4E6D-8B5C-69F8E5E863C2}" cxnId="{4CDED176-496D-4036-9EAD-D56360FCFF7C}" type="parTrans">
      <dgm:prSet/>
      <dgm:spPr/>
      <dgm:t>
        <a:bodyPr/>
        <a:lstStyle/>
        <a:p>
          <a:endParaRPr lang="zh-CN" altLang="en-US"/>
        </a:p>
      </dgm:t>
    </dgm:pt>
    <dgm:pt modelId="{1E1FA185-79B6-4D9C-8DDB-B5474CAE3F94}" cxnId="{4CDED176-496D-4036-9EAD-D56360FCFF7C}" type="sibTrans">
      <dgm:prSet/>
      <dgm:spPr/>
      <dgm:t>
        <a:bodyPr/>
        <a:lstStyle/>
        <a:p>
          <a:endParaRPr lang="zh-CN" altLang="en-US"/>
        </a:p>
      </dgm:t>
    </dgm:pt>
    <dgm:pt modelId="{9918102B-CD36-4C62-95C0-A91393D53689}">
      <dgm:prSet/>
      <dgm:spPr/>
      <dgm:t>
        <a:bodyPr/>
        <a:lstStyle/>
        <a:p>
          <a:pPr rtl="0"/>
          <a:r>
            <a:rPr lang="zh-CN" smtClean="0"/>
            <a:t>基本思路</a:t>
          </a:r>
          <a:endParaRPr lang="zh-CN"/>
        </a:p>
      </dgm:t>
    </dgm:pt>
    <dgm:pt modelId="{89103F36-AD27-447C-8C8C-DF2BACEE5548}" cxnId="{22413D54-CE95-45F6-8C2C-AA56C3DEECE1}" type="parTrans">
      <dgm:prSet/>
      <dgm:spPr/>
      <dgm:t>
        <a:bodyPr/>
        <a:lstStyle/>
        <a:p>
          <a:endParaRPr lang="zh-CN" altLang="en-US"/>
        </a:p>
      </dgm:t>
    </dgm:pt>
    <dgm:pt modelId="{372B9DDC-4AC0-4B87-B241-78698C318ABD}" cxnId="{22413D54-CE95-45F6-8C2C-AA56C3DEECE1}" type="sibTrans">
      <dgm:prSet/>
      <dgm:spPr/>
      <dgm:t>
        <a:bodyPr/>
        <a:lstStyle/>
        <a:p>
          <a:endParaRPr lang="zh-CN" altLang="en-US"/>
        </a:p>
      </dgm:t>
    </dgm:pt>
    <dgm:pt modelId="{F335823C-31DD-480E-916C-E65D53457444}">
      <dgm:prSet/>
      <dgm:spPr/>
      <dgm:t>
        <a:bodyPr/>
        <a:lstStyle/>
        <a:p>
          <a:pPr rtl="0"/>
          <a:r>
            <a:rPr lang="zh-CN" dirty="0" smtClean="0"/>
            <a:t>当</a:t>
          </a:r>
          <a:r>
            <a:rPr lang="en-US" dirty="0" smtClean="0"/>
            <a:t>Agent</a:t>
          </a:r>
          <a:r>
            <a:rPr lang="zh-CN" dirty="0" smtClean="0"/>
            <a:t>在其环境中做出每个动作时，施教者会提供奖赏或惩罚信息，以表示结果状态的正确与否。</a:t>
          </a:r>
          <a:endParaRPr lang="zh-CN" dirty="0"/>
        </a:p>
      </dgm:t>
    </dgm:pt>
    <dgm:pt modelId="{3506DC89-4D54-4BCD-8063-C70AA92D912F}" cxnId="{CEA8D578-F0FD-4AE0-95E3-55B216CCD5CB}" type="parTrans">
      <dgm:prSet/>
      <dgm:spPr/>
      <dgm:t>
        <a:bodyPr/>
        <a:lstStyle/>
        <a:p>
          <a:endParaRPr lang="zh-CN" altLang="en-US"/>
        </a:p>
      </dgm:t>
    </dgm:pt>
    <dgm:pt modelId="{0D310C69-E496-4865-98EF-8503DB8216BD}" cxnId="{CEA8D578-F0FD-4AE0-95E3-55B216CCD5CB}" type="sibTrans">
      <dgm:prSet/>
      <dgm:spPr/>
      <dgm:t>
        <a:bodyPr/>
        <a:lstStyle/>
        <a:p>
          <a:endParaRPr lang="zh-CN" altLang="en-US"/>
        </a:p>
      </dgm:t>
    </dgm:pt>
    <dgm:pt modelId="{DD849989-E23A-46C4-979E-810609E09081}">
      <dgm:prSet/>
      <dgm:spPr/>
      <dgm:t>
        <a:bodyPr/>
        <a:lstStyle/>
        <a:p>
          <a:pPr rtl="0"/>
          <a:r>
            <a:rPr lang="zh-CN" smtClean="0"/>
            <a:t>学习问题的形式化表示方法</a:t>
          </a:r>
          <a:endParaRPr lang="zh-CN"/>
        </a:p>
      </dgm:t>
    </dgm:pt>
    <dgm:pt modelId="{DAF10F34-E08A-4FC8-B8C5-E490C57DD4D6}" cxnId="{910EA547-8E95-489F-9369-F1B7B3CC794F}" type="parTrans">
      <dgm:prSet/>
      <dgm:spPr/>
      <dgm:t>
        <a:bodyPr/>
        <a:lstStyle/>
        <a:p>
          <a:endParaRPr lang="zh-CN" altLang="en-US"/>
        </a:p>
      </dgm:t>
    </dgm:pt>
    <dgm:pt modelId="{D780C411-07EC-40AF-A4EC-43D183146DD2}" cxnId="{910EA547-8E95-489F-9369-F1B7B3CC794F}" type="sibTrans">
      <dgm:prSet/>
      <dgm:spPr/>
      <dgm:t>
        <a:bodyPr/>
        <a:lstStyle/>
        <a:p>
          <a:endParaRPr lang="zh-CN" altLang="en-US"/>
        </a:p>
      </dgm:t>
    </dgm:pt>
    <dgm:pt modelId="{152637FB-58EE-4109-A69A-7AEE57E004E7}">
      <dgm:prSet/>
      <dgm:spPr/>
      <dgm:t>
        <a:bodyPr/>
        <a:lstStyle/>
        <a:p>
          <a:pPr rtl="0"/>
          <a:r>
            <a:rPr lang="zh-CN" smtClean="0"/>
            <a:t>马尔可夫决策过程（</a:t>
          </a:r>
          <a:r>
            <a:rPr lang="en-US" smtClean="0"/>
            <a:t>Markov Decision Process</a:t>
          </a:r>
          <a:r>
            <a:rPr lang="zh-CN" smtClean="0"/>
            <a:t>，</a:t>
          </a:r>
          <a:r>
            <a:rPr lang="en-US" smtClean="0"/>
            <a:t>MDP</a:t>
          </a:r>
          <a:r>
            <a:rPr lang="zh-CN" smtClean="0"/>
            <a:t>）</a:t>
          </a:r>
          <a:endParaRPr lang="zh-CN"/>
        </a:p>
      </dgm:t>
    </dgm:pt>
    <dgm:pt modelId="{DE11FECD-3413-4142-B1EF-41090A93818B}" cxnId="{987B8762-824F-4257-A1BB-CE6367AEBE9F}" type="parTrans">
      <dgm:prSet/>
      <dgm:spPr/>
      <dgm:t>
        <a:bodyPr/>
        <a:lstStyle/>
        <a:p>
          <a:endParaRPr lang="zh-CN" altLang="en-US"/>
        </a:p>
      </dgm:t>
    </dgm:pt>
    <dgm:pt modelId="{9E67B755-95D2-4105-9159-8B80FCBEEDBB}" cxnId="{987B8762-824F-4257-A1BB-CE6367AEBE9F}" type="sibTrans">
      <dgm:prSet/>
      <dgm:spPr/>
      <dgm:t>
        <a:bodyPr/>
        <a:lstStyle/>
        <a:p>
          <a:endParaRPr lang="zh-CN" altLang="en-US"/>
        </a:p>
      </dgm:t>
    </dgm:pt>
    <dgm:pt modelId="{468A6A72-6934-4CEF-97E5-7C86A2B41C5D}">
      <dgm:prSet/>
      <dgm:spPr/>
      <dgm:t>
        <a:bodyPr/>
        <a:lstStyle/>
        <a:p>
          <a:pPr rtl="0"/>
          <a:r>
            <a:rPr lang="zh-CN" smtClean="0"/>
            <a:t>学习策略</a:t>
          </a:r>
          <a:endParaRPr lang="zh-CN"/>
        </a:p>
      </dgm:t>
    </dgm:pt>
    <dgm:pt modelId="{E071A974-F39B-486A-A7AF-2C5463E719A7}" cxnId="{587DE3B9-338B-4A52-90EF-C349A3F30309}" type="parTrans">
      <dgm:prSet/>
      <dgm:spPr/>
      <dgm:t>
        <a:bodyPr/>
        <a:lstStyle/>
        <a:p>
          <a:endParaRPr lang="zh-CN" altLang="en-US"/>
        </a:p>
      </dgm:t>
    </dgm:pt>
    <dgm:pt modelId="{AF9A2367-3044-40B8-B6F5-0D54F12013B1}" cxnId="{587DE3B9-338B-4A52-90EF-C349A3F30309}" type="sibTrans">
      <dgm:prSet/>
      <dgm:spPr/>
      <dgm:t>
        <a:bodyPr/>
        <a:lstStyle/>
        <a:p>
          <a:endParaRPr lang="zh-CN" altLang="en-US"/>
        </a:p>
      </dgm:t>
    </dgm:pt>
    <dgm:pt modelId="{F234FB51-084B-48DC-9D47-34B58381A2FC}">
      <dgm:prSet/>
      <dgm:spPr/>
      <dgm:t>
        <a:bodyPr/>
        <a:lstStyle/>
        <a:p>
          <a:pPr rtl="0"/>
          <a:r>
            <a:rPr lang="en-US" i="1" smtClean="0"/>
            <a:t>Q</a:t>
          </a:r>
          <a:r>
            <a:rPr lang="zh-CN" smtClean="0"/>
            <a:t>学习算法</a:t>
          </a:r>
          <a:endParaRPr lang="zh-CN"/>
        </a:p>
      </dgm:t>
    </dgm:pt>
    <dgm:pt modelId="{B10CB1B2-F650-42A0-B8A5-5F5F2662ECEE}" cxnId="{30B8AA19-B68D-45CD-BED7-F77CBFC3ABE9}" type="parTrans">
      <dgm:prSet/>
      <dgm:spPr/>
      <dgm:t>
        <a:bodyPr/>
        <a:lstStyle/>
        <a:p>
          <a:endParaRPr lang="zh-CN" altLang="en-US"/>
        </a:p>
      </dgm:t>
    </dgm:pt>
    <dgm:pt modelId="{9695004B-BE0E-4B22-8D61-C305460F66BF}" cxnId="{30B8AA19-B68D-45CD-BED7-F77CBFC3ABE9}" type="sibTrans">
      <dgm:prSet/>
      <dgm:spPr/>
      <dgm:t>
        <a:bodyPr/>
        <a:lstStyle/>
        <a:p>
          <a:endParaRPr lang="zh-CN" altLang="en-US"/>
        </a:p>
      </dgm:t>
    </dgm:pt>
    <dgm:pt modelId="{0362E470-5272-4C1A-AAB0-2A3279120181}" type="pres">
      <dgm:prSet presAssocID="{FF12ED50-C1DE-4E3A-A736-23C456A6FD23}" presName="linear" presStyleCnt="0">
        <dgm:presLayoutVars>
          <dgm:animLvl val="lvl"/>
          <dgm:resizeHandles val="exact"/>
        </dgm:presLayoutVars>
      </dgm:prSet>
      <dgm:spPr/>
      <dgm:t>
        <a:bodyPr/>
        <a:lstStyle/>
        <a:p>
          <a:endParaRPr lang="zh-CN" altLang="en-US"/>
        </a:p>
      </dgm:t>
    </dgm:pt>
    <dgm:pt modelId="{4D89742F-6841-4E03-8D80-D003E0BEB88E}" type="pres">
      <dgm:prSet presAssocID="{E8496823-AD7A-45D9-AEB0-83C12EDD445A}" presName="parentText" presStyleLbl="node1" presStyleIdx="0" presStyleCnt="4">
        <dgm:presLayoutVars>
          <dgm:chMax val="0"/>
          <dgm:bulletEnabled val="1"/>
        </dgm:presLayoutVars>
      </dgm:prSet>
      <dgm:spPr/>
      <dgm:t>
        <a:bodyPr/>
        <a:lstStyle/>
        <a:p>
          <a:endParaRPr lang="zh-CN" altLang="en-US"/>
        </a:p>
      </dgm:t>
    </dgm:pt>
    <dgm:pt modelId="{75528996-022A-43F7-8CF6-43A1703819C3}" type="pres">
      <dgm:prSet presAssocID="{E8496823-AD7A-45D9-AEB0-83C12EDD445A}" presName="childText" presStyleLbl="revTx" presStyleIdx="0" presStyleCnt="4">
        <dgm:presLayoutVars>
          <dgm:bulletEnabled val="1"/>
        </dgm:presLayoutVars>
      </dgm:prSet>
      <dgm:spPr/>
      <dgm:t>
        <a:bodyPr/>
        <a:lstStyle/>
        <a:p>
          <a:endParaRPr lang="zh-CN" altLang="en-US"/>
        </a:p>
      </dgm:t>
    </dgm:pt>
    <dgm:pt modelId="{AF8E7612-0F83-40A6-B0D9-84580FA74A4B}" type="pres">
      <dgm:prSet presAssocID="{9918102B-CD36-4C62-95C0-A91393D53689}" presName="parentText" presStyleLbl="node1" presStyleIdx="1" presStyleCnt="4">
        <dgm:presLayoutVars>
          <dgm:chMax val="0"/>
          <dgm:bulletEnabled val="1"/>
        </dgm:presLayoutVars>
      </dgm:prSet>
      <dgm:spPr/>
      <dgm:t>
        <a:bodyPr/>
        <a:lstStyle/>
        <a:p>
          <a:endParaRPr lang="zh-CN" altLang="en-US"/>
        </a:p>
      </dgm:t>
    </dgm:pt>
    <dgm:pt modelId="{BB5B48B1-125F-4264-8D12-9036ADD10616}" type="pres">
      <dgm:prSet presAssocID="{9918102B-CD36-4C62-95C0-A91393D53689}" presName="childText" presStyleLbl="revTx" presStyleIdx="1" presStyleCnt="4">
        <dgm:presLayoutVars>
          <dgm:bulletEnabled val="1"/>
        </dgm:presLayoutVars>
      </dgm:prSet>
      <dgm:spPr/>
      <dgm:t>
        <a:bodyPr/>
        <a:lstStyle/>
        <a:p>
          <a:endParaRPr lang="zh-CN" altLang="en-US"/>
        </a:p>
      </dgm:t>
    </dgm:pt>
    <dgm:pt modelId="{D7539B36-E10A-44E8-A903-4B142F083F3A}" type="pres">
      <dgm:prSet presAssocID="{DD849989-E23A-46C4-979E-810609E09081}" presName="parentText" presStyleLbl="node1" presStyleIdx="2" presStyleCnt="4">
        <dgm:presLayoutVars>
          <dgm:chMax val="0"/>
          <dgm:bulletEnabled val="1"/>
        </dgm:presLayoutVars>
      </dgm:prSet>
      <dgm:spPr/>
      <dgm:t>
        <a:bodyPr/>
        <a:lstStyle/>
        <a:p>
          <a:endParaRPr lang="zh-CN" altLang="en-US"/>
        </a:p>
      </dgm:t>
    </dgm:pt>
    <dgm:pt modelId="{6112E054-3ABC-4B4C-89B8-D995AE1C2A12}" type="pres">
      <dgm:prSet presAssocID="{DD849989-E23A-46C4-979E-810609E09081}" presName="childText" presStyleLbl="revTx" presStyleIdx="2" presStyleCnt="4">
        <dgm:presLayoutVars>
          <dgm:bulletEnabled val="1"/>
        </dgm:presLayoutVars>
      </dgm:prSet>
      <dgm:spPr/>
      <dgm:t>
        <a:bodyPr/>
        <a:lstStyle/>
        <a:p>
          <a:endParaRPr lang="zh-CN" altLang="en-US"/>
        </a:p>
      </dgm:t>
    </dgm:pt>
    <dgm:pt modelId="{77C6EC1F-5A32-4D8E-A415-3B0DA5C7A44B}" type="pres">
      <dgm:prSet presAssocID="{468A6A72-6934-4CEF-97E5-7C86A2B41C5D}" presName="parentText" presStyleLbl="node1" presStyleIdx="3" presStyleCnt="4">
        <dgm:presLayoutVars>
          <dgm:chMax val="0"/>
          <dgm:bulletEnabled val="1"/>
        </dgm:presLayoutVars>
      </dgm:prSet>
      <dgm:spPr/>
      <dgm:t>
        <a:bodyPr/>
        <a:lstStyle/>
        <a:p>
          <a:endParaRPr lang="zh-CN" altLang="en-US"/>
        </a:p>
      </dgm:t>
    </dgm:pt>
    <dgm:pt modelId="{988BEFDD-56C9-499A-941C-C15C10159804}" type="pres">
      <dgm:prSet presAssocID="{468A6A72-6934-4CEF-97E5-7C86A2B41C5D}" presName="childText" presStyleLbl="revTx" presStyleIdx="3" presStyleCnt="4">
        <dgm:presLayoutVars>
          <dgm:bulletEnabled val="1"/>
        </dgm:presLayoutVars>
      </dgm:prSet>
      <dgm:spPr/>
      <dgm:t>
        <a:bodyPr/>
        <a:lstStyle/>
        <a:p>
          <a:endParaRPr lang="zh-CN" altLang="en-US"/>
        </a:p>
      </dgm:t>
    </dgm:pt>
  </dgm:ptLst>
  <dgm:cxnLst>
    <dgm:cxn modelId="{587DE3B9-338B-4A52-90EF-C349A3F30309}" srcId="{FF12ED50-C1DE-4E3A-A736-23C456A6FD23}" destId="{468A6A72-6934-4CEF-97E5-7C86A2B41C5D}" srcOrd="3" destOrd="0" parTransId="{E071A974-F39B-486A-A7AF-2C5463E719A7}" sibTransId="{AF9A2367-3044-40B8-B6F5-0D54F12013B1}"/>
    <dgm:cxn modelId="{7B31BB5C-94FB-4DC3-AE24-4584893C319D}" type="presOf" srcId="{DD849989-E23A-46C4-979E-810609E09081}" destId="{D7539B36-E10A-44E8-A903-4B142F083F3A}" srcOrd="0" destOrd="0" presId="urn:microsoft.com/office/officeart/2005/8/layout/vList2"/>
    <dgm:cxn modelId="{2C992524-3BDE-46B2-8476-500A082E9851}" type="presOf" srcId="{E8496823-AD7A-45D9-AEB0-83C12EDD445A}" destId="{4D89742F-6841-4E03-8D80-D003E0BEB88E}" srcOrd="0" destOrd="0" presId="urn:microsoft.com/office/officeart/2005/8/layout/vList2"/>
    <dgm:cxn modelId="{987B8762-824F-4257-A1BB-CE6367AEBE9F}" srcId="{DD849989-E23A-46C4-979E-810609E09081}" destId="{152637FB-58EE-4109-A69A-7AEE57E004E7}" srcOrd="0" destOrd="0" parTransId="{DE11FECD-3413-4142-B1EF-41090A93818B}" sibTransId="{9E67B755-95D2-4105-9159-8B80FCBEEDBB}"/>
    <dgm:cxn modelId="{CEA8D578-F0FD-4AE0-95E3-55B216CCD5CB}" srcId="{9918102B-CD36-4C62-95C0-A91393D53689}" destId="{F335823C-31DD-480E-916C-E65D53457444}" srcOrd="0" destOrd="0" parTransId="{3506DC89-4D54-4BCD-8063-C70AA92D912F}" sibTransId="{0D310C69-E496-4865-98EF-8503DB8216BD}"/>
    <dgm:cxn modelId="{8B0F4652-7B9F-4398-B020-3161D9CFFAB8}" type="presOf" srcId="{468A6A72-6934-4CEF-97E5-7C86A2B41C5D}" destId="{77C6EC1F-5A32-4D8E-A415-3B0DA5C7A44B}" srcOrd="0" destOrd="0" presId="urn:microsoft.com/office/officeart/2005/8/layout/vList2"/>
    <dgm:cxn modelId="{910EA547-8E95-489F-9369-F1B7B3CC794F}" srcId="{FF12ED50-C1DE-4E3A-A736-23C456A6FD23}" destId="{DD849989-E23A-46C4-979E-810609E09081}" srcOrd="2" destOrd="0" parTransId="{DAF10F34-E08A-4FC8-B8C5-E490C57DD4D6}" sibTransId="{D780C411-07EC-40AF-A4EC-43D183146DD2}"/>
    <dgm:cxn modelId="{09F5AFBD-45E8-4FC7-902C-A81EA23D4139}" type="presOf" srcId="{4F79DAD2-8010-4FBD-BB05-E1DAC3303E65}" destId="{75528996-022A-43F7-8CF6-43A1703819C3}" srcOrd="0" destOrd="0" presId="urn:microsoft.com/office/officeart/2005/8/layout/vList2"/>
    <dgm:cxn modelId="{CBEAED12-038C-47E2-B984-549C6DC2859A}" type="presOf" srcId="{9918102B-CD36-4C62-95C0-A91393D53689}" destId="{AF8E7612-0F83-40A6-B0D9-84580FA74A4B}" srcOrd="0" destOrd="0" presId="urn:microsoft.com/office/officeart/2005/8/layout/vList2"/>
    <dgm:cxn modelId="{4CDED176-496D-4036-9EAD-D56360FCFF7C}" srcId="{E8496823-AD7A-45D9-AEB0-83C12EDD445A}" destId="{4F79DAD2-8010-4FBD-BB05-E1DAC3303E65}" srcOrd="0" destOrd="0" parTransId="{9E98FB5C-382A-4E6D-8B5C-69F8E5E863C2}" sibTransId="{1E1FA185-79B6-4D9C-8DDB-B5474CAE3F94}"/>
    <dgm:cxn modelId="{B308A0F7-4E4D-4E49-98F1-AF7E41E5A700}" type="presOf" srcId="{F335823C-31DD-480E-916C-E65D53457444}" destId="{BB5B48B1-125F-4264-8D12-9036ADD10616}" srcOrd="0" destOrd="0" presId="urn:microsoft.com/office/officeart/2005/8/layout/vList2"/>
    <dgm:cxn modelId="{CD7F8666-0291-4CBC-8619-943712AA04B9}" type="presOf" srcId="{F234FB51-084B-48DC-9D47-34B58381A2FC}" destId="{988BEFDD-56C9-499A-941C-C15C10159804}" srcOrd="0" destOrd="0" presId="urn:microsoft.com/office/officeart/2005/8/layout/vList2"/>
    <dgm:cxn modelId="{22413D54-CE95-45F6-8C2C-AA56C3DEECE1}" srcId="{FF12ED50-C1DE-4E3A-A736-23C456A6FD23}" destId="{9918102B-CD36-4C62-95C0-A91393D53689}" srcOrd="1" destOrd="0" parTransId="{89103F36-AD27-447C-8C8C-DF2BACEE5548}" sibTransId="{372B9DDC-4AC0-4B87-B241-78698C318ABD}"/>
    <dgm:cxn modelId="{30B8AA19-B68D-45CD-BED7-F77CBFC3ABE9}" srcId="{468A6A72-6934-4CEF-97E5-7C86A2B41C5D}" destId="{F234FB51-084B-48DC-9D47-34B58381A2FC}" srcOrd="0" destOrd="0" parTransId="{B10CB1B2-F650-42A0-B8A5-5F5F2662ECEE}" sibTransId="{9695004B-BE0E-4B22-8D61-C305460F66BF}"/>
    <dgm:cxn modelId="{A6AE2131-DCF4-4B3D-852F-D92542934761}" type="presOf" srcId="{FF12ED50-C1DE-4E3A-A736-23C456A6FD23}" destId="{0362E470-5272-4C1A-AAB0-2A3279120181}" srcOrd="0" destOrd="0" presId="urn:microsoft.com/office/officeart/2005/8/layout/vList2"/>
    <dgm:cxn modelId="{2CF42836-B263-4527-8B82-46ED04150CA7}" srcId="{FF12ED50-C1DE-4E3A-A736-23C456A6FD23}" destId="{E8496823-AD7A-45D9-AEB0-83C12EDD445A}" srcOrd="0" destOrd="0" parTransId="{E83DDF94-BB92-4A73-8F5C-B02EBAE6C5B2}" sibTransId="{1F44E938-9504-4B0E-8BCA-7B7BBF50F809}"/>
    <dgm:cxn modelId="{69208D58-6A75-43E2-9D75-28416DF280AA}" type="presOf" srcId="{152637FB-58EE-4109-A69A-7AEE57E004E7}" destId="{6112E054-3ABC-4B4C-89B8-D995AE1C2A12}" srcOrd="0" destOrd="0" presId="urn:microsoft.com/office/officeart/2005/8/layout/vList2"/>
    <dgm:cxn modelId="{EEC382BF-C488-4DEE-AA21-D47463278A60}" type="presParOf" srcId="{0362E470-5272-4C1A-AAB0-2A3279120181}" destId="{4D89742F-6841-4E03-8D80-D003E0BEB88E}" srcOrd="0" destOrd="0" presId="urn:microsoft.com/office/officeart/2005/8/layout/vList2"/>
    <dgm:cxn modelId="{BCC7B994-3816-4622-8C7A-9ECE5D5BEDE2}" type="presParOf" srcId="{0362E470-5272-4C1A-AAB0-2A3279120181}" destId="{75528996-022A-43F7-8CF6-43A1703819C3}" srcOrd="1" destOrd="0" presId="urn:microsoft.com/office/officeart/2005/8/layout/vList2"/>
    <dgm:cxn modelId="{57B007C4-CF70-4913-98AD-0EAC0C9FDFDF}" type="presParOf" srcId="{0362E470-5272-4C1A-AAB0-2A3279120181}" destId="{AF8E7612-0F83-40A6-B0D9-84580FA74A4B}" srcOrd="2" destOrd="0" presId="urn:microsoft.com/office/officeart/2005/8/layout/vList2"/>
    <dgm:cxn modelId="{EE20CB64-16D7-4278-8EB4-6807D2557D0C}" type="presParOf" srcId="{0362E470-5272-4C1A-AAB0-2A3279120181}" destId="{BB5B48B1-125F-4264-8D12-9036ADD10616}" srcOrd="3" destOrd="0" presId="urn:microsoft.com/office/officeart/2005/8/layout/vList2"/>
    <dgm:cxn modelId="{1B240BD1-FB81-4922-ADC6-36E9475BDA79}" type="presParOf" srcId="{0362E470-5272-4C1A-AAB0-2A3279120181}" destId="{D7539B36-E10A-44E8-A903-4B142F083F3A}" srcOrd="4" destOrd="0" presId="urn:microsoft.com/office/officeart/2005/8/layout/vList2"/>
    <dgm:cxn modelId="{A1481DC0-1244-4C00-A149-262CCC282BFA}" type="presParOf" srcId="{0362E470-5272-4C1A-AAB0-2A3279120181}" destId="{6112E054-3ABC-4B4C-89B8-D995AE1C2A12}" srcOrd="5" destOrd="0" presId="urn:microsoft.com/office/officeart/2005/8/layout/vList2"/>
    <dgm:cxn modelId="{41A94553-8817-4927-B1A2-7A28FEA86E89}" type="presParOf" srcId="{0362E470-5272-4C1A-AAB0-2A3279120181}" destId="{77C6EC1F-5A32-4D8E-A415-3B0DA5C7A44B}" srcOrd="6" destOrd="0" presId="urn:microsoft.com/office/officeart/2005/8/layout/vList2"/>
    <dgm:cxn modelId="{9FB9E6CF-64FB-4FE7-9CC0-0B75682A258D}" type="presParOf" srcId="{0362E470-5272-4C1A-AAB0-2A3279120181}" destId="{988BEFDD-56C9-499A-941C-C15C10159804}" srcOrd="7"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DE903-3D07-4D94-91DB-35BD713305C3}">
      <dsp:nvSpPr>
        <dsp:cNvPr id="0" name=""/>
        <dsp:cNvSpPr/>
      </dsp:nvSpPr>
      <dsp:spPr>
        <a:xfrm>
          <a:off x="0" y="55551"/>
          <a:ext cx="6795368" cy="57856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kern="1200" smtClean="0"/>
            <a:t>基本思想</a:t>
          </a:r>
          <a:endParaRPr lang="zh-CN" altLang="en-US" sz="2300" kern="1200"/>
        </a:p>
      </dsp:txBody>
      <dsp:txXfrm>
        <a:off x="28243" y="83794"/>
        <a:ext cx="6738882" cy="522079"/>
      </dsp:txXfrm>
    </dsp:sp>
    <dsp:sp modelId="{7957D3FE-A35C-4CEE-8300-E254DE96B6F5}">
      <dsp:nvSpPr>
        <dsp:cNvPr id="0" name=""/>
        <dsp:cNvSpPr/>
      </dsp:nvSpPr>
      <dsp:spPr>
        <a:xfrm>
          <a:off x="0" y="634116"/>
          <a:ext cx="6795368" cy="126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smtClean="0"/>
            <a:t>事先将训练样本存储下来，</a:t>
          </a:r>
          <a:endParaRPr lang="zh-CN" altLang="en-US" sz="1800" kern="1200"/>
        </a:p>
        <a:p>
          <a:pPr marL="171450" lvl="1" indent="-171450" algn="l" defTabSz="800100" rtl="0">
            <a:lnSpc>
              <a:spcPct val="90000"/>
            </a:lnSpc>
            <a:spcBef>
              <a:spcPct val="0"/>
            </a:spcBef>
            <a:spcAft>
              <a:spcPct val="20000"/>
            </a:spcAft>
            <a:buChar char="••"/>
          </a:pPr>
          <a:r>
            <a:rPr lang="zh-CN" altLang="en-US" sz="1800" kern="1200" smtClean="0"/>
            <a:t>然后每当遇到一个新增查询实例时，学习系统分析此新增实例与以前存储的实例之间的关系，</a:t>
          </a:r>
          <a:endParaRPr lang="zh-CN" altLang="en-US" sz="1800" kern="1200"/>
        </a:p>
        <a:p>
          <a:pPr marL="171450" lvl="1" indent="-171450" algn="l" defTabSz="800100" rtl="0">
            <a:lnSpc>
              <a:spcPct val="90000"/>
            </a:lnSpc>
            <a:spcBef>
              <a:spcPct val="0"/>
            </a:spcBef>
            <a:spcAft>
              <a:spcPct val="20000"/>
            </a:spcAft>
            <a:buChar char="••"/>
          </a:pPr>
          <a:r>
            <a:rPr lang="zh-CN" altLang="en-US" sz="1800" kern="1200" smtClean="0"/>
            <a:t>并据此把一个目标函数值赋给新增实例。</a:t>
          </a:r>
          <a:endParaRPr lang="zh-CN" altLang="en-US" sz="1800" kern="1200"/>
        </a:p>
      </dsp:txBody>
      <dsp:txXfrm>
        <a:off x="0" y="634116"/>
        <a:ext cx="6795368" cy="1261664"/>
      </dsp:txXfrm>
    </dsp:sp>
    <dsp:sp modelId="{447B1E0D-082A-4B1B-943F-61DEDD895D79}">
      <dsp:nvSpPr>
        <dsp:cNvPr id="0" name=""/>
        <dsp:cNvSpPr/>
      </dsp:nvSpPr>
      <dsp:spPr>
        <a:xfrm>
          <a:off x="0" y="1895781"/>
          <a:ext cx="6795368" cy="57856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kern="1200" smtClean="0"/>
            <a:t>主要特点</a:t>
          </a:r>
          <a:endParaRPr lang="zh-CN" altLang="en-US" sz="2300" kern="1200"/>
        </a:p>
      </dsp:txBody>
      <dsp:txXfrm>
        <a:off x="28243" y="1924024"/>
        <a:ext cx="6738882" cy="522079"/>
      </dsp:txXfrm>
    </dsp:sp>
    <dsp:sp modelId="{D2878823-14E1-4994-9042-7796DD6F2751}">
      <dsp:nvSpPr>
        <dsp:cNvPr id="0" name=""/>
        <dsp:cNvSpPr/>
      </dsp:nvSpPr>
      <dsp:spPr>
        <a:xfrm>
          <a:off x="0" y="2474346"/>
          <a:ext cx="6795368"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zh-CN" sz="1800" kern="1200" smtClean="0"/>
            <a:t>消极（</a:t>
          </a:r>
          <a:r>
            <a:rPr lang="en-US" sz="1800" kern="1200" smtClean="0"/>
            <a:t>lazy</a:t>
          </a:r>
          <a:r>
            <a:rPr lang="zh-CN" sz="1800" kern="1200" smtClean="0"/>
            <a:t>）学习方法</a:t>
          </a:r>
          <a:endParaRPr lang="zh-CN" sz="1800" kern="1200"/>
        </a:p>
        <a:p>
          <a:pPr marL="171450" lvl="1" indent="-171450" algn="l" defTabSz="800100" rtl="0">
            <a:lnSpc>
              <a:spcPct val="90000"/>
            </a:lnSpc>
            <a:spcBef>
              <a:spcPct val="0"/>
            </a:spcBef>
            <a:spcAft>
              <a:spcPct val="20000"/>
            </a:spcAft>
            <a:buChar char="••"/>
          </a:pPr>
          <a:r>
            <a:rPr lang="zh-CN" altLang="en-US" sz="1800" kern="1200" smtClean="0"/>
            <a:t>开销比较大（需要有效索引）</a:t>
          </a:r>
          <a:endParaRPr lang="zh-CN" altLang="en-US" sz="1800" kern="1200"/>
        </a:p>
      </dsp:txBody>
      <dsp:txXfrm>
        <a:off x="0" y="2474346"/>
        <a:ext cx="6795368" cy="654637"/>
      </dsp:txXfrm>
    </dsp:sp>
    <dsp:sp modelId="{14DD60FA-DBBF-4736-AF56-B0F7C9B036E6}">
      <dsp:nvSpPr>
        <dsp:cNvPr id="0" name=""/>
        <dsp:cNvSpPr/>
      </dsp:nvSpPr>
      <dsp:spPr>
        <a:xfrm>
          <a:off x="0" y="3128983"/>
          <a:ext cx="6795368" cy="57856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kern="1200" smtClean="0"/>
            <a:t>常用方法</a:t>
          </a:r>
          <a:endParaRPr lang="zh-CN" altLang="en-US" sz="2300" kern="1200"/>
        </a:p>
      </dsp:txBody>
      <dsp:txXfrm>
        <a:off x="28243" y="3157226"/>
        <a:ext cx="6738882" cy="522079"/>
      </dsp:txXfrm>
    </dsp:sp>
    <dsp:sp modelId="{8AC48FF2-C4B4-4D26-8059-C5512FB68F24}">
      <dsp:nvSpPr>
        <dsp:cNvPr id="0" name=""/>
        <dsp:cNvSpPr/>
      </dsp:nvSpPr>
      <dsp:spPr>
        <a:xfrm>
          <a:off x="0" y="3707548"/>
          <a:ext cx="6795368" cy="99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k-</a:t>
          </a:r>
          <a:r>
            <a:rPr lang="zh-CN" sz="1800" kern="1200" smtClean="0"/>
            <a:t>近邻</a:t>
          </a:r>
          <a:endParaRPr lang="zh-CN" sz="1800" kern="1200"/>
        </a:p>
        <a:p>
          <a:pPr marL="171450" lvl="1" indent="-171450" algn="l" defTabSz="800100" rtl="0">
            <a:lnSpc>
              <a:spcPct val="90000"/>
            </a:lnSpc>
            <a:spcBef>
              <a:spcPct val="0"/>
            </a:spcBef>
            <a:spcAft>
              <a:spcPct val="20000"/>
            </a:spcAft>
            <a:buChar char="••"/>
          </a:pPr>
          <a:r>
            <a:rPr lang="zh-CN" altLang="en-US" sz="1800" kern="1200" smtClean="0"/>
            <a:t>局部加权回归法</a:t>
          </a:r>
          <a:endParaRPr lang="zh-CN" altLang="en-US" sz="1800" kern="1200"/>
        </a:p>
        <a:p>
          <a:pPr marL="171450" lvl="1" indent="-171450" algn="l" defTabSz="800100" rtl="0">
            <a:lnSpc>
              <a:spcPct val="90000"/>
            </a:lnSpc>
            <a:spcBef>
              <a:spcPct val="0"/>
            </a:spcBef>
            <a:spcAft>
              <a:spcPct val="20000"/>
            </a:spcAft>
            <a:buChar char="••"/>
          </a:pPr>
          <a:r>
            <a:rPr lang="zh-CN" altLang="en-US" sz="1800" kern="1200" smtClean="0"/>
            <a:t>基于案例的推理</a:t>
          </a:r>
          <a:endParaRPr lang="zh-CN" altLang="en-US" sz="1800" kern="1200"/>
        </a:p>
      </dsp:txBody>
      <dsp:txXfrm>
        <a:off x="0" y="3707548"/>
        <a:ext cx="6795368" cy="999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B250E-1B64-4D46-8039-F2A4BC12345B}">
      <dsp:nvSpPr>
        <dsp:cNvPr id="0" name=""/>
        <dsp:cNvSpPr/>
      </dsp:nvSpPr>
      <dsp:spPr>
        <a:xfrm>
          <a:off x="0" y="8548"/>
          <a:ext cx="4610856" cy="62887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altLang="en-US" sz="2500" kern="1200" smtClean="0"/>
            <a:t>本质</a:t>
          </a:r>
          <a:endParaRPr lang="zh-CN" altLang="en-US" sz="2500" kern="1200"/>
        </a:p>
      </dsp:txBody>
      <dsp:txXfrm>
        <a:off x="30699" y="39247"/>
        <a:ext cx="4549458" cy="567477"/>
      </dsp:txXfrm>
    </dsp:sp>
    <dsp:sp modelId="{66FF17A1-2D03-4EB2-A7E2-6463F172E28D}">
      <dsp:nvSpPr>
        <dsp:cNvPr id="0" name=""/>
        <dsp:cNvSpPr/>
      </dsp:nvSpPr>
      <dsp:spPr>
        <a:xfrm>
          <a:off x="0" y="637423"/>
          <a:ext cx="4610856"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95"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zh-CN" sz="2000" kern="1200" dirty="0" smtClean="0"/>
            <a:t>从有关某个布尔函数的输入</a:t>
          </a:r>
          <a:r>
            <a:rPr lang="en-US" sz="2000" kern="1200" dirty="0" smtClean="0"/>
            <a:t>/</a:t>
          </a:r>
          <a:r>
            <a:rPr lang="zh-CN" sz="2000" kern="1200" dirty="0" smtClean="0"/>
            <a:t>输出训练样本中推算出</a:t>
          </a:r>
          <a:r>
            <a:rPr lang="zh-CN" sz="2000" kern="1200" dirty="0" smtClean="0">
              <a:solidFill>
                <a:srgbClr val="FF0000"/>
              </a:solidFill>
            </a:rPr>
            <a:t>该布尔函数</a:t>
          </a:r>
          <a:endParaRPr lang="zh-CN" sz="2000" kern="1200" dirty="0">
            <a:solidFill>
              <a:srgbClr val="FF0000"/>
            </a:solidFill>
          </a:endParaRPr>
        </a:p>
      </dsp:txBody>
      <dsp:txXfrm>
        <a:off x="0" y="637423"/>
        <a:ext cx="4610856" cy="659812"/>
      </dsp:txXfrm>
    </dsp:sp>
    <dsp:sp modelId="{90D08BB4-8A39-4684-A5E0-D8D7BAF1BB6D}">
      <dsp:nvSpPr>
        <dsp:cNvPr id="0" name=""/>
        <dsp:cNvSpPr/>
      </dsp:nvSpPr>
      <dsp:spPr>
        <a:xfrm>
          <a:off x="0" y="1297236"/>
          <a:ext cx="4610856" cy="62887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4</a:t>
          </a:r>
          <a:r>
            <a:rPr lang="zh-CN" sz="2500" kern="1200" smtClean="0"/>
            <a:t>个基本要素</a:t>
          </a:r>
          <a:endParaRPr lang="zh-CN" sz="2500" kern="1200"/>
        </a:p>
      </dsp:txBody>
      <dsp:txXfrm>
        <a:off x="30699" y="1327935"/>
        <a:ext cx="4549458" cy="567477"/>
      </dsp:txXfrm>
    </dsp:sp>
    <dsp:sp modelId="{2BD877B3-AC7B-405C-AE4B-CFA2D894DDBD}">
      <dsp:nvSpPr>
        <dsp:cNvPr id="0" name=""/>
        <dsp:cNvSpPr/>
      </dsp:nvSpPr>
      <dsp:spPr>
        <a:xfrm>
          <a:off x="0" y="1926111"/>
          <a:ext cx="4610856" cy="147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95"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zh-CN" sz="2000" kern="1200" smtClean="0"/>
            <a:t>实例集（</a:t>
          </a:r>
          <a:r>
            <a:rPr lang="en-US" sz="2000" kern="1200" smtClean="0"/>
            <a:t>X</a:t>
          </a:r>
          <a:r>
            <a:rPr lang="zh-CN" sz="2000" kern="1200" smtClean="0"/>
            <a:t>）</a:t>
          </a:r>
          <a:endParaRPr lang="zh-CN" sz="2000" kern="1200"/>
        </a:p>
        <a:p>
          <a:pPr marL="228600" lvl="1" indent="-228600" algn="l" defTabSz="889000" rtl="0">
            <a:lnSpc>
              <a:spcPct val="90000"/>
            </a:lnSpc>
            <a:spcBef>
              <a:spcPct val="0"/>
            </a:spcBef>
            <a:spcAft>
              <a:spcPct val="20000"/>
            </a:spcAft>
            <a:buChar char="••"/>
          </a:pPr>
          <a:r>
            <a:rPr lang="zh-CN" sz="2000" kern="1200" smtClean="0"/>
            <a:t>候选假设集（</a:t>
          </a:r>
          <a:r>
            <a:rPr lang="en-US" sz="2000" kern="1200" smtClean="0"/>
            <a:t>H</a:t>
          </a:r>
          <a:r>
            <a:rPr lang="zh-CN" sz="2000" kern="1200" smtClean="0"/>
            <a:t>）</a:t>
          </a:r>
          <a:endParaRPr lang="zh-CN" sz="2000" kern="1200"/>
        </a:p>
        <a:p>
          <a:pPr marL="228600" lvl="1" indent="-228600" algn="l" defTabSz="889000" rtl="0">
            <a:lnSpc>
              <a:spcPct val="90000"/>
            </a:lnSpc>
            <a:spcBef>
              <a:spcPct val="0"/>
            </a:spcBef>
            <a:spcAft>
              <a:spcPct val="20000"/>
            </a:spcAft>
            <a:buChar char="••"/>
          </a:pPr>
          <a:r>
            <a:rPr lang="zh-CN" sz="2000" kern="1200" smtClean="0"/>
            <a:t>目标概念（</a:t>
          </a:r>
          <a:r>
            <a:rPr lang="en-US" sz="2000" kern="1200" smtClean="0"/>
            <a:t>c</a:t>
          </a:r>
          <a:r>
            <a:rPr lang="zh-CN" sz="2000" kern="1200" smtClean="0"/>
            <a:t>）</a:t>
          </a:r>
          <a:endParaRPr lang="zh-CN" sz="2000" kern="1200"/>
        </a:p>
        <a:p>
          <a:pPr marL="228600" lvl="1" indent="-228600" algn="l" defTabSz="889000" rtl="0">
            <a:lnSpc>
              <a:spcPct val="90000"/>
            </a:lnSpc>
            <a:spcBef>
              <a:spcPct val="0"/>
            </a:spcBef>
            <a:spcAft>
              <a:spcPct val="20000"/>
            </a:spcAft>
            <a:buChar char="••"/>
          </a:pPr>
          <a:r>
            <a:rPr lang="zh-CN" sz="2000" kern="1200" smtClean="0"/>
            <a:t>训练样本集（</a:t>
          </a:r>
          <a:r>
            <a:rPr lang="en-US" sz="2000" kern="1200" smtClean="0"/>
            <a:t>D</a:t>
          </a:r>
          <a:r>
            <a:rPr lang="zh-CN" sz="2000" kern="1200" smtClean="0"/>
            <a:t>）</a:t>
          </a:r>
          <a:endParaRPr lang="zh-CN" sz="2000" kern="1200"/>
        </a:p>
      </dsp:txBody>
      <dsp:txXfrm>
        <a:off x="0" y="1926111"/>
        <a:ext cx="4610856" cy="1474875"/>
      </dsp:txXfrm>
    </dsp:sp>
    <dsp:sp modelId="{417A5913-A4EB-4E2A-97BB-E94448EFE2D4}">
      <dsp:nvSpPr>
        <dsp:cNvPr id="0" name=""/>
        <dsp:cNvSpPr/>
      </dsp:nvSpPr>
      <dsp:spPr>
        <a:xfrm>
          <a:off x="0" y="3400986"/>
          <a:ext cx="4610856" cy="62887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altLang="en-US" sz="2500" kern="1200" smtClean="0"/>
            <a:t>常用方法</a:t>
          </a:r>
          <a:endParaRPr lang="zh-CN" altLang="en-US" sz="2500" kern="1200"/>
        </a:p>
      </dsp:txBody>
      <dsp:txXfrm>
        <a:off x="30699" y="3431685"/>
        <a:ext cx="4549458" cy="567477"/>
      </dsp:txXfrm>
    </dsp:sp>
    <dsp:sp modelId="{F0DA9547-11AA-494E-B8D6-9362BFED8E23}">
      <dsp:nvSpPr>
        <dsp:cNvPr id="0" name=""/>
        <dsp:cNvSpPr/>
      </dsp:nvSpPr>
      <dsp:spPr>
        <a:xfrm>
          <a:off x="0" y="4029861"/>
          <a:ext cx="4610856"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95"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Find-S</a:t>
          </a:r>
          <a:r>
            <a:rPr lang="zh-CN" sz="2000" kern="1200" smtClean="0"/>
            <a:t>算法</a:t>
          </a:r>
          <a:endParaRPr lang="zh-CN" sz="2000" kern="1200"/>
        </a:p>
        <a:p>
          <a:pPr marL="228600" lvl="1" indent="-228600" algn="l" defTabSz="889000" rtl="0">
            <a:lnSpc>
              <a:spcPct val="90000"/>
            </a:lnSpc>
            <a:spcBef>
              <a:spcPct val="0"/>
            </a:spcBef>
            <a:spcAft>
              <a:spcPct val="20000"/>
            </a:spcAft>
            <a:buChar char="••"/>
          </a:pPr>
          <a:r>
            <a:rPr lang="zh-CN" altLang="en-US" sz="2000" kern="1200" smtClean="0"/>
            <a:t>候选消除算法</a:t>
          </a:r>
          <a:endParaRPr lang="zh-CN" altLang="en-US" sz="2000" kern="1200"/>
        </a:p>
      </dsp:txBody>
      <dsp:txXfrm>
        <a:off x="0" y="4029861"/>
        <a:ext cx="4610856" cy="72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A5646-1CF9-44F6-B49F-4F56C69D3B5C}">
      <dsp:nvSpPr>
        <dsp:cNvPr id="0" name=""/>
        <dsp:cNvSpPr/>
      </dsp:nvSpPr>
      <dsp:spPr>
        <a:xfrm>
          <a:off x="0" y="42827"/>
          <a:ext cx="5139184"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t>本质</a:t>
          </a:r>
          <a:endParaRPr lang="zh-CN" sz="2200" kern="1200"/>
        </a:p>
      </dsp:txBody>
      <dsp:txXfrm>
        <a:off x="27015" y="69842"/>
        <a:ext cx="5085154" cy="499380"/>
      </dsp:txXfrm>
    </dsp:sp>
    <dsp:sp modelId="{20B706DC-72E9-45DC-8A96-7586439FDF62}">
      <dsp:nvSpPr>
        <dsp:cNvPr id="0" name=""/>
        <dsp:cNvSpPr/>
      </dsp:nvSpPr>
      <dsp:spPr>
        <a:xfrm>
          <a:off x="0" y="596237"/>
          <a:ext cx="5139184"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6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smtClean="0"/>
            <a:t>逼近</a:t>
          </a:r>
          <a:r>
            <a:rPr lang="zh-CN" sz="1700" b="1" kern="1200" dirty="0" smtClean="0">
              <a:solidFill>
                <a:srgbClr val="FF0000"/>
              </a:solidFill>
            </a:rPr>
            <a:t>离散值目标函数</a:t>
          </a:r>
          <a:r>
            <a:rPr lang="zh-CN" sz="1700" kern="1200" dirty="0" smtClean="0"/>
            <a:t>的过程</a:t>
          </a:r>
          <a:endParaRPr lang="zh-CN" sz="1700" kern="1200" dirty="0"/>
        </a:p>
        <a:p>
          <a:pPr marL="171450" lvl="1" indent="-171450" algn="l" defTabSz="755650" rtl="0">
            <a:lnSpc>
              <a:spcPct val="90000"/>
            </a:lnSpc>
            <a:spcBef>
              <a:spcPct val="0"/>
            </a:spcBef>
            <a:spcAft>
              <a:spcPct val="20000"/>
            </a:spcAft>
            <a:buChar char="••"/>
          </a:pPr>
          <a:r>
            <a:rPr lang="zh-CN" sz="1700" kern="1200" dirty="0" smtClean="0"/>
            <a:t>决策树代表的是一种</a:t>
          </a:r>
          <a:r>
            <a:rPr lang="zh-CN" sz="1700" b="1" kern="1200" dirty="0" smtClean="0">
              <a:solidFill>
                <a:srgbClr val="FF0000"/>
              </a:solidFill>
            </a:rPr>
            <a:t>分类过程</a:t>
          </a:r>
          <a:endParaRPr lang="zh-CN" sz="1700" kern="1200" dirty="0">
            <a:solidFill>
              <a:srgbClr val="FF0000"/>
            </a:solidFill>
          </a:endParaRPr>
        </a:p>
        <a:p>
          <a:pPr marL="171450" lvl="1" indent="-171450" algn="l" defTabSz="755650" rtl="0">
            <a:lnSpc>
              <a:spcPct val="90000"/>
            </a:lnSpc>
            <a:spcBef>
              <a:spcPct val="0"/>
            </a:spcBef>
            <a:spcAft>
              <a:spcPct val="20000"/>
            </a:spcAft>
            <a:buChar char="••"/>
          </a:pPr>
          <a:endParaRPr lang="zh-CN" sz="1700" kern="1200" dirty="0"/>
        </a:p>
      </dsp:txBody>
      <dsp:txXfrm>
        <a:off x="0" y="596237"/>
        <a:ext cx="5139184" cy="910800"/>
      </dsp:txXfrm>
    </dsp:sp>
    <dsp:sp modelId="{205A4553-34E9-4543-B293-0EF106E1DED9}">
      <dsp:nvSpPr>
        <dsp:cNvPr id="0" name=""/>
        <dsp:cNvSpPr/>
      </dsp:nvSpPr>
      <dsp:spPr>
        <a:xfrm>
          <a:off x="0" y="1507037"/>
          <a:ext cx="5139184"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t>应用场景</a:t>
          </a:r>
          <a:endParaRPr lang="zh-CN" sz="2200" b="1" kern="1200"/>
        </a:p>
      </dsp:txBody>
      <dsp:txXfrm>
        <a:off x="27015" y="1534052"/>
        <a:ext cx="5085154" cy="499380"/>
      </dsp:txXfrm>
    </dsp:sp>
    <dsp:sp modelId="{AD9B7331-A023-4FF5-AB93-995DCC93E755}">
      <dsp:nvSpPr>
        <dsp:cNvPr id="0" name=""/>
        <dsp:cNvSpPr/>
      </dsp:nvSpPr>
      <dsp:spPr>
        <a:xfrm>
          <a:off x="0" y="2060447"/>
          <a:ext cx="5139184"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6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b="0" kern="1200" dirty="0" smtClean="0">
              <a:solidFill>
                <a:srgbClr val="FF0000"/>
              </a:solidFill>
            </a:rPr>
            <a:t>以</a:t>
          </a:r>
          <a:r>
            <a:rPr lang="en-US" sz="1700" b="0" kern="1200" dirty="0" smtClean="0">
              <a:solidFill>
                <a:srgbClr val="FF0000"/>
              </a:solidFill>
            </a:rPr>
            <a:t>“</a:t>
          </a:r>
          <a:r>
            <a:rPr lang="zh-CN" sz="1700" b="0" kern="1200" dirty="0" smtClean="0">
              <a:solidFill>
                <a:srgbClr val="FF0000"/>
              </a:solidFill>
            </a:rPr>
            <a:t>属性</a:t>
          </a:r>
          <a:r>
            <a:rPr lang="en-US" sz="1700" b="0" kern="1200" dirty="0" smtClean="0">
              <a:solidFill>
                <a:srgbClr val="FF0000"/>
              </a:solidFill>
            </a:rPr>
            <a:t>-</a:t>
          </a:r>
          <a:r>
            <a:rPr lang="zh-CN" sz="1700" b="0" kern="1200" dirty="0" smtClean="0">
              <a:solidFill>
                <a:srgbClr val="FF0000"/>
              </a:solidFill>
            </a:rPr>
            <a:t>值</a:t>
          </a:r>
          <a:r>
            <a:rPr lang="en-US" sz="1700" b="0" kern="1200" dirty="0" smtClean="0">
              <a:solidFill>
                <a:srgbClr val="FF0000"/>
              </a:solidFill>
            </a:rPr>
            <a:t>”</a:t>
          </a:r>
          <a:r>
            <a:rPr lang="zh-CN" sz="1700" b="0" kern="1200" dirty="0" smtClean="0">
              <a:solidFill>
                <a:srgbClr val="FF0000"/>
              </a:solidFill>
            </a:rPr>
            <a:t>形式表示的实例</a:t>
          </a:r>
          <a:endParaRPr lang="zh-CN" sz="1700" b="0" kern="1200" dirty="0">
            <a:solidFill>
              <a:srgbClr val="FF0000"/>
            </a:solidFill>
          </a:endParaRPr>
        </a:p>
        <a:p>
          <a:pPr marL="171450" lvl="1" indent="-171450" algn="l" defTabSz="755650" rtl="0">
            <a:lnSpc>
              <a:spcPct val="90000"/>
            </a:lnSpc>
            <a:spcBef>
              <a:spcPct val="0"/>
            </a:spcBef>
            <a:spcAft>
              <a:spcPct val="20000"/>
            </a:spcAft>
            <a:buChar char="••"/>
          </a:pPr>
          <a:r>
            <a:rPr lang="zh-CN" sz="1700" b="0" kern="1200" dirty="0" smtClean="0"/>
            <a:t>目标函数具有离散的输出值</a:t>
          </a:r>
          <a:endParaRPr lang="zh-CN" sz="1700" b="0" kern="1200" dirty="0"/>
        </a:p>
        <a:p>
          <a:pPr marL="171450" lvl="1" indent="-171450" algn="l" defTabSz="755650" rtl="0">
            <a:lnSpc>
              <a:spcPct val="90000"/>
            </a:lnSpc>
            <a:spcBef>
              <a:spcPct val="0"/>
            </a:spcBef>
            <a:spcAft>
              <a:spcPct val="20000"/>
            </a:spcAft>
            <a:buChar char="••"/>
          </a:pPr>
          <a:r>
            <a:rPr lang="zh-CN" sz="1700" b="0" kern="1200" dirty="0" smtClean="0"/>
            <a:t>训练数据中允许包含错误</a:t>
          </a:r>
          <a:endParaRPr lang="zh-CN" sz="1700" b="0" kern="1200" dirty="0"/>
        </a:p>
        <a:p>
          <a:pPr marL="171450" lvl="1" indent="-171450" algn="l" defTabSz="755650" rtl="0">
            <a:lnSpc>
              <a:spcPct val="90000"/>
            </a:lnSpc>
            <a:spcBef>
              <a:spcPct val="0"/>
            </a:spcBef>
            <a:spcAft>
              <a:spcPct val="20000"/>
            </a:spcAft>
            <a:buChar char="••"/>
          </a:pPr>
          <a:r>
            <a:rPr lang="zh-CN" sz="1700" b="0" kern="1200" dirty="0" smtClean="0"/>
            <a:t>训练数据中允许包含缺少属性值的实例</a:t>
          </a:r>
          <a:endParaRPr lang="zh-CN" sz="1700" b="0" kern="1200" dirty="0"/>
        </a:p>
        <a:p>
          <a:pPr marL="171450" lvl="1" indent="-171450" algn="l" defTabSz="755650" rtl="0">
            <a:lnSpc>
              <a:spcPct val="90000"/>
            </a:lnSpc>
            <a:spcBef>
              <a:spcPct val="0"/>
            </a:spcBef>
            <a:spcAft>
              <a:spcPct val="20000"/>
            </a:spcAft>
            <a:buChar char="••"/>
          </a:pPr>
          <a:endParaRPr lang="zh-CN" sz="1700" b="0" kern="1200" dirty="0"/>
        </a:p>
      </dsp:txBody>
      <dsp:txXfrm>
        <a:off x="0" y="2060447"/>
        <a:ext cx="5139184" cy="1548360"/>
      </dsp:txXfrm>
    </dsp:sp>
    <dsp:sp modelId="{2B117A40-1AD7-4F2E-BB09-6B77DD844BD2}">
      <dsp:nvSpPr>
        <dsp:cNvPr id="0" name=""/>
        <dsp:cNvSpPr/>
      </dsp:nvSpPr>
      <dsp:spPr>
        <a:xfrm>
          <a:off x="0" y="3608807"/>
          <a:ext cx="5139184"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smtClean="0"/>
            <a:t>典型算法</a:t>
          </a:r>
          <a:endParaRPr lang="zh-CN" sz="2200" kern="1200"/>
        </a:p>
      </dsp:txBody>
      <dsp:txXfrm>
        <a:off x="27015" y="3635822"/>
        <a:ext cx="5085154" cy="499380"/>
      </dsp:txXfrm>
    </dsp:sp>
    <dsp:sp modelId="{04365808-F7F0-438A-9EB3-91C5A43B0E7D}">
      <dsp:nvSpPr>
        <dsp:cNvPr id="0" name=""/>
        <dsp:cNvSpPr/>
      </dsp:nvSpPr>
      <dsp:spPr>
        <a:xfrm>
          <a:off x="0" y="4162217"/>
          <a:ext cx="5139184"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6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smtClean="0"/>
            <a:t>ID3</a:t>
          </a:r>
          <a:endParaRPr lang="zh-CN" sz="1700" kern="1200" dirty="0"/>
        </a:p>
        <a:p>
          <a:pPr marL="171450" lvl="1" indent="-171450" algn="l" defTabSz="755650" rtl="0">
            <a:lnSpc>
              <a:spcPct val="90000"/>
            </a:lnSpc>
            <a:spcBef>
              <a:spcPct val="0"/>
            </a:spcBef>
            <a:spcAft>
              <a:spcPct val="20000"/>
            </a:spcAft>
            <a:buChar char="••"/>
          </a:pPr>
          <a:r>
            <a:rPr lang="en-US" altLang="zh-CN" sz="1700" kern="1200" dirty="0" smtClean="0"/>
            <a:t>C4.5</a:t>
          </a:r>
          <a:endParaRPr lang="zh-CN" sz="1700" kern="1200" dirty="0"/>
        </a:p>
      </dsp:txBody>
      <dsp:txXfrm>
        <a:off x="0" y="4162217"/>
        <a:ext cx="5139184" cy="557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5A3EE-EB85-43C9-8375-12A0E4AD3911}">
      <dsp:nvSpPr>
        <dsp:cNvPr id="0" name=""/>
        <dsp:cNvSpPr/>
      </dsp:nvSpPr>
      <dsp:spPr>
        <a:xfrm>
          <a:off x="-5385069" y="-824620"/>
          <a:ext cx="6412151" cy="6412151"/>
        </a:xfrm>
        <a:prstGeom prst="blockArc">
          <a:avLst>
            <a:gd name="adj1" fmla="val 18900000"/>
            <a:gd name="adj2" fmla="val 2700000"/>
            <a:gd name="adj3" fmla="val 337"/>
          </a:avLst>
        </a:pr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A4333C-BBA6-47D4-BC13-9B3A38B4D602}">
      <dsp:nvSpPr>
        <dsp:cNvPr id="0" name=""/>
        <dsp:cNvSpPr/>
      </dsp:nvSpPr>
      <dsp:spPr>
        <a:xfrm>
          <a:off x="537711" y="366172"/>
          <a:ext cx="6191431" cy="732726"/>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1601" tIns="53340" rIns="53340" bIns="53340" numCol="1" spcCol="1270" anchor="ctr" anchorCtr="0">
          <a:noAutofit/>
        </a:bodyPr>
        <a:lstStyle/>
        <a:p>
          <a:pPr lvl="0" algn="l" defTabSz="933450" rtl="0">
            <a:lnSpc>
              <a:spcPct val="90000"/>
            </a:lnSpc>
            <a:spcBef>
              <a:spcPct val="0"/>
            </a:spcBef>
            <a:spcAft>
              <a:spcPct val="35000"/>
            </a:spcAft>
          </a:pPr>
          <a:r>
            <a:rPr lang="zh-CN" sz="2100" kern="1200" smtClean="0"/>
            <a:t>以整个样本集作为决策树的根节点</a:t>
          </a:r>
          <a:r>
            <a:rPr lang="en-US" sz="2100" kern="1200" smtClean="0"/>
            <a:t>S</a:t>
          </a:r>
          <a:r>
            <a:rPr lang="zh-CN" sz="2100" kern="1200" smtClean="0"/>
            <a:t>，并计算</a:t>
          </a:r>
          <a:r>
            <a:rPr lang="en-US" sz="2100" kern="1200" smtClean="0"/>
            <a:t>S</a:t>
          </a:r>
          <a:r>
            <a:rPr lang="zh-CN" sz="2100" kern="1200" smtClean="0"/>
            <a:t>对每个属性的条件熵；</a:t>
          </a:r>
          <a:endParaRPr lang="zh-CN" sz="2100" kern="1200"/>
        </a:p>
      </dsp:txBody>
      <dsp:txXfrm>
        <a:off x="537711" y="366172"/>
        <a:ext cx="6191431" cy="732726"/>
      </dsp:txXfrm>
    </dsp:sp>
    <dsp:sp modelId="{183F97AA-9656-4E36-8608-FCFD9AAF830A}">
      <dsp:nvSpPr>
        <dsp:cNvPr id="0" name=""/>
        <dsp:cNvSpPr/>
      </dsp:nvSpPr>
      <dsp:spPr>
        <a:xfrm>
          <a:off x="79758" y="274581"/>
          <a:ext cx="915907" cy="915907"/>
        </a:xfrm>
        <a:prstGeom prst="ellipse">
          <a:avLst/>
        </a:prstGeom>
        <a:solidFill>
          <a:schemeClr val="lt2">
            <a:hueOff val="0"/>
            <a:satOff val="0"/>
            <a:lumOff val="0"/>
            <a:alphaOff val="0"/>
          </a:schemeClr>
        </a:solidFill>
        <a:ln w="635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5A7D28-9929-46A5-9D87-F96169E0720F}">
      <dsp:nvSpPr>
        <dsp:cNvPr id="0" name=""/>
        <dsp:cNvSpPr/>
      </dsp:nvSpPr>
      <dsp:spPr>
        <a:xfrm>
          <a:off x="957800" y="1465452"/>
          <a:ext cx="5771342" cy="732726"/>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1601" tIns="53340" rIns="53340" bIns="53340" numCol="1" spcCol="1270" anchor="ctr" anchorCtr="0">
          <a:noAutofit/>
        </a:bodyPr>
        <a:lstStyle/>
        <a:p>
          <a:pPr lvl="0" algn="l" defTabSz="933450" rtl="0">
            <a:lnSpc>
              <a:spcPct val="90000"/>
            </a:lnSpc>
            <a:spcBef>
              <a:spcPct val="0"/>
            </a:spcBef>
            <a:spcAft>
              <a:spcPct val="35000"/>
            </a:spcAft>
          </a:pPr>
          <a:r>
            <a:rPr lang="zh-CN" sz="2100" kern="1200" dirty="0" smtClean="0"/>
            <a:t>选择能使</a:t>
          </a:r>
          <a:r>
            <a:rPr lang="en-US" sz="2100" kern="1200" dirty="0" smtClean="0"/>
            <a:t>S</a:t>
          </a:r>
          <a:r>
            <a:rPr lang="zh-CN" sz="2100" kern="1200" dirty="0" smtClean="0"/>
            <a:t>的条件熵为最小的一个属性，对根节点进行分裂，得到根节点下的子节点；</a:t>
          </a:r>
          <a:endParaRPr lang="zh-CN" sz="2100" kern="1200" dirty="0"/>
        </a:p>
      </dsp:txBody>
      <dsp:txXfrm>
        <a:off x="957800" y="1465452"/>
        <a:ext cx="5771342" cy="732726"/>
      </dsp:txXfrm>
    </dsp:sp>
    <dsp:sp modelId="{78356122-41D0-4928-B2FF-E3999155D23E}">
      <dsp:nvSpPr>
        <dsp:cNvPr id="0" name=""/>
        <dsp:cNvSpPr/>
      </dsp:nvSpPr>
      <dsp:spPr>
        <a:xfrm>
          <a:off x="499846" y="1373861"/>
          <a:ext cx="915907" cy="915907"/>
        </a:xfrm>
        <a:prstGeom prst="ellipse">
          <a:avLst/>
        </a:prstGeom>
        <a:solidFill>
          <a:schemeClr val="lt2">
            <a:hueOff val="0"/>
            <a:satOff val="0"/>
            <a:lumOff val="0"/>
            <a:alphaOff val="0"/>
          </a:schemeClr>
        </a:solidFill>
        <a:ln w="635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FB21A9-A92F-433B-9B07-4F4C8322CB42}">
      <dsp:nvSpPr>
        <dsp:cNvPr id="0" name=""/>
        <dsp:cNvSpPr/>
      </dsp:nvSpPr>
      <dsp:spPr>
        <a:xfrm>
          <a:off x="957800" y="2564731"/>
          <a:ext cx="5771342" cy="732726"/>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1601" tIns="53340" rIns="53340" bIns="53340" numCol="1" spcCol="1270" anchor="ctr" anchorCtr="0">
          <a:noAutofit/>
        </a:bodyPr>
        <a:lstStyle/>
        <a:p>
          <a:pPr lvl="0" algn="l" defTabSz="933450" rtl="0">
            <a:lnSpc>
              <a:spcPct val="90000"/>
            </a:lnSpc>
            <a:spcBef>
              <a:spcPct val="0"/>
            </a:spcBef>
            <a:spcAft>
              <a:spcPct val="35000"/>
            </a:spcAft>
          </a:pPr>
          <a:r>
            <a:rPr lang="zh-CN" sz="2100" kern="1200" smtClean="0"/>
            <a:t>再用同样方法对这些子节点进行分裂，直至所有叶节点的熵值都下降为</a:t>
          </a:r>
          <a:r>
            <a:rPr lang="en-US" sz="2100" kern="1200" smtClean="0"/>
            <a:t>0</a:t>
          </a:r>
          <a:r>
            <a:rPr lang="zh-CN" sz="2100" kern="1200" smtClean="0"/>
            <a:t>为止；</a:t>
          </a:r>
          <a:endParaRPr lang="zh-CN" sz="2100" kern="1200"/>
        </a:p>
      </dsp:txBody>
      <dsp:txXfrm>
        <a:off x="957800" y="2564731"/>
        <a:ext cx="5771342" cy="732726"/>
      </dsp:txXfrm>
    </dsp:sp>
    <dsp:sp modelId="{DD04AAE1-6FA8-4887-A5AC-21E3087FFBA9}">
      <dsp:nvSpPr>
        <dsp:cNvPr id="0" name=""/>
        <dsp:cNvSpPr/>
      </dsp:nvSpPr>
      <dsp:spPr>
        <a:xfrm>
          <a:off x="499846" y="2473141"/>
          <a:ext cx="915907" cy="915907"/>
        </a:xfrm>
        <a:prstGeom prst="ellipse">
          <a:avLst/>
        </a:prstGeom>
        <a:solidFill>
          <a:schemeClr val="lt2">
            <a:hueOff val="0"/>
            <a:satOff val="0"/>
            <a:lumOff val="0"/>
            <a:alphaOff val="0"/>
          </a:schemeClr>
        </a:solidFill>
        <a:ln w="635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0C30229-BFB1-4476-AA81-7649023C2D02}">
      <dsp:nvSpPr>
        <dsp:cNvPr id="0" name=""/>
        <dsp:cNvSpPr/>
      </dsp:nvSpPr>
      <dsp:spPr>
        <a:xfrm>
          <a:off x="537711" y="3664011"/>
          <a:ext cx="6191431" cy="732726"/>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1601" tIns="53340" rIns="53340" bIns="53340" numCol="1" spcCol="1270" anchor="ctr" anchorCtr="0">
          <a:noAutofit/>
        </a:bodyPr>
        <a:lstStyle/>
        <a:p>
          <a:pPr lvl="0" algn="l" defTabSz="933450" rtl="0">
            <a:lnSpc>
              <a:spcPct val="90000"/>
            </a:lnSpc>
            <a:spcBef>
              <a:spcPct val="0"/>
            </a:spcBef>
            <a:spcAft>
              <a:spcPct val="35000"/>
            </a:spcAft>
          </a:pPr>
          <a:r>
            <a:rPr lang="zh-CN" sz="2100" kern="1200" smtClean="0"/>
            <a:t>得到一颗与训练样本集对应的熵为</a:t>
          </a:r>
          <a:r>
            <a:rPr lang="en-US" sz="2100" kern="1200" smtClean="0"/>
            <a:t>0</a:t>
          </a:r>
          <a:r>
            <a:rPr lang="zh-CN" sz="2100" kern="1200" smtClean="0"/>
            <a:t>的决策树。</a:t>
          </a:r>
          <a:endParaRPr lang="zh-CN" sz="2100" kern="1200"/>
        </a:p>
      </dsp:txBody>
      <dsp:txXfrm>
        <a:off x="537711" y="3664011"/>
        <a:ext cx="6191431" cy="732726"/>
      </dsp:txXfrm>
    </dsp:sp>
    <dsp:sp modelId="{9A1D9675-2DBF-4B92-AF46-28C06A7355F4}">
      <dsp:nvSpPr>
        <dsp:cNvPr id="0" name=""/>
        <dsp:cNvSpPr/>
      </dsp:nvSpPr>
      <dsp:spPr>
        <a:xfrm>
          <a:off x="79758" y="3572420"/>
          <a:ext cx="915907" cy="915907"/>
        </a:xfrm>
        <a:prstGeom prst="ellipse">
          <a:avLst/>
        </a:prstGeom>
        <a:solidFill>
          <a:schemeClr val="lt2">
            <a:hueOff val="0"/>
            <a:satOff val="0"/>
            <a:lumOff val="0"/>
            <a:alphaOff val="0"/>
          </a:schemeClr>
        </a:solidFill>
        <a:ln w="635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DF223-22FD-4451-825C-AC5A663F01EC}">
      <dsp:nvSpPr>
        <dsp:cNvPr id="0" name=""/>
        <dsp:cNvSpPr/>
      </dsp:nvSpPr>
      <dsp:spPr>
        <a:xfrm>
          <a:off x="0" y="128214"/>
          <a:ext cx="5787256"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b="1" kern="1200" dirty="0" smtClean="0"/>
            <a:t>遗传算法的核心概念</a:t>
          </a:r>
          <a:endParaRPr lang="en-US" altLang="zh-CN" sz="2200" b="1" kern="1200" dirty="0" smtClean="0"/>
        </a:p>
      </dsp:txBody>
      <dsp:txXfrm>
        <a:off x="27015" y="155229"/>
        <a:ext cx="5733226" cy="499380"/>
      </dsp:txXfrm>
    </dsp:sp>
    <dsp:sp modelId="{1F8B18FB-0991-499C-8797-AE19F5315573}">
      <dsp:nvSpPr>
        <dsp:cNvPr id="0" name=""/>
        <dsp:cNvSpPr/>
      </dsp:nvSpPr>
      <dsp:spPr>
        <a:xfrm>
          <a:off x="0" y="681624"/>
          <a:ext cx="578725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45"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b="1" kern="1200" smtClean="0"/>
            <a:t>遗传</a:t>
          </a:r>
          <a:r>
            <a:rPr lang="zh-CN" sz="1700" b="1" kern="1200" dirty="0" smtClean="0"/>
            <a:t>算法的总体</a:t>
          </a:r>
          <a:r>
            <a:rPr lang="zh-CN" sz="1700" kern="1200" dirty="0" smtClean="0"/>
            <a:t>（</a:t>
          </a:r>
          <a:r>
            <a:rPr lang="en-US" sz="1700" kern="1200" dirty="0" smtClean="0"/>
            <a:t>Population</a:t>
          </a:r>
          <a:r>
            <a:rPr lang="zh-CN" sz="1700" kern="1200" dirty="0" smtClean="0"/>
            <a:t>）</a:t>
          </a:r>
          <a:endParaRPr lang="zh-CN" sz="1700" kern="1200" dirty="0"/>
        </a:p>
      </dsp:txBody>
      <dsp:txXfrm>
        <a:off x="0" y="681624"/>
        <a:ext cx="5787256" cy="364320"/>
      </dsp:txXfrm>
    </dsp:sp>
    <dsp:sp modelId="{0BCE0601-7E82-4BA1-8508-EB273861B892}">
      <dsp:nvSpPr>
        <dsp:cNvPr id="0" name=""/>
        <dsp:cNvSpPr/>
      </dsp:nvSpPr>
      <dsp:spPr>
        <a:xfrm>
          <a:off x="0" y="1045944"/>
          <a:ext cx="5787256"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dirty="0" smtClean="0"/>
            <a:t>在每一次迭代中，后继总体</a:t>
          </a:r>
          <a:r>
            <a:rPr lang="en-US" sz="2200" b="1" i="1" kern="1200" dirty="0" smtClean="0"/>
            <a:t>P</a:t>
          </a:r>
          <a:r>
            <a:rPr lang="en-US" sz="2200" b="1" i="1" kern="1200" baseline="-25000" dirty="0" smtClean="0"/>
            <a:t>S</a:t>
          </a:r>
          <a:r>
            <a:rPr lang="zh-CN" sz="2200" b="1" kern="1200" dirty="0" smtClean="0"/>
            <a:t>的形成方法</a:t>
          </a:r>
          <a:endParaRPr lang="zh-CN" sz="2200" kern="1200" dirty="0"/>
        </a:p>
      </dsp:txBody>
      <dsp:txXfrm>
        <a:off x="27015" y="1072959"/>
        <a:ext cx="5733226" cy="499380"/>
      </dsp:txXfrm>
    </dsp:sp>
    <dsp:sp modelId="{8843B97D-F8D1-4294-AC4D-B612D8E837B3}">
      <dsp:nvSpPr>
        <dsp:cNvPr id="0" name=""/>
        <dsp:cNvSpPr/>
      </dsp:nvSpPr>
      <dsp:spPr>
        <a:xfrm>
          <a:off x="0" y="1599354"/>
          <a:ext cx="5787256" cy="933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45"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altLang="en-US" sz="1700" kern="1200" smtClean="0"/>
            <a:t>选择 </a:t>
          </a:r>
          <a:endParaRPr lang="zh-CN" altLang="en-US" sz="1700" kern="1200"/>
        </a:p>
        <a:p>
          <a:pPr marL="171450" lvl="1" indent="-171450" algn="l" defTabSz="755650" rtl="0">
            <a:lnSpc>
              <a:spcPct val="90000"/>
            </a:lnSpc>
            <a:spcBef>
              <a:spcPct val="0"/>
            </a:spcBef>
            <a:spcAft>
              <a:spcPct val="20000"/>
            </a:spcAft>
            <a:buChar char="••"/>
          </a:pPr>
          <a:r>
            <a:rPr lang="zh-CN" altLang="en-US" sz="1700" kern="1200" smtClean="0"/>
            <a:t>交叉</a:t>
          </a:r>
          <a:endParaRPr lang="zh-CN" altLang="en-US" sz="1700" kern="1200"/>
        </a:p>
        <a:p>
          <a:pPr marL="171450" lvl="1" indent="-171450" algn="l" defTabSz="755650" rtl="0">
            <a:lnSpc>
              <a:spcPct val="90000"/>
            </a:lnSpc>
            <a:spcBef>
              <a:spcPct val="0"/>
            </a:spcBef>
            <a:spcAft>
              <a:spcPct val="20000"/>
            </a:spcAft>
            <a:buChar char="••"/>
          </a:pPr>
          <a:r>
            <a:rPr lang="zh-CN" altLang="en-US" sz="1700" kern="1200" smtClean="0"/>
            <a:t>变异</a:t>
          </a:r>
          <a:endParaRPr lang="zh-CN" altLang="en-US" sz="1700" kern="1200"/>
        </a:p>
      </dsp:txBody>
      <dsp:txXfrm>
        <a:off x="0" y="1599354"/>
        <a:ext cx="5787256" cy="933570"/>
      </dsp:txXfrm>
    </dsp:sp>
    <dsp:sp modelId="{8FE5A999-CF86-4749-97F6-67824893906A}">
      <dsp:nvSpPr>
        <dsp:cNvPr id="0" name=""/>
        <dsp:cNvSpPr/>
      </dsp:nvSpPr>
      <dsp:spPr>
        <a:xfrm>
          <a:off x="0" y="2532925"/>
          <a:ext cx="5787256" cy="553410"/>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b="1" kern="1200" smtClean="0"/>
            <a:t>遗传算法的主要参数</a:t>
          </a:r>
          <a:endParaRPr lang="zh-CN" altLang="en-US" sz="2200" kern="1200"/>
        </a:p>
      </dsp:txBody>
      <dsp:txXfrm>
        <a:off x="27015" y="2559940"/>
        <a:ext cx="5733226" cy="499380"/>
      </dsp:txXfrm>
    </dsp:sp>
    <dsp:sp modelId="{8918025F-F9B7-4CDD-A68C-CBCB25FAE1AE}">
      <dsp:nvSpPr>
        <dsp:cNvPr id="0" name=""/>
        <dsp:cNvSpPr/>
      </dsp:nvSpPr>
      <dsp:spPr>
        <a:xfrm>
          <a:off x="0" y="3086335"/>
          <a:ext cx="5787256"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45"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altLang="en-US" sz="1700" kern="1200" smtClean="0"/>
            <a:t>用来排序候选假设的适应度函数；</a:t>
          </a:r>
          <a:endParaRPr lang="zh-CN" altLang="en-US" sz="1700" kern="1200"/>
        </a:p>
        <a:p>
          <a:pPr marL="171450" lvl="1" indent="-171450" algn="l" defTabSz="755650" rtl="0">
            <a:lnSpc>
              <a:spcPct val="90000"/>
            </a:lnSpc>
            <a:spcBef>
              <a:spcPct val="0"/>
            </a:spcBef>
            <a:spcAft>
              <a:spcPct val="20000"/>
            </a:spcAft>
            <a:buChar char="••"/>
          </a:pPr>
          <a:r>
            <a:rPr lang="zh-CN" altLang="en-US" sz="1700" kern="1200" smtClean="0"/>
            <a:t>定义算法终止时适应度的阈值；</a:t>
          </a:r>
          <a:endParaRPr lang="zh-CN" altLang="en-US" sz="1700" kern="1200"/>
        </a:p>
        <a:p>
          <a:pPr marL="171450" lvl="1" indent="-171450" algn="l" defTabSz="755650" rtl="0">
            <a:lnSpc>
              <a:spcPct val="90000"/>
            </a:lnSpc>
            <a:spcBef>
              <a:spcPct val="0"/>
            </a:spcBef>
            <a:spcAft>
              <a:spcPct val="20000"/>
            </a:spcAft>
            <a:buChar char="••"/>
          </a:pPr>
          <a:r>
            <a:rPr lang="zh-CN" altLang="en-US" sz="1700" kern="1200" smtClean="0"/>
            <a:t>要维持的总体大小；</a:t>
          </a:r>
          <a:endParaRPr lang="zh-CN" altLang="en-US" sz="1700" kern="1200"/>
        </a:p>
        <a:p>
          <a:pPr marL="171450" lvl="1" indent="-171450" algn="l" defTabSz="755650" rtl="0">
            <a:lnSpc>
              <a:spcPct val="90000"/>
            </a:lnSpc>
            <a:spcBef>
              <a:spcPct val="0"/>
            </a:spcBef>
            <a:spcAft>
              <a:spcPct val="20000"/>
            </a:spcAft>
            <a:buChar char="••"/>
          </a:pPr>
          <a:r>
            <a:rPr lang="zh-CN" altLang="en-US" sz="1700" kern="1200" smtClean="0"/>
            <a:t>决定如何产生后继总体的参数；</a:t>
          </a:r>
          <a:endParaRPr lang="zh-CN" altLang="en-US" sz="1700" kern="1200"/>
        </a:p>
        <a:p>
          <a:pPr marL="171450" lvl="1" indent="-171450" algn="l" defTabSz="755650" rtl="0">
            <a:lnSpc>
              <a:spcPct val="90000"/>
            </a:lnSpc>
            <a:spcBef>
              <a:spcPct val="0"/>
            </a:spcBef>
            <a:spcAft>
              <a:spcPct val="20000"/>
            </a:spcAft>
            <a:buChar char="••"/>
          </a:pPr>
          <a:r>
            <a:rPr lang="zh-CN" altLang="en-US" sz="1700" kern="1200" smtClean="0"/>
            <a:t>每一代总体中被淘汰的比例和变异率。</a:t>
          </a:r>
          <a:endParaRPr lang="zh-CN" altLang="en-US" sz="1700" kern="1200"/>
        </a:p>
      </dsp:txBody>
      <dsp:txXfrm>
        <a:off x="0" y="3086335"/>
        <a:ext cx="5787256" cy="1548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9742F-6841-4E03-8D80-D003E0BEB88E}">
      <dsp:nvSpPr>
        <dsp:cNvPr id="0" name=""/>
        <dsp:cNvSpPr/>
      </dsp:nvSpPr>
      <dsp:spPr>
        <a:xfrm>
          <a:off x="0" y="32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核心概念</a:t>
          </a:r>
          <a:endParaRPr lang="zh-CN" sz="2400" kern="1200"/>
        </a:p>
      </dsp:txBody>
      <dsp:txXfrm>
        <a:off x="29471" y="29796"/>
        <a:ext cx="5296266" cy="544777"/>
      </dsp:txXfrm>
    </dsp:sp>
    <dsp:sp modelId="{75528996-022A-43F7-8CF6-43A1703819C3}">
      <dsp:nvSpPr>
        <dsp:cNvPr id="0" name=""/>
        <dsp:cNvSpPr/>
      </dsp:nvSpPr>
      <dsp:spPr>
        <a:xfrm>
          <a:off x="0" y="604045"/>
          <a:ext cx="535520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smtClean="0"/>
            <a:t>Agent </a:t>
          </a:r>
          <a:endParaRPr lang="zh-CN" sz="1900" kern="1200"/>
        </a:p>
      </dsp:txBody>
      <dsp:txXfrm>
        <a:off x="0" y="604045"/>
        <a:ext cx="5355208" cy="397440"/>
      </dsp:txXfrm>
    </dsp:sp>
    <dsp:sp modelId="{AF8E7612-0F83-40A6-B0D9-84580FA74A4B}">
      <dsp:nvSpPr>
        <dsp:cNvPr id="0" name=""/>
        <dsp:cNvSpPr/>
      </dsp:nvSpPr>
      <dsp:spPr>
        <a:xfrm>
          <a:off x="0" y="100148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基本思路</a:t>
          </a:r>
          <a:endParaRPr lang="zh-CN" sz="2400" kern="1200"/>
        </a:p>
      </dsp:txBody>
      <dsp:txXfrm>
        <a:off x="29471" y="1030956"/>
        <a:ext cx="5296266" cy="544777"/>
      </dsp:txXfrm>
    </dsp:sp>
    <dsp:sp modelId="{BB5B48B1-125F-4264-8D12-9036ADD10616}">
      <dsp:nvSpPr>
        <dsp:cNvPr id="0" name=""/>
        <dsp:cNvSpPr/>
      </dsp:nvSpPr>
      <dsp:spPr>
        <a:xfrm>
          <a:off x="0" y="1605205"/>
          <a:ext cx="5355208"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dirty="0" smtClean="0"/>
            <a:t>当</a:t>
          </a:r>
          <a:r>
            <a:rPr lang="en-US" sz="1900" kern="1200" dirty="0" smtClean="0"/>
            <a:t>Agent</a:t>
          </a:r>
          <a:r>
            <a:rPr lang="zh-CN" sz="1900" kern="1200" dirty="0" smtClean="0"/>
            <a:t>在其环境中做出每个动作时，施教者会提供奖赏或惩罚信息，以表示结果状态的正确与否。</a:t>
          </a:r>
          <a:endParaRPr lang="zh-CN" sz="1900" kern="1200" dirty="0"/>
        </a:p>
      </dsp:txBody>
      <dsp:txXfrm>
        <a:off x="0" y="1605205"/>
        <a:ext cx="5355208" cy="919080"/>
      </dsp:txXfrm>
    </dsp:sp>
    <dsp:sp modelId="{D7539B36-E10A-44E8-A903-4B142F083F3A}">
      <dsp:nvSpPr>
        <dsp:cNvPr id="0" name=""/>
        <dsp:cNvSpPr/>
      </dsp:nvSpPr>
      <dsp:spPr>
        <a:xfrm>
          <a:off x="0" y="252428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学习问题的形式化表示方法</a:t>
          </a:r>
          <a:endParaRPr lang="zh-CN" sz="2400" kern="1200"/>
        </a:p>
      </dsp:txBody>
      <dsp:txXfrm>
        <a:off x="29471" y="2553756"/>
        <a:ext cx="5296266" cy="544777"/>
      </dsp:txXfrm>
    </dsp:sp>
    <dsp:sp modelId="{6112E054-3ABC-4B4C-89B8-D995AE1C2A12}">
      <dsp:nvSpPr>
        <dsp:cNvPr id="0" name=""/>
        <dsp:cNvSpPr/>
      </dsp:nvSpPr>
      <dsp:spPr>
        <a:xfrm>
          <a:off x="0" y="3128004"/>
          <a:ext cx="5355208"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smtClean="0"/>
            <a:t>马尔可夫决策过程（</a:t>
          </a:r>
          <a:r>
            <a:rPr lang="en-US" sz="1900" kern="1200" smtClean="0"/>
            <a:t>Markov Decision Process</a:t>
          </a:r>
          <a:r>
            <a:rPr lang="zh-CN" sz="1900" kern="1200" smtClean="0"/>
            <a:t>，</a:t>
          </a:r>
          <a:r>
            <a:rPr lang="en-US" sz="1900" kern="1200" smtClean="0"/>
            <a:t>MDP</a:t>
          </a:r>
          <a:r>
            <a:rPr lang="zh-CN" sz="1900" kern="1200" smtClean="0"/>
            <a:t>）</a:t>
          </a:r>
          <a:endParaRPr lang="zh-CN" sz="1900" kern="1200"/>
        </a:p>
      </dsp:txBody>
      <dsp:txXfrm>
        <a:off x="0" y="3128004"/>
        <a:ext cx="5355208" cy="633420"/>
      </dsp:txXfrm>
    </dsp:sp>
    <dsp:sp modelId="{77C6EC1F-5A32-4D8E-A415-3B0DA5C7A44B}">
      <dsp:nvSpPr>
        <dsp:cNvPr id="0" name=""/>
        <dsp:cNvSpPr/>
      </dsp:nvSpPr>
      <dsp:spPr>
        <a:xfrm>
          <a:off x="0" y="3761425"/>
          <a:ext cx="5355208"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学习策略</a:t>
          </a:r>
          <a:endParaRPr lang="zh-CN" sz="2400" kern="1200"/>
        </a:p>
      </dsp:txBody>
      <dsp:txXfrm>
        <a:off x="29471" y="3790896"/>
        <a:ext cx="5296266" cy="544777"/>
      </dsp:txXfrm>
    </dsp:sp>
    <dsp:sp modelId="{988BEFDD-56C9-499A-941C-C15C10159804}">
      <dsp:nvSpPr>
        <dsp:cNvPr id="0" name=""/>
        <dsp:cNvSpPr/>
      </dsp:nvSpPr>
      <dsp:spPr>
        <a:xfrm>
          <a:off x="0" y="4365144"/>
          <a:ext cx="535520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2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i="1" kern="1200" smtClean="0"/>
            <a:t>Q</a:t>
          </a:r>
          <a:r>
            <a:rPr lang="zh-CN" sz="1900" kern="1200" smtClean="0"/>
            <a:t>学习算法</a:t>
          </a:r>
          <a:endParaRPr lang="zh-CN" sz="1900" kern="1200"/>
        </a:p>
      </dsp:txBody>
      <dsp:txXfrm>
        <a:off x="0" y="4365144"/>
        <a:ext cx="5355208"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603956DB-3DDD-4A5C-B49C-D2C31DEFF1EE}"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C08E804E-75B2-4F6E-8CC5-FE553309BAB1}"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BC748C56-3290-41A9-AF4C-A788D6EE5A6E}"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433EE737-1498-4668-B890-9C96984E2B5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9" Type="http://schemas.openxmlformats.org/officeDocument/2006/relationships/hyperlink" Target="http://baike.baidu.com/view/9964678.htm" TargetMode="External"/><Relationship Id="rId8" Type="http://schemas.openxmlformats.org/officeDocument/2006/relationships/hyperlink" Target="http://baike.baidu.com/view/500808.htm" TargetMode="External"/><Relationship Id="rId7" Type="http://schemas.openxmlformats.org/officeDocument/2006/relationships/hyperlink" Target="http://baike.baidu.com/view/779516.htm" TargetMode="External"/><Relationship Id="rId6" Type="http://schemas.openxmlformats.org/officeDocument/2006/relationships/hyperlink" Target="http://baike.baidu.com/item/%E6%88%B4%E5%AF%86%E6%96%AF%C2%B7%E5%93%88%E8%90%A8%E6%AF%94%E6%96%AF" TargetMode="External"/><Relationship Id="rId5" Type="http://schemas.openxmlformats.org/officeDocument/2006/relationships/hyperlink" Target="http://baike.baidu.com/view/12083369.htm" TargetMode="External"/><Relationship Id="rId4" Type="http://schemas.openxmlformats.org/officeDocument/2006/relationships/hyperlink" Target="http://baike.baidu.com/view/1931.htm" TargetMode="External"/><Relationship Id="rId3" Type="http://schemas.openxmlformats.org/officeDocument/2006/relationships/hyperlink" Target="http://baike.baidu.com/subview/1534/17717823.htm" TargetMode="External"/><Relationship Id="rId2" Type="http://schemas.openxmlformats.org/officeDocument/2006/relationships/notesMaster" Target="../notesMasters/notesMaster1.xml"/><Relationship Id="rId13" Type="http://schemas.openxmlformats.org/officeDocument/2006/relationships/hyperlink" Target="https://www.zhihu.com/question/34681168" TargetMode="External"/><Relationship Id="rId12" Type="http://schemas.openxmlformats.org/officeDocument/2006/relationships/hyperlink" Target="http://baike.baidu.com/view/5119553.htm" TargetMode="External"/><Relationship Id="rId11" Type="http://schemas.openxmlformats.org/officeDocument/2006/relationships/hyperlink" Target="http://baike.baidu.com/view/165039.htm" TargetMode="External"/><Relationship Id="rId10" Type="http://schemas.openxmlformats.org/officeDocument/2006/relationships/hyperlink" Target="http://baike.baidu.com/view/8026879.htm" TargetMode="Externa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r>
              <a:rPr lang="zh-CN" altLang="en-US" sz="1200" b="1" kern="1200" dirty="0" smtClean="0">
                <a:solidFill>
                  <a:schemeClr val="tx1"/>
                </a:solidFill>
                <a:effectLst/>
                <a:latin typeface="+mn-lt"/>
                <a:ea typeface="+mn-ea"/>
                <a:cs typeface="+mn-cs"/>
              </a:rPr>
              <a:t>本质之后举例</a:t>
            </a:r>
            <a:endParaRPr lang="en-US" altLang="zh-CN" sz="1200" b="1" kern="1200" dirty="0" smtClean="0">
              <a:solidFill>
                <a:schemeClr val="tx1"/>
              </a:solidFill>
              <a:effectLst/>
              <a:latin typeface="+mn-lt"/>
              <a:ea typeface="+mn-ea"/>
              <a:cs typeface="+mn-cs"/>
            </a:endParaRPr>
          </a:p>
          <a:p>
            <a:pPr marL="228600" lvl="0" indent="-228600">
              <a:buFont typeface="+mj-lt"/>
              <a:buAutoNum type="arabicPeriod"/>
            </a:pPr>
            <a:r>
              <a:rPr lang="zh-CN" altLang="en-US" sz="1200" b="1" kern="1200" dirty="0" smtClean="0">
                <a:solidFill>
                  <a:schemeClr val="tx1"/>
                </a:solidFill>
                <a:effectLst/>
                <a:latin typeface="+mn-lt"/>
                <a:ea typeface="+mn-ea"/>
                <a:cs typeface="+mn-cs"/>
              </a:rPr>
              <a:t>核心概念</a:t>
            </a:r>
            <a:endParaRPr lang="en-US" altLang="zh-CN" sz="1200" b="1"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根节点：</a:t>
            </a:r>
            <a:r>
              <a:rPr lang="zh-CN" altLang="zh-CN" sz="1200" kern="1200" dirty="0" smtClean="0">
                <a:solidFill>
                  <a:schemeClr val="tx1"/>
                </a:solidFill>
                <a:effectLst/>
                <a:latin typeface="+mn-lt"/>
                <a:ea typeface="+mn-ea"/>
                <a:cs typeface="+mn-cs"/>
              </a:rPr>
              <a:t>代表分类的开始；</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叶节点：</a:t>
            </a:r>
            <a:r>
              <a:rPr lang="zh-CN" altLang="zh-CN" sz="1200" kern="1200" dirty="0" smtClean="0">
                <a:solidFill>
                  <a:schemeClr val="tx1"/>
                </a:solidFill>
                <a:effectLst/>
                <a:latin typeface="+mn-lt"/>
                <a:ea typeface="+mn-ea"/>
                <a:cs typeface="+mn-cs"/>
              </a:rPr>
              <a:t>代表一个实例的结束；</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中间节点：</a:t>
            </a:r>
            <a:r>
              <a:rPr lang="zh-CN" altLang="zh-CN" sz="1200" kern="1200" dirty="0" smtClean="0">
                <a:solidFill>
                  <a:schemeClr val="tx1"/>
                </a:solidFill>
                <a:effectLst/>
                <a:latin typeface="+mn-lt"/>
                <a:ea typeface="+mn-ea"/>
                <a:cs typeface="+mn-cs"/>
              </a:rPr>
              <a:t>代表相应实例的某一个属性；</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节点之间的边：</a:t>
            </a:r>
            <a:r>
              <a:rPr lang="zh-CN" altLang="zh-CN" sz="1200" kern="1200" dirty="0" smtClean="0">
                <a:solidFill>
                  <a:schemeClr val="tx1"/>
                </a:solidFill>
                <a:effectLst/>
                <a:latin typeface="+mn-lt"/>
                <a:ea typeface="+mn-ea"/>
                <a:cs typeface="+mn-cs"/>
              </a:rPr>
              <a:t>代表某一个属性的属性值；</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从根节点到叶节点的每条路径：</a:t>
            </a:r>
            <a:r>
              <a:rPr lang="zh-CN" altLang="zh-CN" sz="1200" kern="1200" dirty="0" smtClean="0">
                <a:solidFill>
                  <a:schemeClr val="tx1"/>
                </a:solidFill>
                <a:effectLst/>
                <a:latin typeface="+mn-lt"/>
                <a:ea typeface="+mn-ea"/>
                <a:cs typeface="+mn-cs"/>
              </a:rPr>
              <a:t>代表一个具体的实例，同一个路径上的所有属性之间是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逻辑与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关系。</a:t>
            </a:r>
            <a:endParaRPr lang="en-US" altLang="zh-CN" sz="1200" kern="1200" dirty="0" smtClean="0">
              <a:solidFill>
                <a:schemeClr val="tx1"/>
              </a:solidFill>
              <a:effectLst/>
              <a:latin typeface="+mn-lt"/>
              <a:ea typeface="+mn-ea"/>
              <a:cs typeface="+mn-cs"/>
            </a:endParaRPr>
          </a:p>
          <a:p>
            <a:pPr lvl="0"/>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228600" indent="-228600">
              <a:buFont typeface="+mj-lt"/>
              <a:buAutoNum type="arabicPeriod"/>
            </a:pPr>
            <a:r>
              <a:rPr lang="en-US" altLang="zh-CN" b="1" dirty="0" smtClean="0"/>
              <a:t>ID3</a:t>
            </a:r>
            <a:r>
              <a:rPr lang="zh-CN" altLang="en-US" b="1" dirty="0" smtClean="0"/>
              <a:t>算法</a:t>
            </a:r>
            <a:r>
              <a:rPr lang="zh-CN" altLang="en-US" dirty="0" smtClean="0"/>
              <a:t>是决策树学习的基本算法，其他多数决策树学习方法都是</a:t>
            </a:r>
            <a:r>
              <a:rPr lang="en-US" altLang="zh-CN" dirty="0" smtClean="0"/>
              <a:t>ID3</a:t>
            </a:r>
            <a:r>
              <a:rPr lang="zh-CN" altLang="en-US" dirty="0" smtClean="0"/>
              <a:t>算法的变体。</a:t>
            </a:r>
            <a:endParaRPr lang="en-US" altLang="zh-CN" dirty="0" smtClean="0"/>
          </a:p>
          <a:p>
            <a:pPr marL="228600" indent="-228600">
              <a:buFont typeface="+mj-lt"/>
              <a:buAutoNum type="arabicPeriod"/>
            </a:pPr>
            <a:endParaRPr lang="zh-CN" altLang="en-US" dirty="0" smtClean="0"/>
          </a:p>
          <a:p>
            <a:pPr marL="228600" indent="-228600">
              <a:buFont typeface="+mj-lt"/>
              <a:buAutoNum type="arabicPeriod"/>
            </a:pPr>
            <a:r>
              <a:rPr lang="en-US" altLang="zh-CN" dirty="0" smtClean="0"/>
              <a:t>ID3</a:t>
            </a:r>
            <a:r>
              <a:rPr lang="zh-CN" altLang="en-US" dirty="0" smtClean="0"/>
              <a:t>算法的数学基础是信息熵和条件熵，并以</a:t>
            </a:r>
            <a:r>
              <a:rPr lang="en-US" altLang="zh-CN" dirty="0" smtClean="0"/>
              <a:t>“</a:t>
            </a:r>
            <a:r>
              <a:rPr lang="zh-CN" altLang="en-US" dirty="0" smtClean="0"/>
              <a:t>信息熵下降速度最快</a:t>
            </a:r>
            <a:r>
              <a:rPr lang="en-US" altLang="zh-CN" dirty="0" smtClean="0"/>
              <a:t>”</a:t>
            </a:r>
            <a:r>
              <a:rPr lang="zh-CN" altLang="en-US" dirty="0" smtClean="0"/>
              <a:t>作为属性选择的标准，该算法的：</a:t>
            </a:r>
            <a:endParaRPr lang="en-US" altLang="zh-CN" dirty="0" smtClean="0"/>
          </a:p>
          <a:p>
            <a:pPr marL="685800" lvl="1" indent="-228600">
              <a:buFont typeface="Arial" panose="020B0604020202020204" pitchFamily="34" charset="0"/>
              <a:buChar char="•"/>
            </a:pPr>
            <a:r>
              <a:rPr lang="zh-CN" altLang="en-US" dirty="0" smtClean="0"/>
              <a:t>输入：已知类别的样本集；</a:t>
            </a:r>
            <a:endParaRPr lang="zh-CN" altLang="en-US" dirty="0" smtClean="0"/>
          </a:p>
          <a:p>
            <a:pPr marL="685800" lvl="1" indent="-228600">
              <a:buFont typeface="Arial" panose="020B0604020202020204" pitchFamily="34" charset="0"/>
              <a:buChar char="•"/>
            </a:pPr>
            <a:r>
              <a:rPr lang="zh-CN" altLang="en-US" dirty="0" smtClean="0"/>
              <a:t>输出：决策树</a:t>
            </a:r>
            <a:endParaRPr lang="en-US" altLang="zh-CN" dirty="0" smtClean="0"/>
          </a:p>
          <a:p>
            <a:pPr marL="228600" lvl="0" indent="-228600">
              <a:buFont typeface="+mj-lt"/>
              <a:buAutoNum type="arabicPeriod"/>
            </a:pPr>
            <a:endParaRPr lang="en-US" altLang="zh-CN" dirty="0" smtClean="0"/>
          </a:p>
          <a:p>
            <a:pPr marL="228600" indent="-228600">
              <a:buFont typeface="+mj-lt"/>
              <a:buAutoNum type="arabicPeriod"/>
            </a:pPr>
            <a:r>
              <a:rPr lang="zh-CN" altLang="en-US" dirty="0" smtClean="0"/>
              <a:t>需要注意的是，决策树的生成和基于决策树的数据分析是两个不同概念，本节讨论的是决策树的生成过程，而不是其应用环节：</a:t>
            </a:r>
            <a:endParaRPr lang="en-US" altLang="zh-CN" dirty="0" smtClean="0"/>
          </a:p>
          <a:p>
            <a:pPr marL="685800" lvl="1" indent="-228600">
              <a:buFont typeface="Arial" panose="020B0604020202020204" pitchFamily="34" charset="0"/>
              <a:buChar char="•"/>
            </a:pPr>
            <a:r>
              <a:rPr lang="zh-CN" altLang="en-US" dirty="0" smtClean="0"/>
              <a:t>决策树的生成：根据实例数据生成决策树；</a:t>
            </a:r>
            <a:endParaRPr lang="zh-CN" altLang="en-US" dirty="0" smtClean="0"/>
          </a:p>
          <a:p>
            <a:pPr marL="685800" lvl="1" indent="-228600">
              <a:buFont typeface="Arial" panose="020B0604020202020204" pitchFamily="34" charset="0"/>
              <a:buChar char="•"/>
            </a:pPr>
            <a:r>
              <a:rPr lang="zh-CN" altLang="en-US" dirty="0" smtClean="0"/>
              <a:t>决策树的应用：采用已生成的决策树进行对新增数据的分类分析。</a:t>
            </a:r>
            <a:endParaRPr lang="en-US" altLang="zh-CN" dirty="0" smtClean="0"/>
          </a:p>
          <a:p>
            <a:pPr marL="457200" lvl="1" indent="0">
              <a:buFont typeface="Arial" panose="020B0604020202020204" pitchFamily="34" charset="0"/>
              <a:buNone/>
            </a:pPr>
            <a:endParaRPr lang="en-US" altLang="zh-CN" dirty="0" smtClean="0"/>
          </a:p>
          <a:p>
            <a:pPr marL="179705" lvl="0" indent="0">
              <a:buFont typeface="+mj-lt"/>
              <a:buNone/>
            </a:pPr>
            <a:r>
              <a:rPr lang="en-US" altLang="zh-CN" dirty="0" smtClean="0"/>
              <a:t>【</a:t>
            </a:r>
            <a:r>
              <a:rPr lang="zh-CN" altLang="en-US" dirty="0" smtClean="0"/>
              <a:t>改进</a:t>
            </a:r>
            <a:r>
              <a:rPr lang="en-US" altLang="zh-CN" dirty="0" smtClean="0"/>
              <a:t>】</a:t>
            </a:r>
            <a:r>
              <a:rPr lang="zh-CN" altLang="en-US" dirty="0" smtClean="0"/>
              <a:t>由于</a:t>
            </a:r>
            <a:r>
              <a:rPr lang="en-US" altLang="zh-CN" dirty="0" smtClean="0"/>
              <a:t>ID3</a:t>
            </a:r>
            <a:r>
              <a:rPr lang="zh-CN" altLang="en-US" dirty="0" smtClean="0"/>
              <a:t>算法在实际应用中存在一些问题，于是</a:t>
            </a:r>
            <a:r>
              <a:rPr lang="en-US" altLang="zh-CN" dirty="0" err="1" smtClean="0"/>
              <a:t>Quilan</a:t>
            </a:r>
            <a:r>
              <a:rPr lang="zh-CN" altLang="en-US" dirty="0" smtClean="0"/>
              <a:t>提出了</a:t>
            </a:r>
            <a:r>
              <a:rPr lang="en-US" altLang="zh-CN" dirty="0" smtClean="0"/>
              <a:t>C4.5</a:t>
            </a:r>
            <a:r>
              <a:rPr lang="zh-CN" altLang="en-US" dirty="0" smtClean="0"/>
              <a:t>算法，严格上说</a:t>
            </a:r>
            <a:r>
              <a:rPr lang="en-US" altLang="zh-CN" dirty="0" smtClean="0"/>
              <a:t>C4.5</a:t>
            </a:r>
            <a:r>
              <a:rPr lang="zh-CN" altLang="en-US" dirty="0" smtClean="0"/>
              <a:t>是</a:t>
            </a:r>
            <a:r>
              <a:rPr lang="en-US" altLang="zh-CN" dirty="0" smtClean="0"/>
              <a:t>ID3</a:t>
            </a:r>
            <a:r>
              <a:rPr lang="zh-CN" altLang="en-US" dirty="0" smtClean="0"/>
              <a:t>的一个改进算法。</a:t>
            </a:r>
            <a:r>
              <a:rPr lang="en-US" altLang="zh-CN" dirty="0" smtClean="0"/>
              <a:t>C4.5</a:t>
            </a:r>
            <a:r>
              <a:rPr lang="zh-CN" altLang="en-US" dirty="0" smtClean="0"/>
              <a:t>算法继承了</a:t>
            </a:r>
            <a:r>
              <a:rPr lang="en-US" altLang="zh-CN" dirty="0" smtClean="0"/>
              <a:t>ID3</a:t>
            </a:r>
            <a:r>
              <a:rPr lang="zh-CN" altLang="en-US" dirty="0" smtClean="0"/>
              <a:t>算法的优点，并在以下几方面对</a:t>
            </a:r>
            <a:r>
              <a:rPr lang="en-US" altLang="zh-CN" dirty="0" smtClean="0"/>
              <a:t>ID3</a:t>
            </a:r>
            <a:r>
              <a:rPr lang="zh-CN" altLang="en-US" dirty="0" smtClean="0"/>
              <a:t>算法进行了改进：</a:t>
            </a:r>
            <a:endParaRPr lang="en-US" altLang="zh-CN" dirty="0" smtClean="0"/>
          </a:p>
          <a:p>
            <a:pPr marL="179705" indent="0">
              <a:buNone/>
            </a:pPr>
            <a:endParaRPr lang="zh-CN" altLang="en-US" dirty="0" smtClean="0"/>
          </a:p>
          <a:p>
            <a:pPr marL="628650" lvl="1" indent="-171450">
              <a:buFont typeface="Arial" panose="020B0604020202020204" pitchFamily="34" charset="0"/>
              <a:buChar char="•"/>
            </a:pPr>
            <a:r>
              <a:rPr lang="zh-CN" altLang="en-US" dirty="0" smtClean="0"/>
              <a:t>用信息增益率来选择属性，克服了用信息增益选择属性时偏向选择取值多的属性的不足；</a:t>
            </a:r>
            <a:endParaRPr lang="zh-CN" altLang="en-US" dirty="0" smtClean="0"/>
          </a:p>
          <a:p>
            <a:pPr marL="628650" lvl="1" indent="-171450">
              <a:buFont typeface="Arial" panose="020B0604020202020204" pitchFamily="34" charset="0"/>
              <a:buChar char="•"/>
            </a:pPr>
            <a:r>
              <a:rPr lang="zh-CN" altLang="en-US" dirty="0" smtClean="0"/>
              <a:t>在树构造过程中进行剪枝；</a:t>
            </a:r>
            <a:endParaRPr lang="zh-CN" altLang="en-US" dirty="0" smtClean="0"/>
          </a:p>
          <a:p>
            <a:pPr marL="628650" lvl="1" indent="-171450">
              <a:buFont typeface="Arial" panose="020B0604020202020204" pitchFamily="34" charset="0"/>
              <a:buChar char="•"/>
            </a:pPr>
            <a:r>
              <a:rPr lang="zh-CN" altLang="en-US" dirty="0" smtClean="0"/>
              <a:t>能够完成对连续属性的离散化处理；</a:t>
            </a:r>
            <a:endParaRPr lang="zh-CN" altLang="en-US" dirty="0" smtClean="0"/>
          </a:p>
          <a:p>
            <a:pPr marL="628650" lvl="1" indent="-171450">
              <a:buFont typeface="Arial" panose="020B0604020202020204" pitchFamily="34" charset="0"/>
              <a:buChar char="•"/>
            </a:pPr>
            <a:r>
              <a:rPr lang="zh-CN" altLang="en-US" dirty="0" smtClean="0"/>
              <a:t>能够对不完整数据进行处理。</a:t>
            </a:r>
            <a:endParaRPr lang="zh-CN" altLang="en-US" dirty="0" smtClean="0"/>
          </a:p>
          <a:p>
            <a:pPr marL="228600" lvl="0" indent="-228600">
              <a:buFont typeface="+mj-lt"/>
              <a:buAutoNum type="arabicPeriod"/>
            </a:pPr>
            <a:endParaRPr lang="zh-CN" altLang="en-US" dirty="0" smtClean="0"/>
          </a:p>
          <a:p>
            <a:pPr marL="228600" lvl="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b="1" kern="1200" dirty="0" smtClean="0">
                <a:solidFill>
                  <a:schemeClr val="tx1"/>
                </a:solidFill>
                <a:effectLst/>
                <a:latin typeface="+mn-lt"/>
                <a:ea typeface="+mn-ea"/>
                <a:cs typeface="+mn-cs"/>
              </a:rPr>
              <a:t>人工神经网络（</a:t>
            </a:r>
            <a:r>
              <a:rPr lang="en-US" altLang="zh-CN" sz="1200" b="1" kern="1200" dirty="0" smtClean="0">
                <a:solidFill>
                  <a:schemeClr val="tx1"/>
                </a:solidFill>
                <a:effectLst/>
                <a:latin typeface="+mn-lt"/>
                <a:ea typeface="+mn-ea"/>
                <a:cs typeface="+mn-cs"/>
              </a:rPr>
              <a:t>Artificial Neural Network</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ANN</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学习借鉴了生物学的一小部分简单理论</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根据生物学的观点，学习系统是由相互连接的神经元（</a:t>
            </a:r>
            <a:r>
              <a:rPr lang="en-US" altLang="zh-CN" sz="1200" kern="1200" dirty="0" smtClean="0">
                <a:solidFill>
                  <a:schemeClr val="tx1"/>
                </a:solidFill>
                <a:effectLst/>
                <a:latin typeface="+mn-lt"/>
                <a:ea typeface="+mn-ea"/>
                <a:cs typeface="+mn-cs"/>
              </a:rPr>
              <a:t>Neuron</a:t>
            </a:r>
            <a:r>
              <a:rPr lang="zh-CN" altLang="zh-CN" sz="1200" kern="1200" dirty="0" smtClean="0">
                <a:solidFill>
                  <a:schemeClr val="tx1"/>
                </a:solidFill>
                <a:effectLst/>
                <a:latin typeface="+mn-lt"/>
                <a:ea typeface="+mn-ea"/>
                <a:cs typeface="+mn-cs"/>
              </a:rPr>
              <a:t>）组成的复杂网络。</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与生物学习系统类似，人工神经网络也是由一系列比较简单的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人工神经元</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相互连接的方式形成的网状结构。</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感知器的特点如下：</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输入数据为向量；</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计算的是线性组合；</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输出结果为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如果计算结果大于某个阈值就输出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，否则输出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b="1" kern="1200" dirty="0" smtClean="0">
                <a:solidFill>
                  <a:schemeClr val="tx1"/>
                </a:solidFill>
                <a:effectLst/>
                <a:latin typeface="+mn-lt"/>
                <a:ea typeface="+mn-ea"/>
                <a:cs typeface="+mn-cs"/>
              </a:rPr>
              <a:t>人工神经网络中的神经元之间的连接方式对于选择具体学习算法具有重要影响。</a:t>
            </a:r>
            <a:r>
              <a:rPr lang="zh-CN" altLang="zh-CN" sz="1200" kern="1200" dirty="0" smtClean="0">
                <a:solidFill>
                  <a:schemeClr val="tx1"/>
                </a:solidFill>
                <a:effectLst/>
                <a:latin typeface="+mn-lt"/>
                <a:ea typeface="+mn-ea"/>
                <a:cs typeface="+mn-cs"/>
              </a:rPr>
              <a:t>根据联接方式不同，通常把神经人工网络分为：无反馈的前向神经网络和相互连接型网络</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en-US" sz="1200" kern="1200" dirty="0" smtClean="0">
                <a:solidFill>
                  <a:schemeClr val="tx1"/>
                </a:solidFill>
                <a:effectLst/>
                <a:latin typeface="+mn-lt"/>
                <a:ea typeface="+mn-ea"/>
                <a:cs typeface="+mn-cs"/>
              </a:rPr>
              <a:t>的</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228600" indent="-228600">
              <a:buFont typeface="+mj-lt"/>
              <a:buAutoNum type="arabicPeriod"/>
            </a:pPr>
            <a:r>
              <a:rPr lang="zh-CN" altLang="zh-CN" sz="1200" b="1" kern="1200" dirty="0" smtClean="0">
                <a:solidFill>
                  <a:schemeClr val="tx1"/>
                </a:solidFill>
                <a:effectLst/>
                <a:latin typeface="+mn-lt"/>
                <a:ea typeface="+mn-ea"/>
                <a:cs typeface="+mn-cs"/>
              </a:rPr>
              <a:t>贝叶斯学习</a:t>
            </a:r>
            <a:r>
              <a:rPr lang="zh-CN" altLang="zh-CN" sz="1200" kern="1200" dirty="0" smtClean="0">
                <a:solidFill>
                  <a:schemeClr val="tx1"/>
                </a:solidFill>
                <a:effectLst/>
                <a:latin typeface="+mn-lt"/>
                <a:ea typeface="+mn-ea"/>
                <a:cs typeface="+mn-cs"/>
              </a:rPr>
              <a:t>是一种以贝叶斯法则为基础的通过概率手段进行学习的方法。</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b="1" kern="1200" dirty="0" smtClean="0">
                <a:solidFill>
                  <a:schemeClr val="tx1"/>
                </a:solidFill>
                <a:effectLst/>
                <a:latin typeface="+mn-lt"/>
                <a:ea typeface="+mn-ea"/>
                <a:cs typeface="+mn-cs"/>
              </a:rPr>
              <a:t>贝叶斯概率</a:t>
            </a:r>
            <a:r>
              <a:rPr lang="zh-CN" altLang="zh-CN" sz="1200" kern="1200" dirty="0" smtClean="0">
                <a:solidFill>
                  <a:schemeClr val="tx1"/>
                </a:solidFill>
                <a:effectLst/>
                <a:latin typeface="+mn-lt"/>
                <a:ea typeface="+mn-ea"/>
                <a:cs typeface="+mn-cs"/>
              </a:rPr>
              <a:t>分析是相对于频数概率</a:t>
            </a:r>
            <a:r>
              <a:rPr lang="en-US" altLang="zh-CN" sz="1200" kern="1200" dirty="0" smtClean="0">
                <a:solidFill>
                  <a:schemeClr val="tx1"/>
                </a:solidFill>
                <a:effectLst/>
                <a:latin typeface="+mn-lt"/>
                <a:ea typeface="+mn-ea"/>
                <a:cs typeface="+mn-cs"/>
              </a:rPr>
              <a:t>(Frequency Probabi1ity )</a:t>
            </a:r>
            <a:r>
              <a:rPr lang="zh-CN" altLang="zh-CN" sz="1200" kern="1200" dirty="0" smtClean="0">
                <a:solidFill>
                  <a:schemeClr val="tx1"/>
                </a:solidFill>
                <a:effectLst/>
                <a:latin typeface="+mn-lt"/>
                <a:ea typeface="+mn-ea"/>
                <a:cs typeface="+mn-cs"/>
              </a:rPr>
              <a:t>的一种分析方法，二者区别在于：</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贝叶斯概率引入先验知识和逻辑推理来处理不确定命题；</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频数概率只从数据本身获得结论，不考虑逻辑推理及先验知识。</a:t>
            </a:r>
            <a:endParaRPr lang="en-US"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b="1" kern="1200" dirty="0" smtClean="0">
                <a:solidFill>
                  <a:schemeClr val="tx1"/>
                </a:solidFill>
                <a:effectLst/>
                <a:latin typeface="+mn-lt"/>
                <a:ea typeface="+mn-ea"/>
                <a:cs typeface="+mn-cs"/>
              </a:rPr>
              <a:t>贝叶斯法则</a:t>
            </a:r>
            <a:r>
              <a:rPr lang="zh-CN" altLang="zh-CN" sz="1200" kern="1200" dirty="0" smtClean="0">
                <a:solidFill>
                  <a:schemeClr val="tx1"/>
                </a:solidFill>
                <a:effectLst/>
                <a:latin typeface="+mn-lt"/>
                <a:ea typeface="+mn-ea"/>
                <a:cs typeface="+mn-cs"/>
              </a:rPr>
              <a:t>是贝叶斯学习方法的基础。贝叶斯法则为我们提供了一种根据先验概率</a:t>
            </a:r>
            <a:r>
              <a:rPr lang="en-US" altLang="zh-CN" sz="1200" i="1" kern="1200" dirty="0" smtClean="0">
                <a:solidFill>
                  <a:schemeClr val="tx1"/>
                </a:solidFill>
                <a:effectLst/>
                <a:latin typeface="+mn-lt"/>
                <a:ea typeface="+mn-ea"/>
                <a:cs typeface="+mn-cs"/>
              </a:rPr>
              <a:t>P(h)</a:t>
            </a:r>
            <a:r>
              <a:rPr lang="zh-CN" altLang="zh-CN"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P(D)</a:t>
            </a:r>
            <a:r>
              <a:rPr lang="zh-CN" altLang="zh-CN" sz="1200" i="1"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P(</a:t>
            </a:r>
            <a:r>
              <a:rPr lang="en-US" altLang="zh-CN" sz="1200" i="1" kern="1200" dirty="0" err="1" smtClean="0">
                <a:solidFill>
                  <a:schemeClr val="tx1"/>
                </a:solidFill>
                <a:effectLst/>
                <a:latin typeface="+mn-lt"/>
                <a:ea typeface="+mn-ea"/>
                <a:cs typeface="+mn-cs"/>
              </a:rPr>
              <a:t>D|h</a:t>
            </a:r>
            <a:r>
              <a:rPr lang="en-US" altLang="zh-CN" sz="1200" i="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，计算后验概率</a:t>
            </a:r>
            <a:r>
              <a:rPr lang="en-US" altLang="zh-CN" sz="1200" i="1" kern="1200" dirty="0" smtClean="0">
                <a:solidFill>
                  <a:schemeClr val="tx1"/>
                </a:solidFill>
                <a:effectLst/>
                <a:latin typeface="+mn-lt"/>
                <a:ea typeface="+mn-ea"/>
                <a:cs typeface="+mn-cs"/>
              </a:rPr>
              <a:t>P(</a:t>
            </a:r>
            <a:r>
              <a:rPr lang="en-US" altLang="zh-CN" sz="1200" i="1" kern="1200" dirty="0" err="1" smtClean="0">
                <a:solidFill>
                  <a:schemeClr val="tx1"/>
                </a:solidFill>
                <a:effectLst/>
                <a:latin typeface="+mn-lt"/>
                <a:ea typeface="+mn-ea"/>
                <a:cs typeface="+mn-cs"/>
              </a:rPr>
              <a:t>h|D</a:t>
            </a:r>
            <a:r>
              <a:rPr lang="en-US" altLang="zh-CN" sz="1200" i="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的方法。其中，“</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”代表的是某条具体的“假设”。</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更多内容，建议读者参见本书“</a:t>
            </a:r>
            <a:r>
              <a:rPr lang="en-US" altLang="zh-CN" sz="1200" kern="1200" dirty="0" smtClean="0">
                <a:solidFill>
                  <a:schemeClr val="tx1"/>
                </a:solidFill>
                <a:effectLst/>
                <a:latin typeface="+mn-lt"/>
                <a:ea typeface="+mn-ea"/>
                <a:cs typeface="+mn-cs"/>
              </a:rPr>
              <a:t>4.4.2</a:t>
            </a:r>
            <a:r>
              <a:rPr lang="zh-CN" altLang="zh-CN" sz="1200" kern="1200" dirty="0" smtClean="0">
                <a:solidFill>
                  <a:schemeClr val="tx1"/>
                </a:solidFill>
                <a:effectLst/>
                <a:latin typeface="+mn-lt"/>
                <a:ea typeface="+mn-ea"/>
                <a:cs typeface="+mn-cs"/>
              </a:rPr>
              <a:t>概念学习”中给出的术语解释。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en-US" sz="1200" dirty="0" smtClean="0"/>
              <a:t>贝叶斯准则的本质是告诉我们一种交换条件概率中的条件与结果的方法，如果用公式表达则：</a:t>
            </a:r>
            <a:endParaRPr lang="en-US" altLang="zh-CN" sz="1200" dirty="0" smtClean="0"/>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en-US" sz="1200" b="1" dirty="0" smtClean="0"/>
              <a:t>极大后验假设（</a:t>
            </a:r>
            <a:r>
              <a:rPr lang="en-US" altLang="zh-CN" sz="1200" b="1" dirty="0" smtClean="0"/>
              <a:t>Maximum a Posteriori, MAP</a:t>
            </a:r>
            <a:r>
              <a:rPr lang="zh-CN" altLang="en-US" sz="1200" b="1" dirty="0" smtClean="0"/>
              <a:t>）</a:t>
            </a:r>
            <a:r>
              <a:rPr lang="zh-CN" altLang="en-US" sz="1200" dirty="0" smtClean="0"/>
              <a:t>是贝叶斯学习的另一个重要概念。</a:t>
            </a:r>
            <a:r>
              <a:rPr lang="en-US" altLang="zh-CN" sz="1200" b="1" u="sng" dirty="0" smtClean="0"/>
              <a:t>MAP</a:t>
            </a:r>
            <a:r>
              <a:rPr lang="zh-CN" altLang="en-US" sz="1200" b="1" u="sng" dirty="0" smtClean="0"/>
              <a:t>假设是指具有最大可能性的假设，也就是说在候选假设集合</a:t>
            </a:r>
            <a:r>
              <a:rPr lang="en-US" altLang="zh-CN" sz="1200" b="1" i="1" u="sng" dirty="0" smtClean="0"/>
              <a:t>H</a:t>
            </a:r>
            <a:r>
              <a:rPr lang="zh-CN" altLang="en-US" sz="1200" b="1" u="sng" dirty="0" smtClean="0"/>
              <a:t>中，当给定数据</a:t>
            </a:r>
            <a:r>
              <a:rPr lang="en-US" altLang="zh-CN" sz="1200" b="1" i="1" u="sng" dirty="0" smtClean="0"/>
              <a:t>D</a:t>
            </a:r>
            <a:r>
              <a:rPr lang="zh-CN" altLang="en-US" sz="1200" b="1" u="sng" dirty="0" smtClean="0"/>
              <a:t>时可能性最大的假设</a:t>
            </a:r>
            <a:r>
              <a:rPr lang="en-US" altLang="zh-CN" sz="1200" b="1" i="1" u="sng" dirty="0" smtClean="0"/>
              <a:t>h</a:t>
            </a:r>
            <a:r>
              <a:rPr lang="zh-CN" altLang="en-US" sz="1200" b="1" u="sng" dirty="0" smtClean="0"/>
              <a:t>∈</a:t>
            </a:r>
            <a:r>
              <a:rPr lang="en-US" altLang="zh-CN" sz="1200" b="1" i="1" u="sng" dirty="0" smtClean="0"/>
              <a:t>H</a:t>
            </a:r>
            <a:r>
              <a:rPr lang="zh-CN" altLang="en-US" sz="1200" b="1" u="sng" dirty="0" smtClean="0"/>
              <a:t>。</a:t>
            </a:r>
            <a:r>
              <a:rPr lang="zh-CN" altLang="en-US" sz="1200" dirty="0" smtClean="0"/>
              <a:t>确定</a:t>
            </a:r>
            <a:r>
              <a:rPr lang="en-US" altLang="zh-CN" sz="1200" dirty="0" smtClean="0"/>
              <a:t>MAP</a:t>
            </a:r>
            <a:r>
              <a:rPr lang="zh-CN" altLang="en-US" sz="1200" dirty="0" smtClean="0"/>
              <a:t>假设主要采用贝叶斯公式计算每个候选假设的后验概率，即当下式成立时，称</a:t>
            </a:r>
            <a:r>
              <a:rPr lang="en-US" altLang="zh-CN" sz="1200" i="1" dirty="0" err="1" smtClean="0"/>
              <a:t>h</a:t>
            </a:r>
            <a:r>
              <a:rPr lang="en-US" altLang="zh-CN" sz="1200" i="1" baseline="-25000" dirty="0" err="1" smtClean="0"/>
              <a:t>MAP</a:t>
            </a:r>
            <a:r>
              <a:rPr lang="zh-CN" altLang="en-US" sz="1200" dirty="0" smtClean="0"/>
              <a:t>为</a:t>
            </a:r>
            <a:r>
              <a:rPr lang="en-US" altLang="zh-CN" sz="1200" dirty="0" smtClean="0"/>
              <a:t>—MAP</a:t>
            </a:r>
            <a:r>
              <a:rPr lang="zh-CN" altLang="en-US" sz="1200" dirty="0" smtClean="0"/>
              <a:t>假设：</a:t>
            </a:r>
            <a:endParaRPr lang="en-US" altLang="zh-CN" sz="120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b="1" kern="1200" dirty="0" smtClean="0">
                <a:solidFill>
                  <a:schemeClr val="tx1"/>
                </a:solidFill>
                <a:effectLst/>
                <a:latin typeface="+mn-lt"/>
                <a:ea typeface="+mn-ea"/>
                <a:cs typeface="+mn-cs"/>
              </a:rPr>
              <a:t>朴素贝叶斯分类器（</a:t>
            </a:r>
            <a:r>
              <a:rPr lang="en-US" altLang="zh-CN" sz="1200" b="1" kern="1200" dirty="0" smtClean="0">
                <a:solidFill>
                  <a:schemeClr val="tx1"/>
                </a:solidFill>
                <a:effectLst/>
                <a:latin typeface="+mn-lt"/>
                <a:ea typeface="+mn-ea"/>
                <a:cs typeface="+mn-cs"/>
              </a:rPr>
              <a:t>Naive Bayes Classifier</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是最基本的，也是最常用贝叶斯学习方法之一。</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朴素</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是指整个形式化过程只做最原始、最简单的假设。</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通常，其性能可达到人工神经网络和决策树学习的水平。</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朴素贝叶斯分类器建立在一个简单的假定的基础上，即在给定“目标值”时，“属性值”之间互为“条件独立”。</a:t>
            </a:r>
            <a:r>
              <a:rPr lang="zh-CN" altLang="zh-CN" dirty="0" smtClean="0">
                <a:effectLst/>
              </a:rPr>
              <a:t> </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朴素</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是指整个形式化过程只做最原始、最简单的假设。</a:t>
            </a:r>
            <a:endParaRPr lang="zh-CN"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en-US" sz="1200" dirty="0" smtClean="0"/>
          </a:p>
          <a:p>
            <a:pPr marL="228600" indent="-228600">
              <a:buFont typeface="+mj-lt"/>
              <a:buAutoNum type="arabicPeriod"/>
            </a:pPr>
            <a:endParaRPr lang="zh-CN" altLang="zh-CN" sz="1200" kern="1200" dirty="0" smtClean="0">
              <a:solidFill>
                <a:schemeClr val="tx1"/>
              </a:solidFill>
              <a:effectLst/>
              <a:latin typeface="+mn-lt"/>
              <a:ea typeface="+mn-ea"/>
              <a:cs typeface="+mn-cs"/>
            </a:endParaRPr>
          </a:p>
          <a:p>
            <a:pPr marL="228600" lvl="0" indent="-228600">
              <a:buFont typeface="+mj-lt"/>
              <a:buAutoNum type="arabicPeriod"/>
            </a:pP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的</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en-US" sz="1200" kern="1200" dirty="0" smtClean="0">
                <a:solidFill>
                  <a:schemeClr val="tx1"/>
                </a:solidFill>
                <a:effectLst/>
                <a:latin typeface="+mn-lt"/>
                <a:ea typeface="+mn-ea"/>
                <a:cs typeface="+mn-cs"/>
              </a:rPr>
              <a:t>最核心的概念</a:t>
            </a:r>
            <a:r>
              <a:rPr lang="en-US"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遗传算法的总体</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Population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indent="0">
              <a:buFont typeface="+mj-lt"/>
              <a:buNone/>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遗传算法的实现方式可以有多种，但均具备一个共同结构</a:t>
            </a:r>
            <a:r>
              <a:rPr lang="en-US"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遗传算法的总体</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Population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遗传算法的总体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（以下简称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总体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）是指被遗传算法不断迭代更新的一个“假设池”。</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lvl="0" indent="-228600">
              <a:buFont typeface="+mj-lt"/>
              <a:buAutoNum type="arabicPeriod"/>
            </a:pPr>
            <a:r>
              <a:rPr lang="zh-CN" altLang="zh-CN" sz="1200" kern="1200" dirty="0" smtClean="0">
                <a:solidFill>
                  <a:schemeClr val="tx1"/>
                </a:solidFill>
                <a:effectLst/>
                <a:latin typeface="+mn-lt"/>
                <a:ea typeface="+mn-ea"/>
                <a:cs typeface="+mn-cs"/>
              </a:rPr>
              <a:t>在每一次迭代中，后继总体</a:t>
            </a:r>
            <a:r>
              <a:rPr lang="en-US" altLang="zh-CN" sz="1200" i="1" kern="1200" dirty="0" smtClean="0">
                <a:solidFill>
                  <a:schemeClr val="tx1"/>
                </a:solidFill>
                <a:effectLst/>
                <a:latin typeface="+mn-lt"/>
                <a:ea typeface="+mn-ea"/>
                <a:cs typeface="+mn-cs"/>
              </a:rPr>
              <a:t>P</a:t>
            </a:r>
            <a:r>
              <a:rPr lang="en-US" altLang="zh-CN" sz="1200" i="1" kern="1200" baseline="-250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的形成通过两种途径：根据假设的适应度用概率方法</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选择</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已有假设以及加入新假设。新假设的产生方法有两种：</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交叉算子：对高适应度最高的两个双亲假设进行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交叉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操作；</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变异算子：对通过选择和交叉产生的下一代总体中的部分假设进行单点</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变异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，并重复这个迭代过程，直到发现适应度足够好的假设。</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en-US" dirty="0" smtClean="0"/>
              <a:t>遗传算法借鉴的生物进化的</a:t>
            </a:r>
            <a:r>
              <a:rPr lang="en-US" altLang="zh-CN" dirty="0" smtClean="0"/>
              <a:t>3</a:t>
            </a:r>
            <a:r>
              <a:rPr lang="zh-CN" altLang="en-US" dirty="0" smtClean="0"/>
              <a:t>个基本原则</a:t>
            </a:r>
            <a:r>
              <a:rPr lang="en-US" altLang="zh-CN" dirty="0" smtClean="0"/>
              <a:t>——</a:t>
            </a:r>
            <a:r>
              <a:rPr lang="zh-CN" altLang="en-US" dirty="0" smtClean="0"/>
              <a:t>适者生存、两性繁衍及突变，分别对应遗传算法的</a:t>
            </a:r>
            <a:r>
              <a:rPr lang="en-US" altLang="zh-CN" dirty="0" smtClean="0"/>
              <a:t>3</a:t>
            </a:r>
            <a:r>
              <a:rPr lang="zh-CN" altLang="en-US" dirty="0" smtClean="0"/>
              <a:t>个基本算子：选择、交叉和突变。</a:t>
            </a:r>
            <a:endParaRPr lang="en-US" altLang="zh-CN" dirty="0" smtClean="0"/>
          </a:p>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zh-CN" sz="1200" b="1" kern="1200" dirty="0" smtClean="0">
                <a:solidFill>
                  <a:schemeClr val="tx1"/>
                </a:solidFill>
                <a:effectLst/>
                <a:latin typeface="+mn-lt"/>
                <a:ea typeface="+mn-ea"/>
                <a:cs typeface="+mn-cs"/>
              </a:rPr>
              <a:t>分析学习</a:t>
            </a:r>
            <a:r>
              <a:rPr lang="zh-CN" altLang="zh-CN" sz="1200" kern="1200" dirty="0" smtClean="0">
                <a:solidFill>
                  <a:schemeClr val="tx1"/>
                </a:solidFill>
                <a:effectLst/>
                <a:latin typeface="+mn-lt"/>
                <a:ea typeface="+mn-ea"/>
                <a:cs typeface="+mn-cs"/>
              </a:rPr>
              <a:t>的特点是使用先验知识来分析或解释每个训练样本，以推理出样本的哪些特征与目标函数相关或不相关。</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各自的优点。</a:t>
            </a:r>
            <a:endParaRPr lang="zh-CN" altLang="zh-CN" sz="1200" kern="1200" dirty="0" smtClean="0">
              <a:solidFill>
                <a:schemeClr val="tx1"/>
              </a:solidFill>
              <a:effectLst/>
              <a:latin typeface="+mn-lt"/>
              <a:ea typeface="+mn-ea"/>
              <a:cs typeface="+mn-cs"/>
            </a:endParaRPr>
          </a:p>
          <a:p>
            <a:pPr marL="628650" lvl="1" indent="-171450">
              <a:buFont typeface="Wingdings" panose="05000000000000000000" pitchFamily="2" charset="2"/>
              <a:buChar char="l"/>
            </a:pPr>
            <a:r>
              <a:rPr lang="zh-CN" altLang="zh-CN" sz="1200" kern="1200" dirty="0" smtClean="0">
                <a:solidFill>
                  <a:schemeClr val="tx1"/>
                </a:solidFill>
                <a:effectLst/>
                <a:latin typeface="+mn-lt"/>
                <a:ea typeface="+mn-ea"/>
                <a:cs typeface="+mn-cs"/>
              </a:rPr>
              <a:t>分析学习方法优点在于可用先验知识从较少的数据中更精确地泛化以引导学习。但是，当先验知识不正确或不足时，分析学习的缺点也会被凸现。</a:t>
            </a:r>
            <a:endParaRPr lang="zh-CN" altLang="zh-CN" sz="1200" kern="1200" dirty="0" smtClean="0">
              <a:solidFill>
                <a:schemeClr val="tx1"/>
              </a:solidFill>
              <a:effectLst/>
              <a:latin typeface="+mn-lt"/>
              <a:ea typeface="+mn-ea"/>
              <a:cs typeface="+mn-cs"/>
            </a:endParaRPr>
          </a:p>
          <a:p>
            <a:pPr marL="628650" lvl="1" indent="-171450">
              <a:buFont typeface="Wingdings" panose="05000000000000000000" pitchFamily="2" charset="2"/>
              <a:buChar char="l"/>
            </a:pPr>
            <a:r>
              <a:rPr lang="zh-CN" altLang="zh-CN" sz="1200" kern="1200" dirty="0" smtClean="0">
                <a:solidFill>
                  <a:schemeClr val="tx1"/>
                </a:solidFill>
                <a:effectLst/>
                <a:latin typeface="+mn-lt"/>
                <a:ea typeface="+mn-ea"/>
                <a:cs typeface="+mn-cs"/>
              </a:rPr>
              <a:t>归纳学习具有的优点是不需要显式的先验知识，并且主要基于训练数据学习到规律。然而，若训练数据不足时它能会失败，并且会被其中隐式的归纳偏置所误导，而归纳偏置是从观察数据中泛化所必需的过程。</a:t>
            </a:r>
            <a:endParaRPr lang="zh-CN"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数据科学中往往需要在近似的先验知识以及可用数据的基础上形成一般假设，比较常用的方法有：</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使用先验知识得到初始假设，如</a:t>
            </a:r>
            <a:r>
              <a:rPr lang="en-US" altLang="zh-CN" sz="1200" kern="1200" dirty="0" smtClean="0">
                <a:solidFill>
                  <a:schemeClr val="tx1"/>
                </a:solidFill>
                <a:effectLst/>
                <a:latin typeface="+mn-lt"/>
                <a:ea typeface="+mn-ea"/>
                <a:cs typeface="+mn-cs"/>
              </a:rPr>
              <a:t>KBANN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Knowledge-Based Artificial Neural Network</a:t>
            </a:r>
            <a:r>
              <a:rPr lang="zh-CN" altLang="zh-CN" sz="1200" kern="1200" dirty="0" smtClean="0">
                <a:solidFill>
                  <a:schemeClr val="tx1"/>
                </a:solidFill>
                <a:effectLst/>
                <a:latin typeface="+mn-lt"/>
                <a:ea typeface="+mn-ea"/>
                <a:cs typeface="+mn-cs"/>
              </a:rPr>
              <a:t>，基于知识的人工神经网络）算法；</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使用先验知识改变搜索目标，如</a:t>
            </a:r>
            <a:r>
              <a:rPr lang="en-US" altLang="zh-CN" sz="1200" kern="1200" dirty="0" err="1" smtClean="0">
                <a:solidFill>
                  <a:schemeClr val="tx1"/>
                </a:solidFill>
                <a:effectLst/>
                <a:latin typeface="+mn-lt"/>
                <a:ea typeface="+mn-ea"/>
                <a:cs typeface="+mn-cs"/>
              </a:rPr>
              <a:t>TangentProp</a:t>
            </a:r>
            <a:r>
              <a:rPr lang="zh-CN" altLang="zh-CN" sz="1200" kern="1200" dirty="0" smtClean="0">
                <a:solidFill>
                  <a:schemeClr val="tx1"/>
                </a:solidFill>
                <a:effectLst/>
                <a:latin typeface="+mn-lt"/>
                <a:ea typeface="+mn-ea"/>
                <a:cs typeface="+mn-cs"/>
              </a:rPr>
              <a:t>算法；</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使用先验知识来扩展搜索算子，如</a:t>
            </a:r>
            <a:r>
              <a:rPr lang="en-US" altLang="zh-CN" sz="1200" kern="1200" dirty="0" smtClean="0">
                <a:solidFill>
                  <a:schemeClr val="tx1"/>
                </a:solidFill>
                <a:effectLst/>
                <a:latin typeface="+mn-lt"/>
                <a:ea typeface="+mn-ea"/>
                <a:cs typeface="+mn-cs"/>
              </a:rPr>
              <a:t>FOCL</a:t>
            </a:r>
            <a:r>
              <a:rPr lang="zh-CN" altLang="zh-CN" sz="1200" kern="1200" dirty="0" smtClean="0">
                <a:solidFill>
                  <a:schemeClr val="tx1"/>
                </a:solidFill>
                <a:effectLst/>
                <a:latin typeface="+mn-lt"/>
                <a:ea typeface="+mn-ea"/>
                <a:cs typeface="+mn-cs"/>
              </a:rPr>
              <a:t>算法。</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要研究的是如何协助自治</a:t>
            </a:r>
            <a:r>
              <a:rPr lang="en-US" altLang="zh-CN" sz="1200" kern="1200" dirty="0" smtClean="0">
                <a:solidFill>
                  <a:schemeClr val="tx1"/>
                </a:solidFill>
                <a:effectLst/>
                <a:latin typeface="+mn-lt"/>
                <a:ea typeface="+mn-ea"/>
                <a:cs typeface="+mn-cs"/>
              </a:rPr>
              <a:t>Agent</a:t>
            </a:r>
            <a:r>
              <a:rPr lang="zh-CN" altLang="zh-CN" sz="1200" kern="1200" dirty="0" smtClean="0">
                <a:solidFill>
                  <a:schemeClr val="tx1"/>
                </a:solidFill>
                <a:effectLst/>
                <a:latin typeface="+mn-lt"/>
                <a:ea typeface="+mn-ea"/>
                <a:cs typeface="+mn-cs"/>
              </a:rPr>
              <a:t>的学习活动，进而达到选择最优动作的目的。</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增强学习中讨论的</a:t>
            </a:r>
            <a:r>
              <a:rPr lang="en-US" altLang="zh-CN" sz="1200" kern="1200" dirty="0" smtClean="0">
                <a:solidFill>
                  <a:schemeClr val="tx1"/>
                </a:solidFill>
                <a:effectLst/>
                <a:latin typeface="+mn-lt"/>
                <a:ea typeface="+mn-ea"/>
                <a:cs typeface="+mn-cs"/>
              </a:rPr>
              <a:t>Agent</a:t>
            </a:r>
            <a:r>
              <a:rPr lang="zh-CN" altLang="zh-CN" sz="1200" kern="1200" dirty="0" smtClean="0">
                <a:solidFill>
                  <a:schemeClr val="tx1"/>
                </a:solidFill>
                <a:effectLst/>
                <a:latin typeface="+mn-lt"/>
                <a:ea typeface="+mn-ea"/>
                <a:cs typeface="+mn-cs"/>
              </a:rPr>
              <a:t>需要具备与环境的交互能力和自治能力</a:t>
            </a:r>
            <a:r>
              <a:rPr lang="zh-CN" altLang="zh-CN" dirty="0" smtClean="0">
                <a:effectLst/>
              </a:rPr>
              <a:t> </a:t>
            </a:r>
            <a:r>
              <a:rPr lang="zh-CN" altLang="zh-CN" sz="1200" kern="1200" dirty="0" smtClean="0">
                <a:solidFill>
                  <a:schemeClr val="tx1"/>
                </a:solidFill>
                <a:effectLst/>
                <a:latin typeface="+mn-lt"/>
                <a:ea typeface="+mn-ea"/>
                <a:cs typeface="+mn-cs"/>
              </a:rPr>
              <a:t>在增强学习中，</a:t>
            </a:r>
            <a:r>
              <a:rPr lang="en-US" altLang="zh-CN" sz="1200" kern="1200" dirty="0" smtClean="0">
                <a:solidFill>
                  <a:schemeClr val="tx1"/>
                </a:solidFill>
                <a:effectLst/>
                <a:latin typeface="+mn-lt"/>
                <a:ea typeface="+mn-ea"/>
                <a:cs typeface="+mn-cs"/>
              </a:rPr>
              <a:t>Agent</a:t>
            </a:r>
            <a:r>
              <a:rPr lang="zh-CN" altLang="zh-CN" sz="1200" kern="1200" dirty="0" smtClean="0">
                <a:solidFill>
                  <a:schemeClr val="tx1"/>
                </a:solidFill>
                <a:effectLst/>
                <a:latin typeface="+mn-lt"/>
                <a:ea typeface="+mn-ea"/>
                <a:cs typeface="+mn-cs"/>
              </a:rPr>
              <a:t>是指具有与环境交互能力的自治主体，如机器人。</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sz="1200" b="0" i="0" kern="1200" dirty="0" smtClean="0">
                <a:solidFill>
                  <a:schemeClr val="tx1"/>
                </a:solidFill>
                <a:effectLst/>
                <a:latin typeface="+mn-lt"/>
                <a:ea typeface="+mn-ea"/>
                <a:cs typeface="+mn-cs"/>
              </a:rPr>
              <a:t>一款</a:t>
            </a:r>
            <a:r>
              <a:rPr lang="zh-CN" altLang="en-US" sz="1200" b="0" i="0" u="none" strike="noStrike" kern="1200" dirty="0" smtClean="0">
                <a:solidFill>
                  <a:schemeClr val="tx1"/>
                </a:solidFill>
                <a:effectLst/>
                <a:latin typeface="+mn-lt"/>
                <a:ea typeface="+mn-ea"/>
                <a:cs typeface="+mn-cs"/>
                <a:hlinkClick r:id="rId3"/>
              </a:rPr>
              <a:t>围棋</a:t>
            </a:r>
            <a:r>
              <a:rPr lang="zh-CN" altLang="en-US" sz="1200" b="0" i="0" kern="1200" dirty="0" smtClean="0">
                <a:solidFill>
                  <a:schemeClr val="tx1"/>
                </a:solidFill>
                <a:effectLst/>
                <a:latin typeface="+mn-lt"/>
                <a:ea typeface="+mn-ea"/>
                <a:cs typeface="+mn-cs"/>
              </a:rPr>
              <a:t>人工智能程序，由</a:t>
            </a:r>
            <a:r>
              <a:rPr lang="zh-CN" altLang="en-US" sz="1200" b="0" i="0" u="none" strike="noStrike" kern="1200" dirty="0" smtClean="0">
                <a:solidFill>
                  <a:schemeClr val="tx1"/>
                </a:solidFill>
                <a:effectLst/>
                <a:latin typeface="+mn-lt"/>
                <a:ea typeface="+mn-ea"/>
                <a:cs typeface="+mn-cs"/>
                <a:hlinkClick r:id="rId4"/>
              </a:rPr>
              <a:t>谷歌</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）旗下</a:t>
            </a:r>
            <a:r>
              <a:rPr lang="en-US" altLang="zh-CN" sz="1200" b="0" i="0" u="none" strike="noStrike" kern="1200" dirty="0" smtClean="0">
                <a:solidFill>
                  <a:schemeClr val="tx1"/>
                </a:solidFill>
                <a:effectLst/>
                <a:latin typeface="+mn-lt"/>
                <a:ea typeface="+mn-ea"/>
                <a:cs typeface="+mn-cs"/>
                <a:hlinkClick r:id="rId5"/>
              </a:rPr>
              <a:t>DeepMind</a:t>
            </a:r>
            <a:r>
              <a:rPr lang="zh-CN" altLang="en-US" sz="1200" b="0" i="0" kern="1200" dirty="0" smtClean="0">
                <a:solidFill>
                  <a:schemeClr val="tx1"/>
                </a:solidFill>
                <a:effectLst/>
                <a:latin typeface="+mn-lt"/>
                <a:ea typeface="+mn-ea"/>
                <a:cs typeface="+mn-cs"/>
              </a:rPr>
              <a:t>公司的</a:t>
            </a:r>
            <a:r>
              <a:rPr lang="zh-CN" altLang="en-US" sz="1200" b="0" i="0" u="none" strike="noStrike" kern="1200" dirty="0" smtClean="0">
                <a:solidFill>
                  <a:schemeClr val="tx1"/>
                </a:solidFill>
                <a:effectLst/>
                <a:latin typeface="+mn-lt"/>
                <a:ea typeface="+mn-ea"/>
                <a:cs typeface="+mn-cs"/>
                <a:hlinkClick r:id="rId6"/>
              </a:rPr>
              <a:t>戴密斯</a:t>
            </a:r>
            <a:r>
              <a:rPr lang="en-US" altLang="zh-CN" sz="1200" b="0" i="0" u="none" strike="noStrike" kern="1200" dirty="0" smtClean="0">
                <a:solidFill>
                  <a:schemeClr val="tx1"/>
                </a:solidFill>
                <a:effectLst/>
                <a:latin typeface="+mn-lt"/>
                <a:ea typeface="+mn-ea"/>
                <a:cs typeface="+mn-cs"/>
                <a:hlinkClick r:id="rId6"/>
              </a:rPr>
              <a:t>·</a:t>
            </a:r>
            <a:r>
              <a:rPr lang="zh-CN" altLang="en-US" sz="1200" b="0" i="0" u="none" strike="noStrike" kern="1200" dirty="0" smtClean="0">
                <a:solidFill>
                  <a:schemeClr val="tx1"/>
                </a:solidFill>
                <a:effectLst/>
                <a:latin typeface="+mn-lt"/>
                <a:ea typeface="+mn-ea"/>
                <a:cs typeface="+mn-cs"/>
                <a:hlinkClick r:id="rId6"/>
              </a:rPr>
              <a:t>哈萨比斯</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7"/>
              </a:rPr>
              <a:t>大卫</a:t>
            </a:r>
            <a:r>
              <a:rPr lang="en-US" altLang="zh-CN" sz="1200" b="0" i="0" u="none" strike="noStrike" kern="1200" dirty="0" smtClean="0">
                <a:solidFill>
                  <a:schemeClr val="tx1"/>
                </a:solidFill>
                <a:effectLst/>
                <a:latin typeface="+mn-lt"/>
                <a:ea typeface="+mn-ea"/>
                <a:cs typeface="+mn-cs"/>
                <a:hlinkClick r:id="rId7"/>
              </a:rPr>
              <a:t>·</a:t>
            </a:r>
            <a:r>
              <a:rPr lang="zh-CN" altLang="en-US" sz="1200" b="0" i="0" u="none" strike="noStrike" kern="1200" dirty="0" smtClean="0">
                <a:solidFill>
                  <a:schemeClr val="tx1"/>
                </a:solidFill>
                <a:effectLst/>
                <a:latin typeface="+mn-lt"/>
                <a:ea typeface="+mn-ea"/>
                <a:cs typeface="+mn-cs"/>
                <a:hlinkClick r:id="rId7"/>
              </a:rPr>
              <a:t>席尔瓦</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8"/>
              </a:rPr>
              <a:t>黄士杰</a:t>
            </a:r>
            <a:r>
              <a:rPr lang="zh-CN" altLang="en-US" sz="1200" b="0" i="0" kern="1200" dirty="0" smtClean="0">
                <a:solidFill>
                  <a:schemeClr val="tx1"/>
                </a:solidFill>
                <a:effectLst/>
                <a:latin typeface="+mn-lt"/>
                <a:ea typeface="+mn-ea"/>
                <a:cs typeface="+mn-cs"/>
              </a:rPr>
              <a:t>和与他们的团队开发。其主要工作原理是“</a:t>
            </a:r>
            <a:r>
              <a:rPr lang="zh-CN" altLang="en-US" sz="1200" b="0" i="0" u="none" strike="noStrike" kern="1200" dirty="0" smtClean="0">
                <a:solidFill>
                  <a:schemeClr val="tx1"/>
                </a:solidFill>
                <a:effectLst/>
                <a:latin typeface="+mn-lt"/>
                <a:ea typeface="+mn-ea"/>
                <a:cs typeface="+mn-cs"/>
                <a:hlinkClick r:id="rId9"/>
              </a:rPr>
              <a:t>深度学习</a:t>
            </a:r>
            <a:r>
              <a:rPr lang="zh-CN" altLang="en-US" sz="1200" b="0" i="0" kern="1200" dirty="0" smtClean="0">
                <a:solidFill>
                  <a:schemeClr val="tx1"/>
                </a:solidFill>
                <a:effectLst/>
                <a:latin typeface="+mn-lt"/>
                <a:ea typeface="+mn-ea"/>
                <a:cs typeface="+mn-cs"/>
              </a:rPr>
              <a:t>”。这个程序在</a:t>
            </a:r>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月与</a:t>
            </a:r>
            <a:r>
              <a:rPr lang="zh-CN" altLang="en-US" sz="1200" b="0" i="0" u="none" strike="noStrike" kern="1200" dirty="0" smtClean="0">
                <a:solidFill>
                  <a:schemeClr val="tx1"/>
                </a:solidFill>
                <a:effectLst/>
                <a:latin typeface="+mn-lt"/>
                <a:ea typeface="+mn-ea"/>
                <a:cs typeface="+mn-cs"/>
                <a:hlinkClick r:id="rId10"/>
              </a:rPr>
              <a:t>围棋世界冠军</a:t>
            </a:r>
            <a:r>
              <a:rPr lang="zh-CN" altLang="en-US" sz="1200" b="0" i="0" kern="1200" dirty="0" smtClean="0">
                <a:solidFill>
                  <a:schemeClr val="tx1"/>
                </a:solidFill>
                <a:effectLst/>
                <a:latin typeface="+mn-lt"/>
                <a:ea typeface="+mn-ea"/>
                <a:cs typeface="+mn-cs"/>
              </a:rPr>
              <a:t>、职业九段选手</a:t>
            </a:r>
            <a:r>
              <a:rPr lang="zh-CN" altLang="en-US" sz="1200" b="0" i="0" u="none" strike="noStrike" kern="1200" dirty="0" smtClean="0">
                <a:solidFill>
                  <a:schemeClr val="tx1"/>
                </a:solidFill>
                <a:effectLst/>
                <a:latin typeface="+mn-lt"/>
                <a:ea typeface="+mn-ea"/>
                <a:cs typeface="+mn-cs"/>
                <a:hlinkClick r:id="rId11"/>
              </a:rPr>
              <a:t>李世石</a:t>
            </a:r>
            <a:r>
              <a:rPr lang="zh-CN" altLang="en-US" sz="1200" b="0" i="0" kern="1200" dirty="0" smtClean="0">
                <a:solidFill>
                  <a:schemeClr val="tx1"/>
                </a:solidFill>
                <a:effectLst/>
                <a:latin typeface="+mn-lt"/>
                <a:ea typeface="+mn-ea"/>
                <a:cs typeface="+mn-cs"/>
              </a:rPr>
              <a:t>进行</a:t>
            </a:r>
            <a:r>
              <a:rPr lang="zh-CN" altLang="en-US" sz="1200" b="0" i="0" u="none" strike="noStrike" kern="1200" dirty="0" smtClean="0">
                <a:solidFill>
                  <a:schemeClr val="tx1"/>
                </a:solidFill>
                <a:effectLst/>
                <a:latin typeface="+mn-lt"/>
                <a:ea typeface="+mn-ea"/>
                <a:cs typeface="+mn-cs"/>
                <a:hlinkClick r:id="rId12"/>
              </a:rPr>
              <a:t>人机大战</a:t>
            </a:r>
            <a:r>
              <a:rPr lang="zh-CN" altLang="en-US" sz="1200" b="0" i="0" kern="1200" dirty="0" smtClean="0">
                <a:solidFill>
                  <a:schemeClr val="tx1"/>
                </a:solidFill>
                <a:effectLst/>
                <a:latin typeface="+mn-lt"/>
                <a:ea typeface="+mn-ea"/>
                <a:cs typeface="+mn-cs"/>
              </a:rPr>
              <a:t>，并以</a:t>
            </a:r>
            <a:r>
              <a:rPr lang="en-US" altLang="zh-CN" sz="1200" b="0" i="0" kern="1200" dirty="0" smtClean="0">
                <a:solidFill>
                  <a:schemeClr val="tx1"/>
                </a:solidFill>
                <a:effectLst/>
                <a:latin typeface="+mn-lt"/>
                <a:ea typeface="+mn-ea"/>
                <a:cs typeface="+mn-cs"/>
              </a:rPr>
              <a:t>4:1</a:t>
            </a:r>
            <a:r>
              <a:rPr lang="zh-CN" altLang="en-US" sz="1200" b="0" i="0" kern="1200" dirty="0" smtClean="0">
                <a:solidFill>
                  <a:schemeClr val="tx1"/>
                </a:solidFill>
                <a:effectLst/>
                <a:latin typeface="+mn-lt"/>
                <a:ea typeface="+mn-ea"/>
                <a:cs typeface="+mn-cs"/>
              </a:rPr>
              <a:t>的总比分获胜。</a:t>
            </a:r>
            <a:endParaRPr lang="en-US" altLang="zh-CN" sz="1200" b="0" i="0" kern="1200" dirty="0" smtClean="0">
              <a:solidFill>
                <a:schemeClr val="tx1"/>
              </a:solidFill>
              <a:effectLst/>
              <a:latin typeface="+mn-lt"/>
              <a:ea typeface="+mn-ea"/>
              <a:cs typeface="+mn-cs"/>
            </a:endParaRPr>
          </a:p>
          <a:p>
            <a:pPr marL="228600" marR="0" lvl="1"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en-US" dirty="0" smtClean="0">
                <a:latin typeface="微软雅黑" panose="020B0503020204020204" charset="-122"/>
                <a:ea typeface="微软雅黑" panose="020B0503020204020204" charset="-122"/>
              </a:rPr>
              <a:t>深层卷积神经网络</a:t>
            </a:r>
            <a:r>
              <a:rPr lang="en-US" altLang="zh-CN" dirty="0" smtClean="0">
                <a:latin typeface="微软雅黑" panose="020B0503020204020204" charset="-122"/>
                <a:ea typeface="微软雅黑" panose="020B0503020204020204" charset="-122"/>
              </a:rPr>
              <a:t>(DCNN)===</a:t>
            </a:r>
            <a:r>
              <a:rPr lang="zh-CN" altLang="en-US" dirty="0" smtClean="0">
                <a:latin typeface="微软雅黑" panose="020B0503020204020204" charset="-122"/>
                <a:ea typeface="微软雅黑" panose="020B0503020204020204" charset="-122"/>
              </a:rPr>
              <a:t> 多隐藏层、结构多样化</a:t>
            </a:r>
            <a:endParaRPr lang="zh-CN" altLang="en-US"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sz="1200" b="0" i="0" u="none" strike="noStrike" kern="1200" dirty="0" smtClean="0">
                <a:solidFill>
                  <a:schemeClr val="tx1"/>
                </a:solidFill>
                <a:effectLst/>
                <a:latin typeface="+mn-lt"/>
                <a:ea typeface="+mn-ea"/>
                <a:cs typeface="+mn-cs"/>
                <a:hlinkClick r:id="rId13"/>
              </a:rPr>
              <a:t>CNN(</a:t>
            </a:r>
            <a:r>
              <a:rPr lang="zh-CN" altLang="en-US" sz="1200" b="0" i="0" u="none" strike="noStrike" kern="1200" dirty="0" smtClean="0">
                <a:solidFill>
                  <a:schemeClr val="tx1"/>
                </a:solidFill>
                <a:effectLst/>
                <a:latin typeface="+mn-lt"/>
                <a:ea typeface="+mn-ea"/>
                <a:cs typeface="+mn-cs"/>
                <a:hlinkClick r:id="rId13"/>
              </a:rPr>
              <a:t>卷积神经网络</a:t>
            </a:r>
            <a:r>
              <a:rPr lang="en-US" altLang="zh-CN" sz="1200" b="0" i="0" u="none" strike="noStrike" kern="1200" dirty="0" smtClean="0">
                <a:solidFill>
                  <a:schemeClr val="tx1"/>
                </a:solidFill>
                <a:effectLst/>
                <a:latin typeface="+mn-lt"/>
                <a:ea typeface="+mn-ea"/>
                <a:cs typeface="+mn-cs"/>
                <a:hlinkClick r:id="rId13"/>
              </a:rPr>
              <a:t>)</a:t>
            </a:r>
            <a:r>
              <a:rPr lang="zh-CN" altLang="en-US" sz="1200" b="0" i="0" u="none" strike="noStrike" kern="1200" dirty="0" smtClean="0">
                <a:solidFill>
                  <a:schemeClr val="tx1"/>
                </a:solidFill>
                <a:effectLst/>
                <a:latin typeface="+mn-lt"/>
                <a:ea typeface="+mn-ea"/>
                <a:cs typeface="+mn-cs"/>
                <a:hlinkClick r:id="rId13"/>
              </a:rPr>
              <a:t>、</a:t>
            </a:r>
            <a:r>
              <a:rPr lang="en-US" altLang="zh-CN" sz="1200" b="0" i="0" u="none" strike="noStrike" kern="1200" dirty="0" smtClean="0">
                <a:solidFill>
                  <a:schemeClr val="tx1"/>
                </a:solidFill>
                <a:effectLst/>
                <a:latin typeface="+mn-lt"/>
                <a:ea typeface="+mn-ea"/>
                <a:cs typeface="+mn-cs"/>
                <a:hlinkClick r:id="rId13"/>
              </a:rPr>
              <a:t>RNN(</a:t>
            </a:r>
            <a:r>
              <a:rPr lang="zh-CN" altLang="en-US" sz="1200" b="0" i="0" u="none" strike="noStrike" kern="1200" dirty="0" smtClean="0">
                <a:solidFill>
                  <a:schemeClr val="tx1"/>
                </a:solidFill>
                <a:effectLst/>
                <a:latin typeface="+mn-lt"/>
                <a:ea typeface="+mn-ea"/>
                <a:cs typeface="+mn-cs"/>
                <a:hlinkClick r:id="rId13"/>
              </a:rPr>
              <a:t>循环神经网络</a:t>
            </a:r>
            <a:r>
              <a:rPr lang="en-US" altLang="zh-CN" sz="1200" b="0" i="0" u="none" strike="noStrike" kern="1200" dirty="0" smtClean="0">
                <a:solidFill>
                  <a:schemeClr val="tx1"/>
                </a:solidFill>
                <a:effectLst/>
                <a:latin typeface="+mn-lt"/>
                <a:ea typeface="+mn-ea"/>
                <a:cs typeface="+mn-cs"/>
                <a:hlinkClick r:id="rId13"/>
              </a:rPr>
              <a:t>)</a:t>
            </a:r>
            <a:r>
              <a:rPr lang="zh-CN" altLang="en-US" sz="1200" b="0" i="0" u="none" strike="noStrike" kern="1200" dirty="0" smtClean="0">
                <a:solidFill>
                  <a:schemeClr val="tx1"/>
                </a:solidFill>
                <a:effectLst/>
                <a:latin typeface="+mn-lt"/>
                <a:ea typeface="+mn-ea"/>
                <a:cs typeface="+mn-cs"/>
                <a:hlinkClick r:id="rId13"/>
              </a:rPr>
              <a:t>、</a:t>
            </a:r>
            <a:r>
              <a:rPr lang="en-US" altLang="zh-CN" sz="1200" b="0" i="0" u="none" strike="noStrike" kern="1200" dirty="0" smtClean="0">
                <a:solidFill>
                  <a:schemeClr val="tx1"/>
                </a:solidFill>
                <a:effectLst/>
                <a:latin typeface="+mn-lt"/>
                <a:ea typeface="+mn-ea"/>
                <a:cs typeface="+mn-cs"/>
                <a:hlinkClick r:id="rId13"/>
              </a:rPr>
              <a:t>DNN(</a:t>
            </a:r>
            <a:r>
              <a:rPr lang="zh-CN" altLang="en-US" sz="1200" b="0" i="0" u="none" strike="noStrike" kern="1200" dirty="0" smtClean="0">
                <a:solidFill>
                  <a:schemeClr val="tx1"/>
                </a:solidFill>
                <a:effectLst/>
                <a:latin typeface="+mn-lt"/>
                <a:ea typeface="+mn-ea"/>
                <a:cs typeface="+mn-cs"/>
                <a:hlinkClick r:id="rId13"/>
              </a:rPr>
              <a:t>深度神经网络</a:t>
            </a:r>
            <a:r>
              <a:rPr lang="en-US" altLang="zh-CN" sz="1200" b="0" i="0" u="none" strike="noStrike" kern="1200" dirty="0" smtClean="0">
                <a:solidFill>
                  <a:schemeClr val="tx1"/>
                </a:solidFill>
                <a:effectLst/>
                <a:latin typeface="+mn-lt"/>
                <a:ea typeface="+mn-ea"/>
                <a:cs typeface="+mn-cs"/>
                <a:hlinkClick r:id="rId13"/>
              </a:rPr>
              <a:t>)</a:t>
            </a:r>
            <a:endParaRPr lang="zh-CN" altLang="en-US" sz="1200" b="0" i="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zh-CN" sz="1200" b="1" kern="1200" dirty="0" smtClean="0">
                <a:solidFill>
                  <a:schemeClr val="tx1"/>
                </a:solidFill>
                <a:effectLst/>
                <a:latin typeface="+mn-lt"/>
                <a:ea typeface="+mn-ea"/>
                <a:cs typeface="+mn-cs"/>
              </a:rPr>
              <a:t>过拟合（</a:t>
            </a:r>
            <a:r>
              <a:rPr lang="en-US" altLang="zh-CN" sz="1200" b="1" kern="1200" dirty="0" err="1" smtClean="0">
                <a:solidFill>
                  <a:schemeClr val="tx1"/>
                </a:solidFill>
                <a:effectLst/>
                <a:latin typeface="+mn-lt"/>
                <a:ea typeface="+mn-ea"/>
                <a:cs typeface="+mn-cs"/>
              </a:rPr>
              <a:t>Overfiting</a:t>
            </a:r>
            <a:r>
              <a:rPr lang="zh-CN"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所学习到的目标函数在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训练集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上的准确率很高（如达到</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），而在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测试集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上的准确率非常低（如低于</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dirty="0" smtClean="0"/>
              <a:t>【</a:t>
            </a:r>
            <a:r>
              <a:rPr lang="zh-CN" altLang="en-US" dirty="0" smtClean="0"/>
              <a:t>地位</a:t>
            </a:r>
            <a:r>
              <a:rPr lang="en-US" altLang="zh-CN" dirty="0" smtClean="0"/>
              <a:t>】</a:t>
            </a:r>
            <a:r>
              <a:rPr lang="zh-CN" altLang="en-US" dirty="0" smtClean="0"/>
              <a:t>翅膀，数据科学家也一样</a:t>
            </a: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dirty="0" smtClean="0"/>
              <a:t>【</a:t>
            </a:r>
            <a:r>
              <a:rPr lang="zh-CN" altLang="en-US" dirty="0" smtClean="0"/>
              <a:t>与统计学的区别</a:t>
            </a:r>
            <a:r>
              <a:rPr lang="en-US" altLang="zh-CN" dirty="0" smtClean="0"/>
              <a:t>】</a:t>
            </a:r>
            <a:r>
              <a:rPr lang="zh-CN" altLang="en-US" dirty="0" smtClean="0"/>
              <a:t>，很难用统计学的方法给出公式</a:t>
            </a: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dirty="0" smtClean="0"/>
              <a:t>【</a:t>
            </a:r>
            <a:r>
              <a:rPr lang="zh-CN" altLang="en-US" dirty="0" smtClean="0"/>
              <a:t>与其他智能技术的区别</a:t>
            </a:r>
            <a:r>
              <a:rPr lang="en-US" altLang="zh-CN" dirty="0" smtClean="0"/>
              <a:t>】</a:t>
            </a:r>
            <a:r>
              <a:rPr lang="zh-CN" altLang="zh-CN" sz="1200" kern="1200" dirty="0" smtClean="0">
                <a:solidFill>
                  <a:schemeClr val="tx1"/>
                </a:solidFill>
                <a:effectLst/>
                <a:latin typeface="+mn-lt"/>
                <a:ea typeface="+mn-ea"/>
                <a:cs typeface="+mn-cs"/>
              </a:rPr>
              <a:t>需要注意的是，</a:t>
            </a:r>
            <a:r>
              <a:rPr lang="zh-CN" altLang="zh-CN" sz="1200" b="1" kern="1200" dirty="0" smtClean="0">
                <a:solidFill>
                  <a:schemeClr val="tx1"/>
                </a:solidFill>
                <a:effectLst/>
                <a:latin typeface="+mn-lt"/>
                <a:ea typeface="+mn-ea"/>
                <a:cs typeface="+mn-cs"/>
              </a:rPr>
              <a:t>与其他人工智能技术不同，机器学习中的</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智能</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并不是</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预定义</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的，而是计算机系统自己从</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经验</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中通过自主学习后得到</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dirty="0" smtClean="0"/>
              <a:t>【</a:t>
            </a:r>
            <a:r>
              <a:rPr lang="zh-CN" altLang="en-US" dirty="0" smtClean="0"/>
              <a:t>定义</a:t>
            </a:r>
            <a:r>
              <a:rPr lang="en-US" altLang="zh-CN" dirty="0" smtClean="0"/>
              <a:t>】</a:t>
            </a:r>
            <a:r>
              <a:rPr lang="zh-CN" altLang="en-US" dirty="0" smtClean="0"/>
              <a:t>什么是机器学习呢？</a:t>
            </a:r>
            <a:endParaRPr lang="en-US" altLang="zh-CN" dirty="0" smtClean="0"/>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机器学习的主要议题是如何实现和优化机器的自我学习。</a:t>
            </a:r>
            <a:endParaRPr lang="en-US"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从语义层次看，</a:t>
            </a:r>
            <a:r>
              <a:rPr lang="zh-CN" altLang="zh-CN" sz="1200" b="1" kern="1200" dirty="0" smtClean="0">
                <a:solidFill>
                  <a:schemeClr val="tx1"/>
                </a:solidFill>
                <a:effectLst/>
                <a:latin typeface="+mn-lt"/>
                <a:ea typeface="+mn-ea"/>
                <a:cs typeface="+mn-cs"/>
              </a:rPr>
              <a:t>机器学习</a:t>
            </a:r>
            <a:r>
              <a:rPr lang="zh-CN" altLang="zh-CN" sz="1200" kern="1200" dirty="0" smtClean="0">
                <a:solidFill>
                  <a:schemeClr val="tx1"/>
                </a:solidFill>
                <a:effectLst/>
                <a:latin typeface="+mn-lt"/>
                <a:ea typeface="+mn-ea"/>
                <a:cs typeface="+mn-cs"/>
              </a:rPr>
              <a:t>是指计算机能模拟人的学习行为，通过学习获取知识和技能，不断改善性能，实现自我完善。</a:t>
            </a:r>
            <a:endParaRPr lang="en-US" altLang="zh-CN" sz="1200" kern="1200" dirty="0" smtClean="0">
              <a:solidFill>
                <a:schemeClr val="tx1"/>
              </a:solidFill>
              <a:effectLst/>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dirty="0" smtClean="0"/>
              <a:t>【</a:t>
            </a:r>
            <a:r>
              <a:rPr lang="zh-CN" altLang="en-US" dirty="0" smtClean="0"/>
              <a:t>意义</a:t>
            </a:r>
            <a:r>
              <a:rPr lang="en-US" altLang="zh-CN" dirty="0" smtClean="0"/>
              <a:t>】</a:t>
            </a:r>
            <a:r>
              <a:rPr lang="zh-CN" altLang="en-US" dirty="0" smtClean="0"/>
              <a:t>统计学知识也是数据科学家的核心竞争力之一</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定义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如果一个计算机系统在完成某一类任务</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的性能</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能够随着经验</a:t>
            </a:r>
            <a:r>
              <a:rPr lang="en-US" altLang="zh-CN" sz="1200" kern="1200" dirty="0" smtClean="0">
                <a:solidFill>
                  <a:schemeClr val="tx1"/>
                </a:solidFill>
                <a:effectLst/>
                <a:latin typeface="+mn-lt"/>
                <a:ea typeface="+mn-ea"/>
                <a:cs typeface="+mn-cs"/>
              </a:rPr>
              <a:t>E</a:t>
            </a:r>
            <a:r>
              <a:rPr lang="zh-CN" altLang="zh-CN" sz="1200" kern="1200" dirty="0" smtClean="0">
                <a:solidFill>
                  <a:schemeClr val="tx1"/>
                </a:solidFill>
                <a:effectLst/>
                <a:latin typeface="+mn-lt"/>
                <a:ea typeface="+mn-ea"/>
                <a:cs typeface="+mn-cs"/>
              </a:rPr>
              <a:t>而改进，则称该</a:t>
            </a:r>
            <a:r>
              <a:rPr lang="zh-CN" altLang="zh-CN" sz="1200" b="1" kern="1200" dirty="0" smtClean="0">
                <a:solidFill>
                  <a:schemeClr val="tx1"/>
                </a:solidFill>
                <a:effectLst/>
                <a:latin typeface="+mn-lt"/>
                <a:ea typeface="+mn-ea"/>
                <a:cs typeface="+mn-cs"/>
              </a:rPr>
              <a:t>系统在从经验</a:t>
            </a:r>
            <a:r>
              <a:rPr lang="en-US" altLang="zh-CN" sz="1200" b="1" kern="1200" dirty="0" smtClean="0">
                <a:solidFill>
                  <a:schemeClr val="tx1"/>
                </a:solidFill>
                <a:effectLst/>
                <a:latin typeface="+mn-lt"/>
                <a:ea typeface="+mn-ea"/>
                <a:cs typeface="+mn-cs"/>
              </a:rPr>
              <a:t>E</a:t>
            </a:r>
            <a:r>
              <a:rPr lang="zh-CN" altLang="zh-CN" sz="1200" b="1" kern="1200" dirty="0" smtClean="0">
                <a:solidFill>
                  <a:schemeClr val="tx1"/>
                </a:solidFill>
                <a:effectLst/>
                <a:latin typeface="+mn-lt"/>
                <a:ea typeface="+mn-ea"/>
                <a:cs typeface="+mn-cs"/>
              </a:rPr>
              <a:t>中学习</a:t>
            </a:r>
            <a:r>
              <a:rPr lang="zh-CN" altLang="zh-CN" sz="1200" kern="1200" dirty="0" smtClean="0">
                <a:solidFill>
                  <a:schemeClr val="tx1"/>
                </a:solidFill>
                <a:effectLst/>
                <a:latin typeface="+mn-lt"/>
                <a:ea typeface="+mn-ea"/>
                <a:cs typeface="+mn-cs"/>
              </a:rPr>
              <a:t>，并将此系统称为</a:t>
            </a:r>
            <a:r>
              <a:rPr lang="zh-CN" altLang="zh-CN" sz="1200" b="1" kern="1200" dirty="0" smtClean="0">
                <a:solidFill>
                  <a:schemeClr val="tx1"/>
                </a:solidFill>
                <a:effectLst/>
                <a:latin typeface="+mn-lt"/>
                <a:ea typeface="+mn-ea"/>
                <a:cs typeface="+mn-cs"/>
              </a:rPr>
              <a:t>一个学习系统</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意义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要想描述一个完整的学习系统，首先必须明确其</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个关键组成要素</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举例</a:t>
            </a:r>
            <a:r>
              <a:rPr lang="en-US" altLang="zh-CN" sz="1200"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 TD-Gammon</a:t>
            </a:r>
            <a:r>
              <a:rPr lang="zh-CN" altLang="zh-CN" sz="1200" b="1" kern="1200" dirty="0" smtClean="0">
                <a:solidFill>
                  <a:schemeClr val="tx1"/>
                </a:solidFill>
                <a:effectLst/>
                <a:latin typeface="+mn-lt"/>
                <a:ea typeface="+mn-ea"/>
                <a:cs typeface="+mn-cs"/>
              </a:rPr>
              <a:t>系统</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西洋双陆棋学习</a:t>
            </a:r>
            <a:r>
              <a:rPr lang="zh-CN" altLang="en-US"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该系统通过</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多万次以上与自己对弈的方法学习了下西洋双陆棋的策略，并已达到人类世界冠军的水平，成为博弈类机器学习领域的最典型的应用案例之一。</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zh-CN" sz="1200" kern="1200" dirty="0" smtClean="0">
                <a:solidFill>
                  <a:schemeClr val="tx1"/>
                </a:solidFill>
                <a:effectLst/>
                <a:latin typeface="+mn-lt"/>
                <a:ea typeface="+mn-ea"/>
                <a:cs typeface="+mn-cs"/>
              </a:rPr>
              <a:t>机器学习领域对机器学习的划分视角有两个：理论视角和应用视角。</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但是，从数据科学中常用的机器类型有</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en-US" sz="1200" kern="1200" dirty="0" smtClean="0">
                <a:solidFill>
                  <a:schemeClr val="tx1"/>
                </a:solidFill>
                <a:effectLst/>
                <a:latin typeface="+mn-lt"/>
                <a:ea typeface="+mn-ea"/>
                <a:cs typeface="+mn-cs"/>
              </a:rPr>
              <a:t>深度学习是指</a:t>
            </a:r>
            <a:r>
              <a:rPr lang="en-US" altLang="zh-CN" sz="120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含多隐层的多层感知器就是一种深度学习结构</a:t>
            </a:r>
            <a:endParaRPr lang="en-US" altLang="zh-CN" sz="1200" b="0" i="0" kern="1200" dirty="0" smtClean="0">
              <a:solidFill>
                <a:schemeClr val="tx1"/>
              </a:solidFill>
              <a:effectLst/>
              <a:latin typeface="+mn-lt"/>
              <a:ea typeface="+mn-ea"/>
              <a:cs typeface="+mn-cs"/>
            </a:endParaRPr>
          </a:p>
          <a:p>
            <a:pPr marL="228600" indent="-228600">
              <a:buFont typeface="+mj-lt"/>
              <a:buAutoNum type="arabicPeriod"/>
            </a:pPr>
            <a:endParaRPr lang="en-US" altLang="zh-CN" sz="1200" b="0" i="0" kern="1200" dirty="0" smtClean="0">
              <a:solidFill>
                <a:schemeClr val="tx1"/>
              </a:solidFill>
              <a:effectLst/>
              <a:latin typeface="+mn-lt"/>
              <a:ea typeface="+mn-ea"/>
              <a:cs typeface="+mn-cs"/>
            </a:endParaRPr>
          </a:p>
          <a:p>
            <a:pPr marL="228600" indent="-228600">
              <a:buFont typeface="+mj-lt"/>
              <a:buAutoNum type="arabicPeriod"/>
            </a:pPr>
            <a:r>
              <a:rPr lang="en-US" altLang="zh-CN" sz="1200" b="0" i="0" kern="1200" dirty="0" smtClean="0">
                <a:solidFill>
                  <a:schemeClr val="tx1"/>
                </a:solidFill>
                <a:effectLst/>
                <a:latin typeface="+mn-lt"/>
                <a:ea typeface="+mn-ea"/>
                <a:cs typeface="+mn-cs"/>
              </a:rPr>
              <a:t>Deep Learning is about learning multiple levels of representation and abstraction that help to make sense of data such as images, sound, and text. For more about deep learning algorithms, see for example:</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zh-CN" sz="1200" kern="1200" dirty="0" smtClean="0">
                <a:solidFill>
                  <a:schemeClr val="tx1"/>
                </a:solidFill>
                <a:effectLst/>
                <a:latin typeface="+mn-lt"/>
                <a:ea typeface="+mn-ea"/>
                <a:cs typeface="+mn-cs"/>
              </a:rPr>
              <a:t>可见，基于实例学习方法的特点是</a:t>
            </a:r>
            <a:endParaRPr lang="en-US" altLang="zh-CN" sz="1200" kern="1200" dirty="0" smtClean="0">
              <a:solidFill>
                <a:schemeClr val="tx1"/>
              </a:solidFill>
              <a:effectLst/>
              <a:latin typeface="+mn-lt"/>
              <a:ea typeface="+mn-ea"/>
              <a:cs typeface="+mn-cs"/>
            </a:endParaRPr>
          </a:p>
          <a:p>
            <a:pPr marL="685800" lvl="1" indent="-228600">
              <a:buFont typeface="Arial" panose="020B0604020202020204" pitchFamily="34" charset="0"/>
              <a:buChar char="•"/>
            </a:pPr>
            <a:r>
              <a:rPr lang="zh-CN" altLang="zh-CN" sz="1200" kern="1200" dirty="0" smtClean="0">
                <a:solidFill>
                  <a:schemeClr val="tx1"/>
                </a:solidFill>
                <a:effectLst/>
                <a:latin typeface="+mn-lt"/>
                <a:ea typeface="+mn-ea"/>
                <a:cs typeface="+mn-cs"/>
              </a:rPr>
              <a:t>将</a:t>
            </a:r>
            <a:r>
              <a:rPr lang="zh-CN" altLang="zh-CN" sz="1200" b="1" u="sng" kern="1200" dirty="0" smtClean="0">
                <a:solidFill>
                  <a:schemeClr val="tx1"/>
                </a:solidFill>
                <a:effectLst/>
                <a:latin typeface="+mn-lt"/>
                <a:ea typeface="+mn-ea"/>
                <a:cs typeface="+mn-cs"/>
              </a:rPr>
              <a:t>从实例中泛化工作推迟到必需分类新的实例时</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685800" lvl="1" indent="-228600">
              <a:buFont typeface="Arial" panose="020B0604020202020204" pitchFamily="34" charset="0"/>
              <a:buChar char="•"/>
            </a:pPr>
            <a:r>
              <a:rPr lang="zh-CN" altLang="zh-CN" sz="1200" kern="1200" dirty="0" smtClean="0">
                <a:solidFill>
                  <a:schemeClr val="tx1"/>
                </a:solidFill>
                <a:effectLst/>
                <a:latin typeface="+mn-lt"/>
                <a:ea typeface="+mn-ea"/>
                <a:cs typeface="+mn-cs"/>
              </a:rPr>
              <a:t>并为不同的待分类查询实例建立不同的目标函数逼近。</a:t>
            </a:r>
            <a:endParaRPr lang="en-US" altLang="zh-CN" sz="1200" kern="1200" dirty="0" smtClean="0">
              <a:solidFill>
                <a:schemeClr val="tx1"/>
              </a:solidFill>
              <a:effectLst/>
              <a:latin typeface="+mn-lt"/>
              <a:ea typeface="+mn-ea"/>
              <a:cs typeface="+mn-cs"/>
            </a:endParaRPr>
          </a:p>
          <a:p>
            <a:pPr marL="457200" lvl="1" indent="0">
              <a:buFont typeface="Arial" panose="020B0604020202020204" pitchFamily="34" charset="0"/>
              <a:buNone/>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消极（</a:t>
            </a:r>
            <a:r>
              <a:rPr lang="en-US" altLang="zh-CN" sz="1200" kern="1200" dirty="0" smtClean="0">
                <a:solidFill>
                  <a:schemeClr val="tx1"/>
                </a:solidFill>
                <a:effectLst/>
                <a:latin typeface="+mn-lt"/>
                <a:ea typeface="+mn-ea"/>
                <a:cs typeface="+mn-cs"/>
              </a:rPr>
              <a:t>Lazy</a:t>
            </a:r>
            <a:r>
              <a:rPr lang="zh-CN" altLang="zh-CN" sz="1200" kern="1200" dirty="0" smtClean="0">
                <a:solidFill>
                  <a:schemeClr val="tx1"/>
                </a:solidFill>
                <a:effectLst/>
                <a:latin typeface="+mn-lt"/>
                <a:ea typeface="+mn-ea"/>
                <a:cs typeface="+mn-cs"/>
              </a:rPr>
              <a:t>）学习法</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优点在于并不是在整个实例空间上一次性地估计目标函数，而是针对每个待分类新实例做出局部性且相异性的估计。</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基于实例方法的不足之处在于分类新实例的开销可能很大</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几乎所有的计算都发生在分类时，而不是在第一次遇到训练样本时完成。</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因此，如何有效地索引训练样本以及减少查询时所需计算是基于实例学习的关键问题。</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t>每讲一个步骤把线条画出来</a:t>
            </a:r>
            <a:endParaRPr lang="en-US" altLang="zh-CN" dirty="0" smtClean="0"/>
          </a:p>
          <a:p>
            <a:pPr marL="228600" indent="-228600">
              <a:buFont typeface="+mj-lt"/>
              <a:buAutoNum type="arabicPeriod"/>
            </a:pPr>
            <a:endParaRPr lang="en-US" altLang="zh-CN" dirty="0" smtClean="0"/>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dirty="0" smtClean="0"/>
              <a:t>k=4</a:t>
            </a:r>
            <a:r>
              <a:rPr lang="zh-CN" altLang="en-US" dirty="0" smtClean="0"/>
              <a:t>，则最靠近的电影依次是</a:t>
            </a:r>
            <a:r>
              <a:rPr lang="en-US" altLang="zh-CN" dirty="0" smtClean="0"/>
              <a:t>He’s Not Really into Dudes</a:t>
            </a:r>
            <a:r>
              <a:rPr lang="zh-CN" altLang="en-US" dirty="0" smtClean="0"/>
              <a:t>、</a:t>
            </a:r>
            <a:r>
              <a:rPr lang="en-US" altLang="zh-CN" dirty="0" smtClean="0"/>
              <a:t> Beautiful Woman</a:t>
            </a:r>
            <a:r>
              <a:rPr lang="zh-CN" altLang="en-US" dirty="0" smtClean="0"/>
              <a:t>、</a:t>
            </a:r>
            <a:r>
              <a:rPr lang="en-US" altLang="zh-CN" dirty="0" smtClean="0"/>
              <a:t>California Man</a:t>
            </a:r>
            <a:r>
              <a:rPr lang="zh-CN" altLang="en-US" dirty="0" smtClean="0"/>
              <a:t>和</a:t>
            </a:r>
            <a:r>
              <a:rPr lang="en-US" altLang="zh-CN" dirty="0" smtClean="0"/>
              <a:t>Kevin </a:t>
            </a:r>
            <a:r>
              <a:rPr lang="en-US" altLang="zh-CN" dirty="0" err="1" smtClean="0"/>
              <a:t>Longblade</a:t>
            </a:r>
            <a:r>
              <a:rPr lang="zh-CN" altLang="en-US" dirty="0" smtClean="0"/>
              <a:t>。</a:t>
            </a:r>
            <a:endParaRPr lang="en-US" altLang="zh-CN" dirty="0" smtClean="0"/>
          </a:p>
          <a:p>
            <a:pPr marL="228600" indent="-228600">
              <a:buFont typeface="+mj-lt"/>
              <a:buAutoNum type="arabicPeriod"/>
            </a:pPr>
            <a:endParaRPr lang="en-US" altLang="zh-CN" dirty="0" smtClean="0"/>
          </a:p>
          <a:p>
            <a:pPr marL="228600" indent="-228600">
              <a:buFont typeface="+mj-lt"/>
              <a:buAutoNum type="arabicPeriod"/>
            </a:pPr>
            <a:r>
              <a:rPr lang="zh-CN" altLang="en-US" dirty="0" smtClean="0"/>
              <a:t>接着，按照</a:t>
            </a:r>
            <a:r>
              <a:rPr lang="en-US" altLang="zh-CN" dirty="0" smtClean="0"/>
              <a:t>k-</a:t>
            </a:r>
            <a:r>
              <a:rPr lang="zh-CN" altLang="en-US" dirty="0" smtClean="0"/>
              <a:t>近邻算法，确定未知电影的类型。因为这四部电影中出现最多的分类标签为爱情片（</a:t>
            </a:r>
            <a:r>
              <a:rPr lang="en-US" altLang="zh-CN" dirty="0" smtClean="0"/>
              <a:t>3</a:t>
            </a:r>
            <a:r>
              <a:rPr lang="zh-CN" altLang="en-US" dirty="0" smtClean="0"/>
              <a:t>次），所以，我们可以推断未知电影也是爱情片</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228600" indent="-228600">
              <a:buFont typeface="+mj-lt"/>
              <a:buAutoNum type="arabicPeriod"/>
            </a:pPr>
            <a:r>
              <a:rPr lang="en-US" altLang="zh-CN" b="1" dirty="0" smtClean="0"/>
              <a:t>K-means </a:t>
            </a:r>
            <a:r>
              <a:rPr lang="zh-CN" altLang="en-US" b="1" dirty="0" smtClean="0"/>
              <a:t>算法</a:t>
            </a:r>
            <a:r>
              <a:rPr lang="zh-CN" altLang="en-US" dirty="0" smtClean="0"/>
              <a:t>是一个经典的聚类算法，它接受输入量</a:t>
            </a:r>
            <a:r>
              <a:rPr lang="en-US" altLang="zh-CN" dirty="0" smtClean="0"/>
              <a:t> k</a:t>
            </a:r>
            <a:r>
              <a:rPr lang="zh-CN" altLang="en-US" dirty="0" smtClean="0"/>
              <a:t>，然后将</a:t>
            </a:r>
            <a:r>
              <a:rPr lang="en-US" altLang="zh-CN" dirty="0" smtClean="0"/>
              <a:t>n</a:t>
            </a:r>
            <a:r>
              <a:rPr lang="zh-CN" altLang="en-US" dirty="0" smtClean="0"/>
              <a:t>个数据对象划分为</a:t>
            </a:r>
            <a:r>
              <a:rPr lang="en-US" altLang="zh-CN" dirty="0" smtClean="0"/>
              <a:t> k</a:t>
            </a:r>
            <a:r>
              <a:rPr lang="zh-CN" altLang="en-US" dirty="0" smtClean="0"/>
              <a:t>个聚类，以便使得所获得的聚类满足两个条件：</a:t>
            </a:r>
            <a:endParaRPr lang="en-US" altLang="zh-CN" dirty="0" smtClean="0"/>
          </a:p>
          <a:p>
            <a:pPr marL="628650" lvl="1" indent="-171450">
              <a:buFont typeface="Arial" panose="020B0604020202020204" pitchFamily="34" charset="0"/>
              <a:buChar char="•"/>
            </a:pPr>
            <a:r>
              <a:rPr lang="zh-CN" altLang="en-US" dirty="0" smtClean="0"/>
              <a:t>同一聚类中的对象相似度较高；</a:t>
            </a:r>
            <a:endParaRPr lang="zh-CN" altLang="en-US" dirty="0" smtClean="0"/>
          </a:p>
          <a:p>
            <a:pPr marL="628650" lvl="1" indent="-171450">
              <a:buFont typeface="Arial" panose="020B0604020202020204" pitchFamily="34" charset="0"/>
              <a:buChar char="•"/>
            </a:pPr>
            <a:r>
              <a:rPr lang="zh-CN" altLang="en-US" dirty="0" smtClean="0"/>
              <a:t>不同聚类中的对象相似度较小。</a:t>
            </a:r>
            <a:endParaRPr lang="en-US" altLang="zh-CN" dirty="0" smtClean="0"/>
          </a:p>
          <a:p>
            <a:pPr lvl="0"/>
            <a:endParaRPr lang="zh-CN" altLang="en-US" dirty="0" smtClean="0"/>
          </a:p>
          <a:p>
            <a:pPr marL="228600" indent="-228600">
              <a:buFont typeface="+mj-lt"/>
              <a:buAutoNum type="arabicPeriod"/>
            </a:pPr>
            <a:r>
              <a:rPr lang="zh-CN" altLang="en-US" dirty="0" smtClean="0"/>
              <a:t>其中，聚类相似度是利用各聚类中对象的均值所获得一个</a:t>
            </a:r>
            <a:r>
              <a:rPr lang="en-US" altLang="zh-CN" dirty="0" smtClean="0"/>
              <a:t>“</a:t>
            </a:r>
            <a:r>
              <a:rPr lang="zh-CN" altLang="en-US" dirty="0" smtClean="0"/>
              <a:t>中心对象</a:t>
            </a:r>
            <a:r>
              <a:rPr lang="en-US" altLang="zh-CN" dirty="0" smtClean="0"/>
              <a:t>”</a:t>
            </a:r>
            <a:r>
              <a:rPr lang="zh-CN" altLang="en-US" dirty="0" smtClean="0"/>
              <a:t>来进行计算。</a:t>
            </a:r>
            <a:endParaRPr lang="en-US" altLang="zh-CN" dirty="0" smtClean="0"/>
          </a:p>
          <a:p>
            <a:pPr marL="228600" indent="-228600">
              <a:buFont typeface="+mj-lt"/>
              <a:buAutoNum type="arabicPeriod"/>
            </a:pPr>
            <a:endParaRPr lang="en-US" altLang="zh-CN" dirty="0" smtClean="0"/>
          </a:p>
          <a:p>
            <a:pPr marL="228600" indent="-228600">
              <a:buFont typeface="+mj-lt"/>
              <a:buAutoNum type="arabicPeriod"/>
            </a:pPr>
            <a:r>
              <a:rPr lang="zh-CN" altLang="en-US" dirty="0" smtClean="0"/>
              <a:t>基本步骤如下</a:t>
            </a:r>
            <a:endParaRPr lang="en-US" altLang="zh-CN" dirty="0" smtClean="0"/>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步，在原始数据集中任意选择</a:t>
            </a:r>
            <a:r>
              <a:rPr lang="en-US" altLang="zh-CN" sz="1200" kern="1200" dirty="0" smtClean="0">
                <a:solidFill>
                  <a:schemeClr val="tx1"/>
                </a:solidFill>
                <a:effectLst/>
                <a:latin typeface="+mn-lt"/>
                <a:ea typeface="+mn-ea"/>
                <a:cs typeface="+mn-cs"/>
              </a:rPr>
              <a:t> k </a:t>
            </a:r>
            <a:r>
              <a:rPr lang="zh-CN" altLang="zh-CN" sz="1200" kern="1200" dirty="0" smtClean="0">
                <a:solidFill>
                  <a:schemeClr val="tx1"/>
                </a:solidFill>
                <a:effectLst/>
                <a:latin typeface="+mn-lt"/>
                <a:ea typeface="+mn-ea"/>
                <a:cs typeface="+mn-cs"/>
              </a:rPr>
              <a:t>个对象作为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初始聚类中心对象</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步，计算其他对象与这些初始聚类中心对象之间的距离，并根据最小距离，将其他结点合并入对应的最小聚类中心结点所在的聚类，形成k=2个“中间聚类结果”；</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步，计算每个“中间聚类结果”的均值，在k中间聚类中找出k=2个“新的聚类中心对象”；</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步，重新计算每个对象与这些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新的聚类中心对象</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之间的距离，并根据最小距离，重新分类，形成</a:t>
            </a:r>
            <a:r>
              <a:rPr lang="en-US" altLang="zh-CN" sz="1200" kern="1200" dirty="0" smtClean="0">
                <a:solidFill>
                  <a:schemeClr val="tx1"/>
                </a:solidFill>
                <a:effectLst/>
                <a:latin typeface="+mn-lt"/>
                <a:ea typeface="+mn-ea"/>
                <a:cs typeface="+mn-cs"/>
              </a:rPr>
              <a:t>k=2</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中间聚类结果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步，重复执行步骤3~4。当所有对象的聚类情况不再变化或已达到规定的循环次数时，结束执行，并得到最重聚类结果。</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smtClean="0"/>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t>概念之后，马上举例</a:t>
            </a:r>
            <a:endParaRPr lang="en-US" altLang="zh-CN" dirty="0" smtClean="0"/>
          </a:p>
          <a:p>
            <a:pPr marL="228600" indent="-228600">
              <a:buFont typeface="+mj-lt"/>
              <a:buAutoNum type="arabicPeriod"/>
            </a:pPr>
            <a:endParaRPr lang="en-US" altLang="zh-CN" dirty="0" smtClean="0"/>
          </a:p>
          <a:p>
            <a:pPr marL="228600" indent="-228600">
              <a:buFont typeface="+mj-lt"/>
              <a:buAutoNum type="arabicPeriod"/>
            </a:pPr>
            <a:r>
              <a:rPr lang="zh-CN" altLang="zh-CN" sz="1200" kern="1200" dirty="0" smtClean="0">
                <a:solidFill>
                  <a:schemeClr val="tx1"/>
                </a:solidFill>
                <a:effectLst/>
                <a:latin typeface="+mn-lt"/>
                <a:ea typeface="+mn-ea"/>
                <a:cs typeface="+mn-cs"/>
              </a:rPr>
              <a:t>概念定义在特定</a:t>
            </a:r>
            <a:r>
              <a:rPr lang="zh-CN" altLang="zh-CN" sz="1200" b="1" kern="1200" dirty="0" smtClean="0">
                <a:solidFill>
                  <a:schemeClr val="tx1"/>
                </a:solidFill>
                <a:effectLst/>
                <a:latin typeface="+mn-lt"/>
                <a:ea typeface="+mn-ea"/>
                <a:cs typeface="+mn-cs"/>
              </a:rPr>
              <a:t>实例</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Instance</a:t>
            </a:r>
            <a:r>
              <a:rPr lang="zh-CN" altLang="zh-CN" sz="1200" kern="1200" dirty="0" smtClean="0">
                <a:solidFill>
                  <a:schemeClr val="tx1"/>
                </a:solidFill>
                <a:effectLst/>
                <a:latin typeface="+mn-lt"/>
                <a:ea typeface="+mn-ea"/>
                <a:cs typeface="+mn-cs"/>
              </a:rPr>
              <a:t>）的集合之上</a:t>
            </a:r>
            <a:r>
              <a:rPr lang="zh-CN" altLang="en-US" sz="1200" kern="1200" dirty="0" smtClean="0">
                <a:solidFill>
                  <a:schemeClr val="tx1"/>
                </a:solidFill>
                <a:effectLst/>
                <a:latin typeface="+mn-lt"/>
                <a:ea typeface="+mn-ea"/>
                <a:cs typeface="+mn-cs"/>
              </a:rPr>
              <a:t>，在此，就是所有可能的“日子”</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将待学习的概念或函数称为</a:t>
            </a:r>
            <a:r>
              <a:rPr lang="zh-CN" altLang="zh-CN" sz="1200" b="1" kern="1200" dirty="0" smtClean="0">
                <a:solidFill>
                  <a:schemeClr val="tx1"/>
                </a:solidFill>
                <a:effectLst/>
                <a:latin typeface="+mn-lt"/>
                <a:ea typeface="+mn-ea"/>
                <a:cs typeface="+mn-cs"/>
              </a:rPr>
              <a:t>目标概念</a:t>
            </a:r>
            <a:r>
              <a:rPr lang="en-US" altLang="zh-CN" sz="1200" kern="1200" dirty="0" smtClean="0">
                <a:solidFill>
                  <a:schemeClr val="tx1"/>
                </a:solidFill>
                <a:effectLst/>
                <a:latin typeface="+mn-lt"/>
                <a:ea typeface="+mn-ea"/>
                <a:cs typeface="+mn-cs"/>
              </a:rPr>
              <a:t> (target concept)</a:t>
            </a:r>
            <a:r>
              <a:rPr lang="zh-CN" altLang="zh-CN" sz="1200" kern="1200" dirty="0" smtClean="0">
                <a:solidFill>
                  <a:schemeClr val="tx1"/>
                </a:solidFill>
                <a:effectLst/>
                <a:latin typeface="+mn-lt"/>
                <a:ea typeface="+mn-ea"/>
                <a:cs typeface="+mn-cs"/>
              </a:rPr>
              <a:t>。通常，目标概念（</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）可以是定义在实例</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上的任意布尔函数，即</a:t>
            </a:r>
            <a:r>
              <a:rPr lang="en-US" altLang="zh-CN" sz="1200" i="1" kern="1200" dirty="0" smtClean="0">
                <a:solidFill>
                  <a:schemeClr val="tx1"/>
                </a:solidFill>
                <a:effectLst/>
                <a:latin typeface="+mn-lt"/>
                <a:ea typeface="+mn-ea"/>
                <a:cs typeface="+mn-cs"/>
              </a:rPr>
              <a:t>c</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→{0, 1}</a:t>
            </a:r>
            <a:r>
              <a:rPr lang="zh-CN" altLang="zh-CN" sz="1200" kern="1200" dirty="0" smtClean="0">
                <a:solidFill>
                  <a:schemeClr val="tx1"/>
                </a:solidFill>
                <a:effectLst/>
                <a:latin typeface="+mn-lt"/>
                <a:ea typeface="+mn-ea"/>
                <a:cs typeface="+mn-cs"/>
              </a:rPr>
              <a:t>。在本例中，目标概念对应的是属性 </a:t>
            </a:r>
            <a:r>
              <a:rPr lang="en-US" altLang="zh-CN" sz="1200" i="1" kern="1200" dirty="0" err="1" smtClean="0">
                <a:solidFill>
                  <a:schemeClr val="tx1"/>
                </a:solidFill>
                <a:effectLst/>
                <a:latin typeface="+mn-lt"/>
                <a:ea typeface="+mn-ea"/>
                <a:cs typeface="+mn-cs"/>
              </a:rPr>
              <a:t>EnjoySport</a:t>
            </a:r>
            <a:r>
              <a:rPr lang="zh-CN" altLang="zh-CN" sz="1200" kern="1200" dirty="0" smtClean="0">
                <a:solidFill>
                  <a:schemeClr val="tx1"/>
                </a:solidFill>
                <a:effectLst/>
                <a:latin typeface="+mn-lt"/>
                <a:ea typeface="+mn-ea"/>
                <a:cs typeface="+mn-cs"/>
              </a:rPr>
              <a:t>的值：</a:t>
            </a: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候选假设集（</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）是指</a:t>
            </a:r>
            <a:r>
              <a:rPr lang="zh-CN" altLang="zh-CN" sz="1200" b="1" kern="1200" dirty="0" smtClean="0">
                <a:solidFill>
                  <a:schemeClr val="tx1"/>
                </a:solidFill>
                <a:effectLst/>
                <a:latin typeface="+mn-lt"/>
                <a:ea typeface="+mn-ea"/>
                <a:cs typeface="+mn-cs"/>
              </a:rPr>
              <a:t>所有可能假设</a:t>
            </a:r>
            <a:r>
              <a:rPr lang="en-US" altLang="zh-CN" sz="1200" kern="1200" dirty="0" smtClean="0">
                <a:solidFill>
                  <a:schemeClr val="tx1"/>
                </a:solidFill>
                <a:effectLst/>
                <a:latin typeface="+mn-lt"/>
                <a:ea typeface="+mn-ea"/>
                <a:cs typeface="+mn-cs"/>
              </a:rPr>
              <a:t>(All Possible Hypotheses)</a:t>
            </a:r>
            <a:r>
              <a:rPr lang="zh-CN" altLang="zh-CN" sz="1200" kern="1200" dirty="0" smtClean="0">
                <a:solidFill>
                  <a:schemeClr val="tx1"/>
                </a:solidFill>
                <a:effectLst/>
                <a:latin typeface="+mn-lt"/>
                <a:ea typeface="+mn-ea"/>
                <a:cs typeface="+mn-cs"/>
              </a:rPr>
              <a:t>的集合，即确定目标概念时应考虑的范围</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4" name="Picture 184" descr="D:\PPT模板\good.jpg"/>
          <p:cNvPicPr>
            <a:picLocks noChangeAspect="1" noChangeArrowheads="1"/>
          </p:cNvPicPr>
          <p:nvPr userDrawn="1"/>
        </p:nvPicPr>
        <p:blipFill>
          <a:blip r:embed="rId2"/>
          <a:srcRect/>
          <a:stretch>
            <a:fillRect/>
          </a:stretch>
        </p:blipFill>
        <p:spPr bwMode="auto">
          <a:xfrm>
            <a:off x="0" y="6143626"/>
            <a:ext cx="12192000" cy="714375"/>
          </a:xfrm>
          <a:prstGeom prst="rect">
            <a:avLst/>
          </a:prstGeom>
          <a:noFill/>
          <a:ln w="9525">
            <a:noFill/>
            <a:miter lim="800000"/>
            <a:headEnd/>
            <a:tailEnd/>
          </a:ln>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fld>
            <a:endParaRPr lang="en-US" altLang="zh-CN"/>
          </a:p>
        </p:txBody>
      </p:sp>
      <p:pic>
        <p:nvPicPr>
          <p:cNvPr id="9" name="Picture 254" descr="D:\PPT模板\rendanew.jpg"/>
          <p:cNvPicPr>
            <a:picLocks noChangeAspect="1" noChangeArrowheads="1"/>
          </p:cNvPicPr>
          <p:nvPr userDrawn="1"/>
        </p:nvPicPr>
        <p:blipFill>
          <a:blip r:embed="rId3"/>
          <a:srcRect/>
          <a:stretch>
            <a:fillRect/>
          </a:stretch>
        </p:blipFill>
        <p:spPr bwMode="auto">
          <a:xfrm>
            <a:off x="10488488" y="623067"/>
            <a:ext cx="986270" cy="98802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9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0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0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0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0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0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文本占位符 156"/>
          <p:cNvSpPr>
            <a:spLocks noGrp="1"/>
          </p:cNvSpPr>
          <p:nvPr>
            <p:ph type="body" sz="quarter" idx="13"/>
          </p:nvPr>
        </p:nvSpPr>
        <p:spPr>
          <a:xfrm>
            <a:off x="1007436" y="0"/>
            <a:ext cx="4416491"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endParaRPr lang="zh-CN" altLang="en-US" dirty="0" smtClean="0"/>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404814"/>
            <a:ext cx="7066219" cy="966787"/>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600200"/>
            <a:ext cx="6651352"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7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7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8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8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8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8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9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9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9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9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9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5" Type="http://schemas.openxmlformats.org/officeDocument/2006/relationships/theme" Target="../theme/theme1.xml"/><Relationship Id="rId134" Type="http://schemas.openxmlformats.org/officeDocument/2006/relationships/image" Target="../media/image2.jpeg"/><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54" descr="D:\PPT模板\rendanew.jpg"/>
          <p:cNvPicPr>
            <a:picLocks noChangeAspect="1" noChangeArrowheads="1"/>
          </p:cNvPicPr>
          <p:nvPr userDrawn="1"/>
        </p:nvPicPr>
        <p:blipFill>
          <a:blip r:embed="rId134"/>
          <a:srcRect/>
          <a:stretch>
            <a:fillRect/>
          </a:stretch>
        </p:blipFill>
        <p:spPr bwMode="auto">
          <a:xfrm>
            <a:off x="10488488" y="623067"/>
            <a:ext cx="986270" cy="988020"/>
          </a:xfrm>
          <a:prstGeom prst="rect">
            <a:avLst/>
          </a:prstGeom>
          <a:noFill/>
          <a:ln w="9525">
            <a:noFill/>
            <a:miter lim="800000"/>
            <a:headEnd/>
            <a:tailEnd/>
          </a:ln>
        </p:spPr>
      </p:pic>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1C477B47-DDB5-489C-BB25-ED0A340F4893}" type="slidenum">
              <a:rPr lang="en-US" altLang="zh-CN"/>
            </a:fld>
            <a:endParaRPr lang="en-US" altLang="zh-CN"/>
          </a:p>
        </p:txBody>
      </p:sp>
      <p:sp>
        <p:nvSpPr>
          <p:cNvPr id="155" name="TextBox 154"/>
          <p:cNvSpPr txBox="1"/>
          <p:nvPr userDrawn="1"/>
        </p:nvSpPr>
        <p:spPr>
          <a:xfrm>
            <a:off x="1" y="1"/>
            <a:ext cx="5422900" cy="276225"/>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2700000" scaled="1"/>
            <a:tileRect/>
          </a:gradFill>
        </p:spPr>
        <p:txBody>
          <a:bodyPr>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gradFill flip="none" rotWithShape="1">
            <a:gsLst>
              <a:gs pos="0">
                <a:srgbClr val="AB0000">
                  <a:shade val="30000"/>
                  <a:satMod val="115000"/>
                </a:srgbClr>
              </a:gs>
              <a:gs pos="50000">
                <a:srgbClr val="AB0000">
                  <a:shade val="67500"/>
                  <a:satMod val="115000"/>
                </a:srgbClr>
              </a:gs>
              <a:gs pos="100000">
                <a:srgbClr val="AB0000">
                  <a:shade val="100000"/>
                  <a:satMod val="115000"/>
                </a:srgbClr>
              </a:gs>
            </a:gsLst>
            <a:lin ang="2700000" scaled="1"/>
            <a:tileRect/>
          </a:gra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1"/>
            <a:ext cx="6769100" cy="276225"/>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p:spPr>
        <p:txBody>
          <a:bodyPr>
            <a:spAutoFit/>
          </a:bodyPr>
          <a:lstStyle/>
          <a:p>
            <a:pPr>
              <a:defRPr/>
            </a:pPr>
            <a:endParaRPr lang="zh-CN" altLang="en-US" sz="1200" dirty="0">
              <a:solidFill>
                <a:schemeClr val="bg1"/>
              </a:solidFill>
            </a:endParaRPr>
          </a:p>
        </p:txBody>
      </p:sp>
      <p:sp>
        <p:nvSpPr>
          <p:cNvPr id="12" name="文本占位符 156"/>
          <p:cNvSpPr txBox="1"/>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anose="05000000000000000000" pitchFamily="2" charset="2"/>
              <a:buNone/>
              <a:defRPr/>
            </a:pPr>
            <a:endParaRPr lang="zh-CN" altLang="en-US" sz="1200" kern="0" dirty="0" smtClean="0">
              <a:latin typeface="+mn-lt"/>
              <a:ea typeface="+mn-ea"/>
            </a:endParaRPr>
          </a:p>
        </p:txBody>
      </p:sp>
      <p:sp>
        <p:nvSpPr>
          <p:cNvPr id="13" name="文本占位符 156"/>
          <p:cNvSpPr txBox="1"/>
          <p:nvPr userDrawn="1"/>
        </p:nvSpPr>
        <p:spPr>
          <a:xfrm>
            <a:off x="0" y="6597650"/>
            <a:ext cx="11475085" cy="379095"/>
          </a:xfrm>
          <a:prstGeom prst="rect">
            <a:avLst/>
          </a:prstGeom>
          <a:ln w="3175"/>
        </p:spPr>
        <p:txBody>
          <a:bodyPr/>
          <a:lstStyle>
            <a:lvl1pPr>
              <a:buNone/>
              <a:defRPr sz="1200">
                <a:solidFill>
                  <a:schemeClr val="bg1"/>
                </a:solidFill>
              </a:defRPr>
            </a:lvl1pPr>
          </a:lstStyle>
          <a:p>
            <a:pPr marL="342900" indent="-342900" algn="ctr" eaLnBrk="0" hangingPunct="0">
              <a:spcBef>
                <a:spcPct val="20000"/>
              </a:spcBef>
              <a:buClr>
                <a:schemeClr val="hlink"/>
              </a:buClr>
              <a:buFont typeface="Wingdings" panose="05000000000000000000" pitchFamily="2" charset="2"/>
              <a:buNone/>
              <a:defRPr/>
            </a:pP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课程名称</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数据科学理论与实践           </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主讲教师</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朝乐门              </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参考书</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数据科学理论与实践</a:t>
            </a:r>
            <a:r>
              <a:rPr lang="zh-CN" altLang="en-US" kern="0" dirty="0">
                <a:latin typeface="Times New Roman" panose="02020603050405020304" pitchFamily="18" charset="0"/>
                <a:ea typeface="+mn-ea"/>
                <a:cs typeface="Times New Roman" panose="02020603050405020304" pitchFamily="18" charset="0"/>
                <a:sym typeface="+mn-ea"/>
              </a:rPr>
              <a:t>（第</a:t>
            </a:r>
            <a:r>
              <a:rPr lang="en-US" altLang="zh-CN" kern="0" dirty="0">
                <a:latin typeface="Times New Roman" panose="02020603050405020304" pitchFamily="18" charset="0"/>
                <a:ea typeface="+mn-ea"/>
                <a:cs typeface="Times New Roman" panose="02020603050405020304" pitchFamily="18" charset="0"/>
                <a:sym typeface="+mn-ea"/>
              </a:rPr>
              <a:t>2</a:t>
            </a:r>
            <a:r>
              <a:rPr lang="zh-CN" altLang="en-US" kern="0" dirty="0">
                <a:latin typeface="Times New Roman" panose="02020603050405020304" pitchFamily="18" charset="0"/>
                <a:ea typeface="+mn-ea"/>
                <a:cs typeface="Times New Roman" panose="02020603050405020304" pitchFamily="18" charset="0"/>
                <a:sym typeface="+mn-ea"/>
              </a:rPr>
              <a:t>版），</a:t>
            </a:r>
            <a:r>
              <a:rPr lang="zh-CN" altLang="en-US" kern="0" dirty="0">
                <a:latin typeface="Times New Roman" panose="02020603050405020304" pitchFamily="18" charset="0"/>
                <a:ea typeface="+mn-ea"/>
                <a:cs typeface="Times New Roman" panose="02020603050405020304" pitchFamily="18" charset="0"/>
                <a:sym typeface="+mn-ea"/>
              </a:rPr>
              <a:t>清华大学出版社，</a:t>
            </a:r>
            <a:r>
              <a:rPr lang="en-US" altLang="zh-CN" kern="0" dirty="0">
                <a:latin typeface="Times New Roman" panose="02020603050405020304" pitchFamily="18" charset="0"/>
                <a:ea typeface="+mn-ea"/>
                <a:cs typeface="Times New Roman" panose="02020603050405020304" pitchFamily="18" charset="0"/>
                <a:sym typeface="+mn-ea"/>
              </a:rPr>
              <a:t>2019           【</a:t>
            </a:r>
            <a:r>
              <a:rPr lang="zh-CN" altLang="en-US" kern="0" dirty="0">
                <a:latin typeface="Times New Roman" panose="02020603050405020304" pitchFamily="18" charset="0"/>
                <a:ea typeface="+mn-ea"/>
                <a:cs typeface="Times New Roman" panose="02020603050405020304" pitchFamily="18" charset="0"/>
                <a:sym typeface="+mn-ea"/>
              </a:rPr>
              <a:t>日期</a:t>
            </a:r>
            <a:r>
              <a:rPr lang="en-US" altLang="zh-CN" kern="0" dirty="0">
                <a:latin typeface="Times New Roman" panose="02020603050405020304" pitchFamily="18" charset="0"/>
                <a:ea typeface="+mn-ea"/>
                <a:cs typeface="Times New Roman" panose="02020603050405020304" pitchFamily="18" charset="0"/>
                <a:sym typeface="+mn-ea"/>
              </a:rPr>
              <a:t>】2021</a:t>
            </a:r>
            <a:r>
              <a:rPr lang="zh-CN" altLang="en-US" kern="0" dirty="0">
                <a:latin typeface="Times New Roman" panose="02020603050405020304" pitchFamily="18" charset="0"/>
                <a:ea typeface="+mn-ea"/>
                <a:cs typeface="Times New Roman" panose="02020603050405020304" pitchFamily="18" charset="0"/>
                <a:sym typeface="+mn-ea"/>
              </a:rPr>
              <a:t>年</a:t>
            </a:r>
            <a:r>
              <a:rPr lang="en-US" altLang="zh-CN" kern="0" dirty="0">
                <a:latin typeface="Times New Roman" panose="02020603050405020304" pitchFamily="18" charset="0"/>
                <a:ea typeface="+mn-ea"/>
                <a:cs typeface="Times New Roman" panose="02020603050405020304" pitchFamily="18" charset="0"/>
                <a:sym typeface="+mn-ea"/>
              </a:rPr>
              <a:t>10</a:t>
            </a:r>
            <a:r>
              <a:rPr lang="zh-CN" altLang="en-US" kern="0" dirty="0">
                <a:latin typeface="Times New Roman" panose="02020603050405020304" pitchFamily="18" charset="0"/>
                <a:ea typeface="+mn-ea"/>
                <a:cs typeface="Times New Roman" panose="02020603050405020304" pitchFamily="18" charset="0"/>
                <a:sym typeface="+mn-ea"/>
              </a:rPr>
              <a:t>月</a:t>
            </a:r>
            <a:r>
              <a:rPr lang="en-US" altLang="zh-CN" kern="0" dirty="0">
                <a:latin typeface="Times New Roman" panose="02020603050405020304" pitchFamily="18" charset="0"/>
                <a:ea typeface="+mn-ea"/>
                <a:cs typeface="Times New Roman" panose="02020603050405020304" pitchFamily="18" charset="0"/>
                <a:sym typeface="+mn-ea"/>
              </a:rPr>
              <a:t>28</a:t>
            </a:r>
            <a:r>
              <a:rPr lang="zh-CN" altLang="en-US" kern="0" dirty="0">
                <a:latin typeface="Times New Roman" panose="02020603050405020304" pitchFamily="18" charset="0"/>
                <a:ea typeface="+mn-ea"/>
                <a:cs typeface="Times New Roman" panose="02020603050405020304" pitchFamily="18" charset="0"/>
                <a:sym typeface="+mn-ea"/>
              </a:rPr>
              <a:t>日</a:t>
            </a:r>
            <a:endParaRPr lang="zh-CN" altLang="en-US" sz="1200" kern="0" dirty="0" smtClean="0">
              <a:latin typeface="Times New Roman" panose="02020603050405020304" pitchFamily="18" charset="0"/>
              <a:ea typeface="+mn-ea"/>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10.emf"/><Relationship Id="rId6" Type="http://schemas.openxmlformats.org/officeDocument/2006/relationships/oleObject" Target="../embeddings/oleObject5.bin"/><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0" Type="http://schemas.openxmlformats.org/officeDocument/2006/relationships/notesSlide" Target="../notesSlides/notesSlide10.xml"/><Relationship Id="rId1"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emf"/><Relationship Id="rId7" Type="http://schemas.openxmlformats.org/officeDocument/2006/relationships/oleObject" Target="../embeddings/oleObject11.bin"/><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emf"/><Relationship Id="rId11" Type="http://schemas.openxmlformats.org/officeDocument/2006/relationships/notesSlide" Target="../notesSlides/notesSlide13.xml"/><Relationship Id="rId10" Type="http://schemas.openxmlformats.org/officeDocument/2006/relationships/vmlDrawing" Target="../drawings/vmlDrawing7.vml"/><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wmf"/><Relationship Id="rId7" Type="http://schemas.openxmlformats.org/officeDocument/2006/relationships/oleObject" Target="../embeddings/oleObject15.bin"/><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1" Type="http://schemas.openxmlformats.org/officeDocument/2006/relationships/notesSlide" Target="../notesSlides/notesSlide14.xml"/><Relationship Id="rId10" Type="http://schemas.openxmlformats.org/officeDocument/2006/relationships/vmlDrawing" Target="../drawings/vmlDrawing8.vml"/><Relationship Id="rId1"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image" Target="../media/image22.emf"/><Relationship Id="rId6" Type="http://schemas.openxmlformats.org/officeDocument/2006/relationships/oleObject" Target="../embeddings/oleObject16.bin"/><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0" Type="http://schemas.openxmlformats.org/officeDocument/2006/relationships/notesSlide" Target="../notesSlides/notesSlide17.xml"/><Relationship Id="rId1"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29.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image" Target="../media/image4.e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983432" y="1375296"/>
            <a:ext cx="9793088" cy="2871192"/>
          </a:xfrm>
        </p:spPr>
        <p:txBody>
          <a:bodyPr/>
          <a:lstStyle/>
          <a:p>
            <a:pPr algn="l">
              <a:lnSpc>
                <a:spcPct val="150000"/>
              </a:lnSpc>
            </a:pPr>
            <a:r>
              <a:rPr lang="en-US" altLang="zh-CN" sz="3600" b="0" dirty="0" smtClean="0">
                <a:solidFill>
                  <a:srgbClr val="CC0000"/>
                </a:solidFill>
              </a:rPr>
              <a:t>《</a:t>
            </a:r>
            <a:r>
              <a:rPr lang="zh-CN" altLang="en-US" sz="3600" b="0" dirty="0" smtClean="0">
                <a:solidFill>
                  <a:srgbClr val="CC0000"/>
                </a:solidFill>
              </a:rPr>
              <a:t>数据科学理论与实践</a:t>
            </a:r>
            <a:r>
              <a:rPr lang="en-US" altLang="zh-CN" sz="3600" b="0" dirty="0" smtClean="0">
                <a:solidFill>
                  <a:srgbClr val="CC0000"/>
                </a:solidFill>
              </a:rPr>
              <a:t>》</a:t>
            </a:r>
            <a:r>
              <a:rPr lang="zh-CN" altLang="en-US" sz="3600" b="0" dirty="0" smtClean="0">
                <a:solidFill>
                  <a:srgbClr val="CC0000"/>
                </a:solidFill>
              </a:rPr>
              <a:t>之</a:t>
            </a:r>
            <a:br>
              <a:rPr lang="en-US" altLang="zh-CN" sz="3600" b="0" dirty="0">
                <a:solidFill>
                  <a:schemeClr val="bg2">
                    <a:lumMod val="10000"/>
                  </a:schemeClr>
                </a:solidFill>
              </a:rPr>
            </a:br>
            <a:r>
              <a:rPr lang="en-US" altLang="zh-CN" sz="3600" b="0" dirty="0" smtClean="0">
                <a:solidFill>
                  <a:schemeClr val="bg2">
                    <a:lumMod val="10000"/>
                  </a:schemeClr>
                </a:solidFill>
              </a:rPr>
              <a:t>           </a:t>
            </a:r>
            <a:r>
              <a:rPr lang="zh-CN" altLang="en-US" sz="6000" dirty="0" smtClean="0">
                <a:solidFill>
                  <a:srgbClr val="CC0000"/>
                </a:solidFill>
              </a:rPr>
              <a:t>理论基础</a:t>
            </a:r>
            <a:endParaRPr lang="zh-CN" altLang="en-US" sz="3600" dirty="0" smtClean="0">
              <a:solidFill>
                <a:srgbClr val="CC0000"/>
              </a:solidFill>
            </a:endParaRPr>
          </a:p>
        </p:txBody>
      </p:sp>
      <p:sp>
        <p:nvSpPr>
          <p:cNvPr id="14339" name="副标题 2"/>
          <p:cNvSpPr>
            <a:spLocks noGrp="1"/>
          </p:cNvSpPr>
          <p:nvPr>
            <p:ph type="subTitle" idx="1"/>
          </p:nvPr>
        </p:nvSpPr>
        <p:spPr>
          <a:xfrm>
            <a:off x="4655840" y="4437112"/>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）决策树学习</a:t>
            </a:r>
            <a:endParaRPr lang="en-US" altLang="zh-CN" dirty="0"/>
          </a:p>
        </p:txBody>
      </p:sp>
      <p:graphicFrame>
        <p:nvGraphicFramePr>
          <p:cNvPr id="8" name="内容占位符 7"/>
          <p:cNvGraphicFramePr>
            <a:graphicFrameLocks noGrp="1"/>
          </p:cNvGraphicFramePr>
          <p:nvPr>
            <p:ph idx="1"/>
          </p:nvPr>
        </p:nvGraphicFramePr>
        <p:xfrm>
          <a:off x="812800" y="1500175"/>
          <a:ext cx="5139184"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2.3机器学习</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Object 1"/>
          <p:cNvGraphicFramePr>
            <a:graphicFrameLocks noChangeAspect="1"/>
          </p:cNvGraphicFramePr>
          <p:nvPr/>
        </p:nvGraphicFramePr>
        <p:xfrm>
          <a:off x="6733515" y="279938"/>
          <a:ext cx="5458485" cy="2245422"/>
        </p:xfrm>
        <a:graphic>
          <a:graphicData uri="http://schemas.openxmlformats.org/presentationml/2006/ole">
            <mc:AlternateContent xmlns:mc="http://schemas.openxmlformats.org/markup-compatibility/2006">
              <mc:Choice xmlns:v="urn:schemas-microsoft-com:vml" Requires="v">
                <p:oleObj spid="_x0000_s145625" name="Visio" r:id="rId6" imgW="7759700" imgH="3200400" progId="Visio.Drawing.11">
                  <p:embed/>
                </p:oleObj>
              </mc:Choice>
              <mc:Fallback>
                <p:oleObj name="Visio" r:id="rId6" imgW="7759700" imgH="3200400"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3515" y="279938"/>
                        <a:ext cx="5458485" cy="2245422"/>
                      </a:xfrm>
                      <a:prstGeom prst="rect">
                        <a:avLst/>
                      </a:prstGeom>
                      <a:noFill/>
                    </p:spPr>
                  </p:pic>
                </p:oleObj>
              </mc:Fallback>
            </mc:AlternateContent>
          </a:graphicData>
        </a:graphic>
      </p:graphicFrame>
      <p:sp>
        <p:nvSpPr>
          <p:cNvPr id="6" name="文本框 5"/>
          <p:cNvSpPr txBox="1"/>
          <p:nvPr/>
        </p:nvSpPr>
        <p:spPr>
          <a:xfrm flipH="1">
            <a:off x="7824192" y="2867729"/>
            <a:ext cx="3816424"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zh-CN" altLang="zh-CN" sz="1200" b="1" dirty="0"/>
              <a:t>根节点：</a:t>
            </a:r>
            <a:r>
              <a:rPr lang="zh-CN" altLang="zh-CN" sz="1200" dirty="0"/>
              <a:t>代表分类的开始；</a:t>
            </a:r>
            <a:endParaRPr lang="zh-CN" altLang="zh-CN" sz="1200" dirty="0"/>
          </a:p>
          <a:p>
            <a:pPr marL="171450" indent="-171450">
              <a:buFont typeface="Arial" panose="020B0604020202020204" pitchFamily="34" charset="0"/>
              <a:buChar char="•"/>
            </a:pPr>
            <a:r>
              <a:rPr lang="zh-CN" altLang="zh-CN" sz="1200" b="1" dirty="0"/>
              <a:t>叶节点：</a:t>
            </a:r>
            <a:r>
              <a:rPr lang="zh-CN" altLang="zh-CN" sz="1200" dirty="0"/>
              <a:t>代表一个实例的结束；</a:t>
            </a:r>
            <a:endParaRPr lang="zh-CN" altLang="zh-CN" sz="1200" dirty="0"/>
          </a:p>
          <a:p>
            <a:pPr marL="171450" indent="-171450">
              <a:buFont typeface="Arial" panose="020B0604020202020204" pitchFamily="34" charset="0"/>
              <a:buChar char="•"/>
            </a:pPr>
            <a:r>
              <a:rPr lang="zh-CN" altLang="zh-CN" sz="1200" b="1" dirty="0"/>
              <a:t>中间节点：</a:t>
            </a:r>
            <a:r>
              <a:rPr lang="zh-CN" altLang="zh-CN" sz="1200" dirty="0"/>
              <a:t>代表相应实例的某一个属性；</a:t>
            </a:r>
            <a:endParaRPr lang="zh-CN" altLang="zh-CN" sz="1200" dirty="0"/>
          </a:p>
          <a:p>
            <a:pPr marL="171450" indent="-171450">
              <a:buFont typeface="Arial" panose="020B0604020202020204" pitchFamily="34" charset="0"/>
              <a:buChar char="•"/>
            </a:pPr>
            <a:r>
              <a:rPr lang="zh-CN" altLang="zh-CN" sz="1200" b="1" dirty="0"/>
              <a:t>节点之间的边：</a:t>
            </a:r>
            <a:r>
              <a:rPr lang="zh-CN" altLang="zh-CN" sz="1200" dirty="0"/>
              <a:t>代表某一个属性的属性值；</a:t>
            </a:r>
            <a:endParaRPr lang="zh-CN" altLang="zh-CN" sz="1200" dirty="0"/>
          </a:p>
          <a:p>
            <a:pPr marL="171450" indent="-171450">
              <a:buFont typeface="Arial" panose="020B0604020202020204" pitchFamily="34" charset="0"/>
              <a:buChar char="•"/>
            </a:pPr>
            <a:r>
              <a:rPr lang="zh-CN" altLang="zh-CN" sz="1200" b="1" dirty="0"/>
              <a:t>从根节点到叶节点的每条路径：</a:t>
            </a:r>
            <a:r>
              <a:rPr lang="zh-CN" altLang="zh-CN" sz="1200" dirty="0"/>
              <a:t>代表一个具体的实例，同一个路径上的所有属性之间是</a:t>
            </a:r>
            <a:r>
              <a:rPr lang="en-US" altLang="zh-CN" sz="1200" dirty="0"/>
              <a:t>“</a:t>
            </a:r>
            <a:r>
              <a:rPr lang="zh-CN" altLang="zh-CN" sz="1200" dirty="0"/>
              <a:t>逻辑与</a:t>
            </a:r>
            <a:r>
              <a:rPr lang="en-US" altLang="zh-CN" sz="1200" dirty="0"/>
              <a:t>”</a:t>
            </a:r>
            <a:r>
              <a:rPr lang="zh-CN" altLang="zh-CN" sz="1200" dirty="0"/>
              <a:t>关系</a:t>
            </a:r>
            <a:r>
              <a:rPr lang="zh-CN" altLang="zh-CN" sz="1200" dirty="0" smtClean="0"/>
              <a:t>。</a:t>
            </a:r>
            <a:endParaRPr lang="en-US" altLang="zh-CN" sz="1200" dirty="0"/>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ID3</a:t>
            </a:r>
            <a:r>
              <a:rPr lang="zh-CN" altLang="en-US" dirty="0" smtClean="0"/>
              <a:t>算法的基本步骤</a:t>
            </a:r>
            <a:endParaRPr lang="en-US" altLang="zh-CN" dirty="0"/>
          </a:p>
        </p:txBody>
      </p:sp>
      <p:graphicFrame>
        <p:nvGraphicFramePr>
          <p:cNvPr id="7" name="内容占位符 6"/>
          <p:cNvGraphicFramePr>
            <a:graphicFrameLocks noGrp="1"/>
          </p:cNvGraphicFramePr>
          <p:nvPr>
            <p:ph idx="1"/>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899003" cy="106758"/>
          </a:xfrm>
        </p:spPr>
        <p:txBody>
          <a:bodyPr/>
          <a:lstStyle/>
          <a:p>
            <a:r>
              <a:rPr lang="zh-CN" altLang="en-US" dirty="0" smtClean="0"/>
              <a:t>►</a:t>
            </a:r>
            <a:r>
              <a:rPr lang="en-US" altLang="zh-CN" dirty="0" smtClean="0"/>
              <a:t>2.3机器学习</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8328248" y="-27384"/>
            <a:ext cx="3816424" cy="17543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Arial" panose="020B0604020202020204" pitchFamily="34" charset="0"/>
              <a:buChar char="•"/>
            </a:pPr>
            <a:r>
              <a:rPr lang="en-US" altLang="zh-CN" dirty="0"/>
              <a:t>ID3</a:t>
            </a:r>
            <a:r>
              <a:rPr lang="zh-CN" altLang="en-US" dirty="0"/>
              <a:t>算法的数学基础</a:t>
            </a:r>
            <a:r>
              <a:rPr lang="zh-CN" altLang="en-US" dirty="0" smtClean="0"/>
              <a:t>是</a:t>
            </a:r>
            <a:r>
              <a:rPr lang="en-US" altLang="zh-CN" dirty="0" smtClean="0"/>
              <a:t>”</a:t>
            </a:r>
            <a:r>
              <a:rPr lang="zh-CN" altLang="en-US" dirty="0" smtClean="0"/>
              <a:t>信息熵</a:t>
            </a:r>
            <a:r>
              <a:rPr lang="en-US" altLang="zh-CN" dirty="0" smtClean="0"/>
              <a:t>”</a:t>
            </a:r>
            <a:r>
              <a:rPr lang="zh-CN" altLang="en-US" dirty="0" smtClean="0"/>
              <a:t>和</a:t>
            </a:r>
            <a:r>
              <a:rPr lang="en-US" altLang="zh-CN" dirty="0" smtClean="0"/>
              <a:t>”</a:t>
            </a:r>
            <a:r>
              <a:rPr lang="zh-CN" altLang="en-US" dirty="0" smtClean="0"/>
              <a:t>条件熵</a:t>
            </a:r>
            <a:r>
              <a:rPr lang="en-US" altLang="zh-CN" dirty="0" smtClean="0"/>
              <a:t>”</a:t>
            </a:r>
            <a:r>
              <a:rPr lang="zh-CN" altLang="en-US" dirty="0" smtClean="0"/>
              <a:t>，</a:t>
            </a:r>
            <a:r>
              <a:rPr lang="zh-CN" altLang="en-US" dirty="0"/>
              <a:t>并以</a:t>
            </a:r>
            <a:r>
              <a:rPr lang="en-US" altLang="zh-CN" dirty="0"/>
              <a:t>“</a:t>
            </a:r>
            <a:r>
              <a:rPr lang="zh-CN" altLang="en-US" dirty="0"/>
              <a:t>信息熵下降速度最快</a:t>
            </a:r>
            <a:r>
              <a:rPr lang="en-US" altLang="zh-CN" dirty="0"/>
              <a:t>”</a:t>
            </a:r>
            <a:r>
              <a:rPr lang="zh-CN" altLang="en-US" dirty="0"/>
              <a:t>作为属性选择的</a:t>
            </a:r>
            <a:r>
              <a:rPr lang="zh-CN" altLang="en-US" dirty="0" smtClean="0"/>
              <a:t>标准</a:t>
            </a:r>
            <a:endParaRPr lang="en-US" altLang="zh-CN" dirty="0" smtClean="0"/>
          </a:p>
          <a:p>
            <a:pPr marL="285750" indent="-285750">
              <a:buFont typeface="Arial" panose="020B0604020202020204" pitchFamily="34" charset="0"/>
              <a:buChar char="•"/>
            </a:pPr>
            <a:r>
              <a:rPr lang="zh-CN" altLang="en-US" dirty="0"/>
              <a:t>决策树的生成和基于决策树的数据分析是两个不同概念</a:t>
            </a:r>
            <a:endParaRPr lang="en-US" altLang="zh-CN" dirty="0" smtClean="0"/>
          </a:p>
          <a:p>
            <a:pPr marL="285750" indent="-285750">
              <a:buFont typeface="Arial" panose="020B0604020202020204" pitchFamily="34" charset="0"/>
              <a:buChar char="•"/>
            </a:pPr>
            <a:r>
              <a:rPr lang="en-US" altLang="zh-CN" dirty="0" smtClean="0"/>
              <a:t>ID3</a:t>
            </a:r>
            <a:r>
              <a:rPr lang="zh-CN" altLang="en-US" dirty="0" smtClean="0"/>
              <a:t>算法的重要性</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ID3</a:t>
            </a:r>
            <a:r>
              <a:rPr lang="zh-CN" altLang="en-US" dirty="0"/>
              <a:t>算法</a:t>
            </a:r>
            <a:r>
              <a:rPr lang="zh-CN" altLang="en-US" dirty="0" smtClean="0"/>
              <a:t>的关键点</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899003" cy="260648"/>
          </a:xfrm>
        </p:spPr>
        <p:txBody>
          <a:bodyPr/>
          <a:lstStyle/>
          <a:p>
            <a:r>
              <a:rPr lang="zh-CN" altLang="en-US" dirty="0" smtClean="0"/>
              <a:t>►</a:t>
            </a:r>
            <a:r>
              <a:rPr lang="en-US" altLang="zh-CN" dirty="0" smtClean="0"/>
              <a:t>2.3机器学习</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a:spLocks noGrp="1"/>
          </p:cNvSpPr>
          <p:nvPr>
            <p:ph idx="1"/>
          </p:nvPr>
        </p:nvSpPr>
        <p:spPr>
          <a:xfrm>
            <a:off x="812800" y="1500175"/>
            <a:ext cx="6795368" cy="4762910"/>
          </a:xfrm>
        </p:spPr>
        <p:txBody>
          <a:bodyPr/>
          <a:lstStyle/>
          <a:p>
            <a:pPr lvl="0"/>
            <a:r>
              <a:rPr lang="zh-CN" altLang="en-US" b="1" dirty="0"/>
              <a:t>信息熵</a:t>
            </a:r>
            <a:r>
              <a:rPr lang="zh-CN" altLang="en-US" dirty="0"/>
              <a:t>：是对信源整体不确定性的度量，假设</a:t>
            </a:r>
            <a:r>
              <a:rPr lang="en-US" altLang="zh-CN" dirty="0"/>
              <a:t>X</a:t>
            </a:r>
            <a:r>
              <a:rPr lang="zh-CN" altLang="en-US" dirty="0"/>
              <a:t>为信源，</a:t>
            </a:r>
            <a:r>
              <a:rPr lang="en-US" altLang="zh-CN" dirty="0"/>
              <a:t>x</a:t>
            </a:r>
            <a:r>
              <a:rPr lang="en-US" altLang="zh-CN" baseline="-25000" dirty="0"/>
              <a:t>i</a:t>
            </a:r>
            <a:r>
              <a:rPr lang="zh-CN" altLang="en-US" dirty="0"/>
              <a:t>为</a:t>
            </a:r>
            <a:r>
              <a:rPr lang="en-US" altLang="zh-CN" dirty="0"/>
              <a:t>X</a:t>
            </a:r>
            <a:r>
              <a:rPr lang="zh-CN" altLang="en-US" dirty="0"/>
              <a:t>发出的单个信息，</a:t>
            </a:r>
            <a:r>
              <a:rPr lang="en-US" altLang="zh-CN" dirty="0"/>
              <a:t>P(x</a:t>
            </a:r>
            <a:r>
              <a:rPr lang="en-US" altLang="zh-CN" baseline="-25000" dirty="0"/>
              <a:t>i</a:t>
            </a:r>
            <a:r>
              <a:rPr lang="zh-CN" altLang="en-US" dirty="0"/>
              <a:t>）为</a:t>
            </a:r>
            <a:r>
              <a:rPr lang="en-US" altLang="zh-CN" dirty="0"/>
              <a:t>X</a:t>
            </a:r>
            <a:r>
              <a:rPr lang="zh-CN" altLang="en-US" dirty="0"/>
              <a:t>发出</a:t>
            </a:r>
            <a:r>
              <a:rPr lang="en-US" altLang="zh-CN" dirty="0"/>
              <a:t>x</a:t>
            </a:r>
            <a:r>
              <a:rPr lang="en-US" altLang="zh-CN" baseline="-25000" dirty="0"/>
              <a:t>i</a:t>
            </a:r>
            <a:r>
              <a:rPr lang="zh-CN" altLang="en-US" dirty="0"/>
              <a:t>的概率，则</a:t>
            </a:r>
            <a:r>
              <a:rPr lang="en-US" altLang="zh-CN" dirty="0"/>
              <a:t>X</a:t>
            </a:r>
            <a:r>
              <a:rPr lang="zh-CN" altLang="en-US" dirty="0"/>
              <a:t>的信息熵</a:t>
            </a:r>
            <a:r>
              <a:rPr lang="en-US" altLang="zh-CN" dirty="0"/>
              <a:t>H</a:t>
            </a:r>
            <a:r>
              <a:rPr lang="zh-CN" altLang="en-US" dirty="0"/>
              <a:t>（</a:t>
            </a:r>
            <a:r>
              <a:rPr lang="en-US" altLang="zh-CN" dirty="0"/>
              <a:t>X</a:t>
            </a:r>
            <a:r>
              <a:rPr lang="zh-CN" altLang="en-US" dirty="0"/>
              <a:t>）为</a:t>
            </a:r>
            <a:r>
              <a:rPr lang="zh-CN" altLang="en-US" dirty="0" smtClean="0"/>
              <a:t>：</a:t>
            </a:r>
            <a:endParaRPr lang="en-US" altLang="zh-CN" dirty="0" smtClean="0"/>
          </a:p>
          <a:p>
            <a:pPr lvl="0"/>
            <a:endParaRPr lang="en-US" altLang="zh-CN" dirty="0"/>
          </a:p>
          <a:p>
            <a:pPr lvl="0"/>
            <a:endParaRPr lang="en-US" altLang="zh-CN" dirty="0" smtClean="0"/>
          </a:p>
          <a:p>
            <a:pPr lvl="0"/>
            <a:endParaRPr lang="en-US" altLang="zh-CN" dirty="0"/>
          </a:p>
          <a:p>
            <a:pPr lvl="0"/>
            <a:r>
              <a:rPr lang="zh-CN" altLang="en-US" b="1" dirty="0"/>
              <a:t>条件熵</a:t>
            </a:r>
            <a:r>
              <a:rPr lang="zh-CN" altLang="en-US" dirty="0"/>
              <a:t>：是接收者在收到信息后对信源不确定性的度量，假设</a:t>
            </a:r>
            <a:r>
              <a:rPr lang="en-US" altLang="zh-CN" dirty="0"/>
              <a:t>Y</a:t>
            </a:r>
            <a:r>
              <a:rPr lang="zh-CN" altLang="en-US" dirty="0"/>
              <a:t>为接收者，</a:t>
            </a:r>
            <a:r>
              <a:rPr lang="en-US" altLang="zh-CN" dirty="0"/>
              <a:t>X</a:t>
            </a:r>
            <a:r>
              <a:rPr lang="zh-CN" altLang="en-US" dirty="0"/>
              <a:t>为信源，</a:t>
            </a:r>
            <a:r>
              <a:rPr lang="en-US" altLang="zh-CN" dirty="0"/>
              <a:t>           </a:t>
            </a:r>
            <a:r>
              <a:rPr lang="zh-CN" altLang="en-US" dirty="0"/>
              <a:t>为当</a:t>
            </a:r>
            <a:r>
              <a:rPr lang="en-US" altLang="zh-CN" dirty="0"/>
              <a:t>Y</a:t>
            </a:r>
            <a:r>
              <a:rPr lang="zh-CN" altLang="en-US" dirty="0"/>
              <a:t>为</a:t>
            </a:r>
            <a:r>
              <a:rPr lang="en-US" altLang="zh-CN" dirty="0" err="1"/>
              <a:t>y</a:t>
            </a:r>
            <a:r>
              <a:rPr lang="en-US" altLang="zh-CN" baseline="-25000" dirty="0" err="1"/>
              <a:t>i</a:t>
            </a:r>
            <a:r>
              <a:rPr lang="zh-CN" altLang="en-US" dirty="0"/>
              <a:t>时，</a:t>
            </a:r>
            <a:r>
              <a:rPr lang="en-US" altLang="zh-CN" dirty="0"/>
              <a:t>X</a:t>
            </a:r>
            <a:r>
              <a:rPr lang="zh-CN" altLang="en-US" dirty="0"/>
              <a:t>为</a:t>
            </a:r>
            <a:r>
              <a:rPr lang="en-US" altLang="zh-CN" dirty="0"/>
              <a:t>x</a:t>
            </a:r>
            <a:r>
              <a:rPr lang="en-US" altLang="zh-CN" baseline="-25000" dirty="0"/>
              <a:t>i</a:t>
            </a:r>
            <a:r>
              <a:rPr lang="zh-CN" altLang="en-US" dirty="0"/>
              <a:t>的条件概率，则条件熵   </a:t>
            </a:r>
            <a:r>
              <a:rPr lang="en-US" altLang="zh-CN" dirty="0"/>
              <a:t>          </a:t>
            </a:r>
            <a:r>
              <a:rPr lang="zh-CN" altLang="en-US" dirty="0"/>
              <a:t>的定义为</a:t>
            </a:r>
            <a:endParaRPr lang="zh-CN" altLang="en-US" dirty="0"/>
          </a:p>
          <a:p>
            <a:endParaRPr lang="zh-CN" altLang="en-US" dirty="0"/>
          </a:p>
        </p:txBody>
      </p:sp>
      <p:graphicFrame>
        <p:nvGraphicFramePr>
          <p:cNvPr id="11" name="Object 1"/>
          <p:cNvGraphicFramePr>
            <a:graphicFrameLocks noChangeAspect="1"/>
          </p:cNvGraphicFramePr>
          <p:nvPr/>
        </p:nvGraphicFramePr>
        <p:xfrm>
          <a:off x="1487488" y="2756482"/>
          <a:ext cx="3744416" cy="936104"/>
        </p:xfrm>
        <a:graphic>
          <a:graphicData uri="http://schemas.openxmlformats.org/presentationml/2006/ole">
            <mc:AlternateContent xmlns:mc="http://schemas.openxmlformats.org/markup-compatibility/2006">
              <mc:Choice xmlns:v="urn:schemas-microsoft-com:vml" Requires="v">
                <p:oleObj spid="_x0000_s151971" name="Equation" r:id="rId1" imgW="1727200" imgH="431800" progId="Equation.DSMT4">
                  <p:embed/>
                </p:oleObj>
              </mc:Choice>
              <mc:Fallback>
                <p:oleObj name="Equation" r:id="rId1" imgW="1727200" imgH="4318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756482"/>
                        <a:ext cx="3744416" cy="936104"/>
                      </a:xfrm>
                      <a:prstGeom prst="rect">
                        <a:avLst/>
                      </a:prstGeom>
                      <a:noFill/>
                    </p:spPr>
                  </p:pic>
                </p:oleObj>
              </mc:Fallback>
            </mc:AlternateContent>
          </a:graphicData>
        </a:graphic>
      </p:graphicFrame>
      <p:graphicFrame>
        <p:nvGraphicFramePr>
          <p:cNvPr id="12" name="Object 5"/>
          <p:cNvGraphicFramePr>
            <a:graphicFrameLocks noChangeAspect="1"/>
          </p:cNvGraphicFramePr>
          <p:nvPr/>
        </p:nvGraphicFramePr>
        <p:xfrm>
          <a:off x="1487488" y="5608335"/>
          <a:ext cx="5357850" cy="936129"/>
        </p:xfrm>
        <a:graphic>
          <a:graphicData uri="http://schemas.openxmlformats.org/presentationml/2006/ole">
            <mc:AlternateContent xmlns:mc="http://schemas.openxmlformats.org/markup-compatibility/2006">
              <mc:Choice xmlns:v="urn:schemas-microsoft-com:vml" Requires="v">
                <p:oleObj spid="_x0000_s151972" name="Equation" r:id="rId3" imgW="2565400" imgH="444500" progId="Equation.DSMT4">
                  <p:embed/>
                </p:oleObj>
              </mc:Choice>
              <mc:Fallback>
                <p:oleObj name="Equation" r:id="rId3" imgW="2565400" imgH="444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5608335"/>
                        <a:ext cx="5357850" cy="936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）人工神经网络学习</a:t>
            </a:r>
            <a:endParaRPr lang="en-US" altLang="zh-CN" dirty="0"/>
          </a:p>
        </p:txBody>
      </p:sp>
      <p:sp>
        <p:nvSpPr>
          <p:cNvPr id="6" name="内容占位符 5"/>
          <p:cNvSpPr>
            <a:spLocks noGrp="1"/>
          </p:cNvSpPr>
          <p:nvPr>
            <p:ph idx="1"/>
          </p:nvPr>
        </p:nvSpPr>
        <p:spPr/>
        <p:txBody>
          <a:bodyPr/>
          <a:lstStyle/>
          <a:p>
            <a:r>
              <a:rPr lang="zh-CN" altLang="en-US" dirty="0" smtClean="0"/>
              <a:t>基本组成部分</a:t>
            </a:r>
            <a:endParaRPr lang="en-US" altLang="zh-CN" dirty="0" smtClean="0"/>
          </a:p>
          <a:p>
            <a:pPr lvl="1"/>
            <a:r>
              <a:rPr lang="zh-CN" altLang="en-US" dirty="0" smtClean="0"/>
              <a:t>人工神经元</a:t>
            </a:r>
            <a:endParaRPr lang="en-US" altLang="zh-CN" dirty="0" smtClean="0"/>
          </a:p>
          <a:p>
            <a:pPr lvl="1"/>
            <a:endParaRPr lang="en-US" altLang="zh-CN" dirty="0" smtClean="0"/>
          </a:p>
          <a:p>
            <a:r>
              <a:rPr lang="zh-CN" altLang="en-US" dirty="0" smtClean="0"/>
              <a:t>人工神经元的实现方法</a:t>
            </a:r>
            <a:endParaRPr lang="en-US" altLang="zh-CN" dirty="0" smtClean="0"/>
          </a:p>
          <a:p>
            <a:pPr lvl="1"/>
            <a:r>
              <a:rPr lang="zh-CN" altLang="zh-CN" dirty="0"/>
              <a:t>感知器（</a:t>
            </a:r>
            <a:r>
              <a:rPr lang="en-US" altLang="zh-CN" dirty="0"/>
              <a:t>Perceptron</a:t>
            </a:r>
            <a:r>
              <a:rPr lang="zh-CN" altLang="zh-CN" dirty="0" smtClean="0"/>
              <a:t>）</a:t>
            </a:r>
            <a:endParaRPr lang="en-US" altLang="zh-CN" dirty="0" smtClean="0"/>
          </a:p>
          <a:p>
            <a:pPr lvl="1"/>
            <a:r>
              <a:rPr lang="zh-CN" altLang="zh-CN" dirty="0" smtClean="0"/>
              <a:t>线性</a:t>
            </a:r>
            <a:r>
              <a:rPr lang="zh-CN" altLang="zh-CN" dirty="0"/>
              <a:t>单元（</a:t>
            </a:r>
            <a:r>
              <a:rPr lang="en-US" altLang="zh-CN" dirty="0"/>
              <a:t>Linear Unit</a:t>
            </a:r>
            <a:r>
              <a:rPr lang="zh-CN" altLang="zh-CN" dirty="0" smtClean="0"/>
              <a:t>）</a:t>
            </a:r>
            <a:endParaRPr lang="en-US" altLang="zh-CN" dirty="0" smtClean="0"/>
          </a:p>
          <a:p>
            <a:pPr lvl="1"/>
            <a:r>
              <a:rPr lang="en-US" altLang="zh-CN" dirty="0" smtClean="0"/>
              <a:t>Sigmoid</a:t>
            </a:r>
            <a:r>
              <a:rPr lang="zh-CN" altLang="zh-CN" dirty="0"/>
              <a:t>单元（</a:t>
            </a:r>
            <a:r>
              <a:rPr lang="en-US" altLang="zh-CN" dirty="0"/>
              <a:t>Sigmoid Unit</a:t>
            </a:r>
            <a:r>
              <a:rPr lang="zh-CN" altLang="zh-CN" dirty="0"/>
              <a:t>）</a:t>
            </a:r>
            <a:endParaRPr lang="en-US" altLang="zh-CN" dirty="0"/>
          </a:p>
          <a:p>
            <a:endParaRPr lang="en-US" altLang="zh-CN" dirty="0" smtClean="0"/>
          </a:p>
          <a:p>
            <a:r>
              <a:rPr lang="zh-CN" altLang="en-US" dirty="0" smtClean="0"/>
              <a:t>神经元之间的连接方式</a:t>
            </a:r>
            <a:endParaRPr lang="en-US" altLang="zh-CN" dirty="0" smtClean="0"/>
          </a:p>
          <a:p>
            <a:pPr lvl="1"/>
            <a:r>
              <a:rPr lang="zh-CN" altLang="en-US" dirty="0"/>
              <a:t>无反馈的前向</a:t>
            </a:r>
            <a:r>
              <a:rPr lang="zh-CN" altLang="en-US" dirty="0" smtClean="0"/>
              <a:t>网络</a:t>
            </a:r>
            <a:endParaRPr lang="en-US" altLang="zh-CN" dirty="0"/>
          </a:p>
          <a:p>
            <a:pPr lvl="1"/>
            <a:r>
              <a:rPr lang="zh-CN" altLang="en-US" dirty="0"/>
              <a:t>相互连接型网络</a:t>
            </a:r>
            <a:endParaRPr lang="en-US" altLang="zh-CN" dirty="0"/>
          </a:p>
          <a:p>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187035" cy="260648"/>
          </a:xfrm>
        </p:spPr>
        <p:txBody>
          <a:bodyPr/>
          <a:lstStyle/>
          <a:p>
            <a:r>
              <a:rPr lang="zh-CN" altLang="en-US" dirty="0" smtClean="0"/>
              <a:t>►</a:t>
            </a:r>
            <a:r>
              <a:rPr lang="en-US" altLang="zh-CN" dirty="0" smtClean="0"/>
              <a:t>2.3机器学习</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5398032" y="16676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5398032" y="1600378"/>
          <a:ext cx="4038600" cy="1685925"/>
        </p:xfrm>
        <a:graphic>
          <a:graphicData uri="http://schemas.openxmlformats.org/presentationml/2006/ole">
            <mc:AlternateContent xmlns:mc="http://schemas.openxmlformats.org/markup-compatibility/2006">
              <mc:Choice xmlns:v="urn:schemas-microsoft-com:vml" Requires="v">
                <p:oleObj spid="_x0000_s151356" name="Visio" r:id="rId1" imgW="6235700" imgH="2616200" progId="Visio.Drawing.11">
                  <p:embed/>
                </p:oleObj>
              </mc:Choice>
              <mc:Fallback>
                <p:oleObj name="Visio" r:id="rId1" imgW="6235700" imgH="26162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032" y="1600378"/>
                        <a:ext cx="4038600"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nvGraphicFramePr>
        <p:xfrm>
          <a:off x="5450368" y="3754232"/>
          <a:ext cx="5752516" cy="882052"/>
        </p:xfrm>
        <a:graphic>
          <a:graphicData uri="http://schemas.openxmlformats.org/presentationml/2006/ole">
            <mc:AlternateContent xmlns:mc="http://schemas.openxmlformats.org/markup-compatibility/2006">
              <mc:Choice xmlns:v="urn:schemas-microsoft-com:vml" Requires="v">
                <p:oleObj spid="_x0000_s151357" name="Equation" r:id="rId3" imgW="3187700" imgH="482600" progId="Equation.DSMT4">
                  <p:embed/>
                </p:oleObj>
              </mc:Choice>
              <mc:Fallback>
                <p:oleObj name="Equation" r:id="rId3" imgW="31877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368" y="3754232"/>
                        <a:ext cx="5752516" cy="882052"/>
                      </a:xfrm>
                      <a:prstGeom prst="rect">
                        <a:avLst/>
                      </a:prstGeom>
                      <a:noFill/>
                    </p:spPr>
                  </p:pic>
                </p:oleObj>
              </mc:Fallback>
            </mc:AlternateContent>
          </a:graphicData>
        </a:graphic>
      </p:graphicFrame>
      <p:graphicFrame>
        <p:nvGraphicFramePr>
          <p:cNvPr id="10" name="Object 1"/>
          <p:cNvGraphicFramePr>
            <a:graphicFrameLocks noChangeAspect="1"/>
          </p:cNvGraphicFramePr>
          <p:nvPr/>
        </p:nvGraphicFramePr>
        <p:xfrm>
          <a:off x="5087888" y="5172360"/>
          <a:ext cx="3355336" cy="1373773"/>
        </p:xfrm>
        <a:graphic>
          <a:graphicData uri="http://schemas.openxmlformats.org/presentationml/2006/ole">
            <mc:AlternateContent xmlns:mc="http://schemas.openxmlformats.org/markup-compatibility/2006">
              <mc:Choice xmlns:v="urn:schemas-microsoft-com:vml" Requires="v">
                <p:oleObj spid="_x0000_s151358" name="Visio" r:id="rId5" imgW="6489700" imgH="2667000" progId="Visio.Drawing.11">
                  <p:embed/>
                </p:oleObj>
              </mc:Choice>
              <mc:Fallback>
                <p:oleObj name="Visio" r:id="rId5" imgW="6489700" imgH="266700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888" y="5172360"/>
                        <a:ext cx="3355336" cy="1373773"/>
                      </a:xfrm>
                      <a:prstGeom prst="rect">
                        <a:avLst/>
                      </a:prstGeom>
                      <a:noFill/>
                    </p:spPr>
                  </p:pic>
                </p:oleObj>
              </mc:Fallback>
            </mc:AlternateContent>
          </a:graphicData>
        </a:graphic>
      </p:graphicFrame>
      <p:sp>
        <p:nvSpPr>
          <p:cNvPr id="11" name="Rectangle 11"/>
          <p:cNvSpPr>
            <a:spLocks noChangeArrowheads="1"/>
          </p:cNvSpPr>
          <p:nvPr/>
        </p:nvSpPr>
        <p:spPr bwMode="auto">
          <a:xfrm>
            <a:off x="8904311" y="5053457"/>
            <a:ext cx="94585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8904312" y="5053458"/>
          <a:ext cx="2135560" cy="1492675"/>
        </p:xfrm>
        <a:graphic>
          <a:graphicData uri="http://schemas.openxmlformats.org/presentationml/2006/ole">
            <mc:AlternateContent xmlns:mc="http://schemas.openxmlformats.org/markup-compatibility/2006">
              <mc:Choice xmlns:v="urn:schemas-microsoft-com:vml" Requires="v">
                <p:oleObj spid="_x0000_s151359" name="Visio" r:id="rId7" imgW="4927600" imgH="3441700" progId="Visio.Drawing.11">
                  <p:embed/>
                </p:oleObj>
              </mc:Choice>
              <mc:Fallback>
                <p:oleObj name="Visio" r:id="rId7" imgW="4927600" imgH="3441700" progId="Visio.Drawing.11">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4312" y="5053458"/>
                        <a:ext cx="2135560" cy="1492675"/>
                      </a:xfrm>
                      <a:prstGeom prst="rect">
                        <a:avLst/>
                      </a:prstGeom>
                      <a:noFill/>
                    </p:spPr>
                  </p:pic>
                </p:oleObj>
              </mc:Fallback>
            </mc:AlternateContent>
          </a:graphicData>
        </a:graphic>
      </p:graphicFrame>
      <p:sp>
        <p:nvSpPr>
          <p:cNvPr id="13" name="矩形 12"/>
          <p:cNvSpPr/>
          <p:nvPr/>
        </p:nvSpPr>
        <p:spPr>
          <a:xfrm>
            <a:off x="10121953" y="85188"/>
            <a:ext cx="2161862"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eaLnBrk="0" hangingPunct="0">
              <a:spcBef>
                <a:spcPct val="30000"/>
              </a:spcBef>
              <a:defRPr/>
            </a:pPr>
            <a:r>
              <a:rPr lang="zh-CN" altLang="zh-CN" sz="1200" dirty="0"/>
              <a:t>根据生物学的观点，学习系统是由相互连接的神经元（</a:t>
            </a:r>
            <a:r>
              <a:rPr lang="en-US" altLang="zh-CN" sz="1200" dirty="0"/>
              <a:t>Neuron</a:t>
            </a:r>
            <a:r>
              <a:rPr lang="zh-CN" altLang="zh-CN" sz="1200" dirty="0"/>
              <a:t>）组成的复杂网络。</a:t>
            </a:r>
            <a:endParaRPr lang="en-US" altLang="zh-CN" sz="1200" dirty="0"/>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）贝叶斯学习</a:t>
            </a:r>
            <a:endParaRPr lang="en-US" altLang="zh-CN" dirty="0"/>
          </a:p>
        </p:txBody>
      </p:sp>
      <p:sp>
        <p:nvSpPr>
          <p:cNvPr id="6" name="内容占位符 5"/>
          <p:cNvSpPr>
            <a:spLocks noGrp="1"/>
          </p:cNvSpPr>
          <p:nvPr>
            <p:ph idx="1"/>
          </p:nvPr>
        </p:nvSpPr>
        <p:spPr>
          <a:xfrm>
            <a:off x="812800" y="1500175"/>
            <a:ext cx="7155408" cy="4762910"/>
          </a:xfrm>
        </p:spPr>
        <p:txBody>
          <a:bodyPr/>
          <a:lstStyle/>
          <a:p>
            <a:r>
              <a:rPr lang="zh-CN" altLang="zh-CN" b="1" kern="1200" dirty="0"/>
              <a:t>贝叶斯</a:t>
            </a:r>
            <a:r>
              <a:rPr lang="zh-CN" altLang="zh-CN" b="1" kern="1200" dirty="0" smtClean="0"/>
              <a:t>概率</a:t>
            </a:r>
            <a:endParaRPr lang="en-US" altLang="zh-CN" b="1" kern="1200" dirty="0" smtClean="0"/>
          </a:p>
          <a:p>
            <a:pPr lvl="1"/>
            <a:r>
              <a:rPr lang="zh-CN" altLang="zh-CN" kern="1200" dirty="0"/>
              <a:t>频数概率</a:t>
            </a:r>
            <a:r>
              <a:rPr lang="zh-CN" altLang="en-US" kern="1200" dirty="0"/>
              <a:t>与贝叶斯概率的区别</a:t>
            </a:r>
            <a:endParaRPr lang="en-US" altLang="zh-CN" kern="1200" dirty="0"/>
          </a:p>
          <a:p>
            <a:pPr lvl="1"/>
            <a:endParaRPr lang="en-US" altLang="zh-CN" kern="1200" dirty="0"/>
          </a:p>
          <a:p>
            <a:r>
              <a:rPr lang="zh-CN" altLang="zh-CN" b="1" kern="1200" dirty="0"/>
              <a:t>贝叶斯</a:t>
            </a:r>
            <a:r>
              <a:rPr lang="zh-CN" altLang="zh-CN" b="1" kern="1200" dirty="0" smtClean="0"/>
              <a:t>法则</a:t>
            </a:r>
            <a:endParaRPr lang="en-US" altLang="zh-CN" b="1" kern="1200" dirty="0" smtClean="0"/>
          </a:p>
          <a:p>
            <a:pPr lvl="1"/>
            <a:r>
              <a:rPr lang="zh-CN" altLang="en-US" dirty="0" smtClean="0"/>
              <a:t>交换</a:t>
            </a:r>
            <a:r>
              <a:rPr lang="zh-CN" altLang="en-US" dirty="0"/>
              <a:t>条件概率中的条件与结果的方法，如果用公式表达则</a:t>
            </a:r>
            <a:r>
              <a:rPr lang="zh-CN" altLang="en-US" dirty="0" smtClean="0"/>
              <a:t>：</a:t>
            </a:r>
            <a:endParaRPr lang="en-US" altLang="zh-CN" dirty="0" smtClean="0"/>
          </a:p>
          <a:p>
            <a:pPr lvl="1"/>
            <a:endParaRPr lang="en-US" altLang="zh-CN" kern="1200" dirty="0"/>
          </a:p>
          <a:p>
            <a:pPr lvl="1"/>
            <a:endParaRPr lang="en-US" altLang="zh-CN" kern="1200" dirty="0" smtClean="0"/>
          </a:p>
          <a:p>
            <a:pPr lvl="1"/>
            <a:endParaRPr lang="en-US" altLang="zh-CN" kern="1200" dirty="0"/>
          </a:p>
          <a:p>
            <a:r>
              <a:rPr lang="zh-CN" altLang="en-US" b="1" dirty="0"/>
              <a:t>极大后验假设（</a:t>
            </a:r>
            <a:r>
              <a:rPr lang="en-US" altLang="zh-CN" b="1" dirty="0"/>
              <a:t>Maximum a Posteriori, MAP</a:t>
            </a:r>
            <a:r>
              <a:rPr lang="zh-CN" altLang="en-US" b="1" dirty="0" smtClean="0"/>
              <a:t>）</a:t>
            </a:r>
            <a:endParaRPr lang="en-US" altLang="zh-CN" b="1" dirty="0" smtClean="0"/>
          </a:p>
          <a:p>
            <a:endParaRPr lang="en-US" altLang="zh-CN" b="1" dirty="0"/>
          </a:p>
          <a:p>
            <a:endParaRPr lang="en-US" altLang="zh-CN" b="1" dirty="0" smtClean="0"/>
          </a:p>
          <a:p>
            <a:r>
              <a:rPr lang="zh-CN" altLang="zh-CN" b="1" dirty="0"/>
              <a:t>朴素贝叶斯分类器（</a:t>
            </a:r>
            <a:r>
              <a:rPr lang="en-US" altLang="zh-CN" b="1" dirty="0"/>
              <a:t>Naive Bayes Classifier</a:t>
            </a:r>
            <a:r>
              <a:rPr lang="zh-CN" altLang="zh-CN" b="1" dirty="0"/>
              <a:t>）</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2.3机器学习</a:t>
            </a:r>
            <a:endParaRPr lang="zh-CN" altLang="en-US" dirty="0"/>
          </a:p>
        </p:txBody>
      </p:sp>
      <p:graphicFrame>
        <p:nvGraphicFramePr>
          <p:cNvPr id="7" name="Object 2"/>
          <p:cNvGraphicFramePr>
            <a:graphicFrameLocks noChangeAspect="1"/>
          </p:cNvGraphicFramePr>
          <p:nvPr/>
        </p:nvGraphicFramePr>
        <p:xfrm>
          <a:off x="2279576" y="3645024"/>
          <a:ext cx="2540769" cy="719510"/>
        </p:xfrm>
        <a:graphic>
          <a:graphicData uri="http://schemas.openxmlformats.org/presentationml/2006/ole">
            <mc:AlternateContent xmlns:mc="http://schemas.openxmlformats.org/markup-compatibility/2006">
              <mc:Choice xmlns:v="urn:schemas-microsoft-com:vml" Requires="v">
                <p:oleObj spid="_x0000_s150313" name="Equation" r:id="rId1" imgW="1524000" imgH="419100" progId="Equation.DSMT4">
                  <p:embed/>
                </p:oleObj>
              </mc:Choice>
              <mc:Fallback>
                <p:oleObj name="Equation" r:id="rId1" imgW="1524000" imgH="4191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3645024"/>
                        <a:ext cx="2540769" cy="719510"/>
                      </a:xfrm>
                      <a:prstGeom prst="rect">
                        <a:avLst/>
                      </a:prstGeom>
                      <a:noFill/>
                    </p:spPr>
                  </p:pic>
                </p:oleObj>
              </mc:Fallback>
            </mc:AlternateContent>
          </a:graphicData>
        </a:graphic>
      </p:graphicFrame>
      <p:graphicFrame>
        <p:nvGraphicFramePr>
          <p:cNvPr id="9" name="Object 1"/>
          <p:cNvGraphicFramePr>
            <a:graphicFrameLocks noChangeAspect="1"/>
          </p:cNvGraphicFramePr>
          <p:nvPr/>
        </p:nvGraphicFramePr>
        <p:xfrm>
          <a:off x="1536171" y="5342662"/>
          <a:ext cx="2880320" cy="617212"/>
        </p:xfrm>
        <a:graphic>
          <a:graphicData uri="http://schemas.openxmlformats.org/presentationml/2006/ole">
            <mc:AlternateContent xmlns:mc="http://schemas.openxmlformats.org/markup-compatibility/2006">
              <mc:Choice xmlns:v="urn:schemas-microsoft-com:vml" Requires="v">
                <p:oleObj spid="_x0000_s150314" name="Equation" r:id="rId3" imgW="1497965" imgH="304800" progId="Equation.DSMT4">
                  <p:embed/>
                </p:oleObj>
              </mc:Choice>
              <mc:Fallback>
                <p:oleObj name="Equation" r:id="rId3" imgW="1497965" imgH="304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171" y="5342662"/>
                        <a:ext cx="2880320" cy="617212"/>
                      </a:xfrm>
                      <a:prstGeom prst="rect">
                        <a:avLst/>
                      </a:prstGeom>
                      <a:noFill/>
                    </p:spPr>
                  </p:pic>
                </p:oleObj>
              </mc:Fallback>
            </mc:AlternateContent>
          </a:graphicData>
        </a:graphic>
      </p:graphicFrame>
      <p:graphicFrame>
        <p:nvGraphicFramePr>
          <p:cNvPr id="10" name="Object 3"/>
          <p:cNvGraphicFramePr>
            <a:graphicFrameLocks noChangeAspect="1"/>
          </p:cNvGraphicFramePr>
          <p:nvPr/>
        </p:nvGraphicFramePr>
        <p:xfrm>
          <a:off x="4457921" y="5229200"/>
          <a:ext cx="2861704" cy="796301"/>
        </p:xfrm>
        <a:graphic>
          <a:graphicData uri="http://schemas.openxmlformats.org/presentationml/2006/ole">
            <mc:AlternateContent xmlns:mc="http://schemas.openxmlformats.org/markup-compatibility/2006">
              <mc:Choice xmlns:v="urn:schemas-microsoft-com:vml" Requires="v">
                <p:oleObj spid="_x0000_s150315" name="Equation" r:id="rId5" imgW="1485900" imgH="419100" progId="Equation.DSMT4">
                  <p:embed/>
                </p:oleObj>
              </mc:Choice>
              <mc:Fallback>
                <p:oleObj name="Equation" r:id="rId5" imgW="14859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921" y="5229200"/>
                        <a:ext cx="2861704" cy="796301"/>
                      </a:xfrm>
                      <a:prstGeom prst="rect">
                        <a:avLst/>
                      </a:prstGeom>
                      <a:noFill/>
                    </p:spPr>
                  </p:pic>
                </p:oleObj>
              </mc:Fallback>
            </mc:AlternateContent>
          </a:graphicData>
        </a:graphic>
      </p:graphicFrame>
      <p:graphicFrame>
        <p:nvGraphicFramePr>
          <p:cNvPr id="11" name="Object 5"/>
          <p:cNvGraphicFramePr>
            <a:graphicFrameLocks noChangeAspect="1"/>
          </p:cNvGraphicFramePr>
          <p:nvPr/>
        </p:nvGraphicFramePr>
        <p:xfrm>
          <a:off x="7391755" y="5441844"/>
          <a:ext cx="2749479" cy="613723"/>
        </p:xfrm>
        <a:graphic>
          <a:graphicData uri="http://schemas.openxmlformats.org/presentationml/2006/ole">
            <mc:AlternateContent xmlns:mc="http://schemas.openxmlformats.org/markup-compatibility/2006">
              <mc:Choice xmlns:v="urn:schemas-microsoft-com:vml" Requires="v">
                <p:oleObj spid="_x0000_s150316" name="Equation" r:id="rId7" imgW="1459865" imgH="304800" progId="Equation.DSMT4">
                  <p:embed/>
                </p:oleObj>
              </mc:Choice>
              <mc:Fallback>
                <p:oleObj name="Equation" r:id="rId7" imgW="1459865" imgH="304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755" y="5441844"/>
                        <a:ext cx="2749479" cy="613723"/>
                      </a:xfrm>
                      <a:prstGeom prst="rect">
                        <a:avLst/>
                      </a:prstGeom>
                      <a:noFill/>
                    </p:spPr>
                  </p:pic>
                </p:oleObj>
              </mc:Fallback>
            </mc:AlternateContent>
          </a:graphicData>
        </a:graphic>
      </p:graphicFrame>
      <p:sp>
        <p:nvSpPr>
          <p:cNvPr id="8" name="矩形 7"/>
          <p:cNvSpPr/>
          <p:nvPr/>
        </p:nvSpPr>
        <p:spPr>
          <a:xfrm>
            <a:off x="8931516" y="-58666"/>
            <a:ext cx="3274594" cy="138499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171450" indent="-171450">
              <a:buFont typeface="Arial" panose="020B0604020202020204" pitchFamily="34" charset="0"/>
              <a:buChar char="•"/>
            </a:pPr>
            <a:r>
              <a:rPr lang="zh-CN" altLang="zh-CN" sz="1200" dirty="0"/>
              <a:t>贝叶斯概率引入</a:t>
            </a:r>
            <a:r>
              <a:rPr lang="zh-CN" altLang="zh-CN" sz="1200" dirty="0">
                <a:solidFill>
                  <a:srgbClr val="FF0000"/>
                </a:solidFill>
              </a:rPr>
              <a:t>先验知识和逻辑推理</a:t>
            </a:r>
            <a:r>
              <a:rPr lang="zh-CN" altLang="zh-CN" sz="1200" dirty="0"/>
              <a:t>来处理不确定命题；</a:t>
            </a:r>
            <a:endParaRPr lang="zh-CN" altLang="zh-CN" sz="1200" dirty="0"/>
          </a:p>
          <a:p>
            <a:pPr marL="171450" indent="-171450">
              <a:buFont typeface="Arial" panose="020B0604020202020204" pitchFamily="34" charset="0"/>
              <a:buChar char="•"/>
            </a:pPr>
            <a:r>
              <a:rPr lang="zh-CN" altLang="zh-CN" sz="1200" dirty="0"/>
              <a:t>频数概率只从数据本身获得结论，不考虑逻辑推理及先验知识</a:t>
            </a:r>
            <a:r>
              <a:rPr lang="zh-CN" altLang="zh-CN" sz="1200" dirty="0" smtClean="0"/>
              <a:t>。</a:t>
            </a:r>
            <a:endParaRPr lang="en-US" altLang="zh-CN" sz="1200" dirty="0" smtClean="0"/>
          </a:p>
          <a:p>
            <a:pPr marL="171450" indent="-171450">
              <a:buFont typeface="Arial" panose="020B0604020202020204" pitchFamily="34" charset="0"/>
              <a:buChar char="•"/>
            </a:pPr>
            <a:r>
              <a:rPr lang="en-US" altLang="zh-CN" sz="1200" dirty="0">
                <a:solidFill>
                  <a:srgbClr val="FF0000"/>
                </a:solidFill>
              </a:rPr>
              <a:t>MAP</a:t>
            </a:r>
            <a:r>
              <a:rPr lang="zh-CN" altLang="en-US" sz="1200" dirty="0">
                <a:solidFill>
                  <a:srgbClr val="FF0000"/>
                </a:solidFill>
              </a:rPr>
              <a:t>假设</a:t>
            </a:r>
            <a:r>
              <a:rPr lang="zh-CN" altLang="en-US" sz="1200" dirty="0"/>
              <a:t>是指具有最大可能性的假设，也就是说在候选假设集合</a:t>
            </a:r>
            <a:r>
              <a:rPr lang="en-US" altLang="zh-CN" sz="1200" i="1" dirty="0"/>
              <a:t>H</a:t>
            </a:r>
            <a:r>
              <a:rPr lang="zh-CN" altLang="en-US" sz="1200" dirty="0"/>
              <a:t>中，当给定数据</a:t>
            </a:r>
            <a:r>
              <a:rPr lang="en-US" altLang="zh-CN" sz="1200" i="1" dirty="0"/>
              <a:t>D</a:t>
            </a:r>
            <a:r>
              <a:rPr lang="zh-CN" altLang="en-US" sz="1200" dirty="0"/>
              <a:t>时可能性最大的假设</a:t>
            </a:r>
            <a:r>
              <a:rPr lang="en-US" altLang="zh-CN" sz="1200" i="1" dirty="0"/>
              <a:t>h</a:t>
            </a:r>
            <a:r>
              <a:rPr lang="zh-CN" altLang="en-US" sz="1200" dirty="0"/>
              <a:t>∈</a:t>
            </a:r>
            <a:r>
              <a:rPr lang="en-US" altLang="zh-CN" sz="1200" i="1" dirty="0"/>
              <a:t>H</a:t>
            </a:r>
            <a:endParaRPr lang="en-US" altLang="zh-CN" sz="1200"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）遗传算法</a:t>
            </a:r>
            <a:endParaRPr lang="en-US" altLang="zh-CN" dirty="0"/>
          </a:p>
        </p:txBody>
      </p:sp>
      <p:graphicFrame>
        <p:nvGraphicFramePr>
          <p:cNvPr id="7" name="内容占位符 6"/>
          <p:cNvGraphicFramePr>
            <a:graphicFrameLocks noGrp="1"/>
          </p:cNvGraphicFramePr>
          <p:nvPr>
            <p:ph idx="1"/>
          </p:nvPr>
        </p:nvGraphicFramePr>
        <p:xfrm>
          <a:off x="812800" y="1346285"/>
          <a:ext cx="5787256"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2.3机器学习</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8256240" y="0"/>
            <a:ext cx="3935760" cy="17543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Arial" panose="020B0604020202020204" pitchFamily="34" charset="0"/>
              <a:buChar char="•"/>
            </a:pPr>
            <a:r>
              <a:rPr lang="en-US" altLang="zh-CN" dirty="0"/>
              <a:t>“</a:t>
            </a:r>
            <a:r>
              <a:rPr lang="zh-CN" altLang="zh-CN" dirty="0"/>
              <a:t>遗传算法的总体</a:t>
            </a:r>
            <a:r>
              <a:rPr lang="en-US" altLang="zh-CN" dirty="0" smtClean="0"/>
              <a:t>”</a:t>
            </a:r>
            <a:r>
              <a:rPr lang="zh-CN" altLang="zh-CN" dirty="0" smtClean="0"/>
              <a:t> 是</a:t>
            </a:r>
            <a:r>
              <a:rPr lang="zh-CN" altLang="zh-CN" dirty="0"/>
              <a:t>指被遗传算法不断迭代更新的一个</a:t>
            </a:r>
            <a:r>
              <a:rPr lang="zh-CN" altLang="zh-CN" dirty="0" smtClean="0"/>
              <a:t>“假设池”</a:t>
            </a:r>
            <a:r>
              <a:rPr lang="zh-CN" altLang="en-US" dirty="0" smtClean="0"/>
              <a:t>；</a:t>
            </a:r>
            <a:endParaRPr lang="en-US" altLang="zh-CN" dirty="0" smtClean="0"/>
          </a:p>
          <a:p>
            <a:pPr marL="285750" lvl="0" indent="-285750">
              <a:buFont typeface="Arial" panose="020B0604020202020204" pitchFamily="34" charset="0"/>
              <a:buChar char="•"/>
            </a:pPr>
            <a:r>
              <a:rPr lang="zh-CN" altLang="en-US" dirty="0"/>
              <a:t>遗传算法借鉴的生物进化的</a:t>
            </a:r>
            <a:r>
              <a:rPr lang="en-US" altLang="zh-CN" dirty="0"/>
              <a:t>3</a:t>
            </a:r>
            <a:r>
              <a:rPr lang="zh-CN" altLang="en-US" dirty="0"/>
              <a:t>个基本原则</a:t>
            </a:r>
            <a:r>
              <a:rPr lang="en-US" altLang="zh-CN" dirty="0"/>
              <a:t>——</a:t>
            </a:r>
            <a:r>
              <a:rPr lang="zh-CN" altLang="en-US" dirty="0"/>
              <a:t>适者生存、两性繁衍及突变，分别对应遗传算法的</a:t>
            </a:r>
            <a:r>
              <a:rPr lang="en-US" altLang="zh-CN" dirty="0"/>
              <a:t>3</a:t>
            </a:r>
            <a:r>
              <a:rPr lang="zh-CN" altLang="en-US" dirty="0"/>
              <a:t>个基本算子：选择、交叉和突变</a:t>
            </a:r>
            <a:r>
              <a:rPr lang="zh-CN" altLang="en-US" dirty="0" smtClean="0"/>
              <a:t>。</a:t>
            </a:r>
            <a:endParaRPr lang="en-US" altLang="zh-CN"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）分析学习</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2.3机器学习</a:t>
            </a:r>
            <a:endParaRPr lang="zh-CN" altLang="en-US" dirty="0"/>
          </a:p>
        </p:txBody>
      </p:sp>
      <p:sp>
        <p:nvSpPr>
          <p:cNvPr id="7" name="Rectangle 2"/>
          <p:cNvSpPr>
            <a:spLocks noChangeArrowheads="1"/>
          </p:cNvSpPr>
          <p:nvPr/>
        </p:nvSpPr>
        <p:spPr bwMode="auto">
          <a:xfrm>
            <a:off x="679786" y="18448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596819" y="1700808"/>
            <a:ext cx="5931229" cy="1370212"/>
          </a:xfrm>
          <a:prstGeom prst="rect">
            <a:avLst/>
          </a:prstGeom>
        </p:spPr>
      </p:pic>
      <p:graphicFrame>
        <p:nvGraphicFramePr>
          <p:cNvPr id="10" name="表格 9"/>
          <p:cNvGraphicFramePr>
            <a:graphicFrameLocks noGrp="1"/>
          </p:cNvGraphicFramePr>
          <p:nvPr/>
        </p:nvGraphicFramePr>
        <p:xfrm>
          <a:off x="679786" y="3687584"/>
          <a:ext cx="5683195" cy="1983054"/>
        </p:xfrm>
        <a:graphic>
          <a:graphicData uri="http://schemas.openxmlformats.org/drawingml/2006/table">
            <a:tbl>
              <a:tblPr firstRow="1" bandRow="1" bandCol="1">
                <a:tableStyleId>{17292A2E-F333-43FB-9621-5CBBE7FDCDCB}</a:tableStyleId>
              </a:tblPr>
              <a:tblGrid>
                <a:gridCol w="1331771"/>
                <a:gridCol w="2175712"/>
                <a:gridCol w="2175712"/>
              </a:tblGrid>
              <a:tr h="239228">
                <a:tc>
                  <a:txBody>
                    <a:bodyPr/>
                    <a:lstStyle/>
                    <a:p>
                      <a:pPr algn="just">
                        <a:spcBef>
                          <a:spcPts val="200"/>
                        </a:spcBef>
                        <a:spcAft>
                          <a:spcPts val="200"/>
                        </a:spcAft>
                      </a:pPr>
                      <a:r>
                        <a:rPr lang="en-US" sz="1600" kern="1050">
                          <a:effectLst/>
                        </a:rPr>
                        <a:t> </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归纳学习</a:t>
                      </a:r>
                      <a:endParaRPr lang="zh-CN" sz="1600" kern="105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分析学习</a:t>
                      </a:r>
                      <a:endParaRPr lang="zh-CN" sz="1600" kern="105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326">
                <a:tc>
                  <a:txBody>
                    <a:bodyPr/>
                    <a:lstStyle/>
                    <a:p>
                      <a:pPr algn="just">
                        <a:spcBef>
                          <a:spcPts val="200"/>
                        </a:spcBef>
                        <a:spcAft>
                          <a:spcPts val="200"/>
                        </a:spcAft>
                      </a:pPr>
                      <a:r>
                        <a:rPr lang="zh-CN" sz="1600" kern="1050">
                          <a:effectLst/>
                        </a:rPr>
                        <a:t>目标</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拟合数据的假设</a:t>
                      </a:r>
                      <a:endParaRPr lang="zh-CN" sz="1600" kern="105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拟合领域理论的假设</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604">
                <a:tc>
                  <a:txBody>
                    <a:bodyPr/>
                    <a:lstStyle/>
                    <a:p>
                      <a:pPr algn="just">
                        <a:spcBef>
                          <a:spcPts val="200"/>
                        </a:spcBef>
                        <a:spcAft>
                          <a:spcPts val="200"/>
                        </a:spcAft>
                      </a:pPr>
                      <a:r>
                        <a:rPr lang="zh-CN" sz="1600" kern="1050">
                          <a:effectLst/>
                        </a:rPr>
                        <a:t>论证</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统计推理</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演绎推理</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604">
                <a:tc>
                  <a:txBody>
                    <a:bodyPr/>
                    <a:lstStyle/>
                    <a:p>
                      <a:pPr algn="just">
                        <a:spcBef>
                          <a:spcPts val="200"/>
                        </a:spcBef>
                        <a:spcAft>
                          <a:spcPts val="200"/>
                        </a:spcAft>
                      </a:pPr>
                      <a:r>
                        <a:rPr lang="zh-CN" sz="1600" kern="1050">
                          <a:effectLst/>
                        </a:rPr>
                        <a:t>优点</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需要很少先验知识</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从稀缺的数据中学习</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454">
                <a:tc>
                  <a:txBody>
                    <a:bodyPr/>
                    <a:lstStyle/>
                    <a:p>
                      <a:pPr algn="just">
                        <a:spcBef>
                          <a:spcPts val="200"/>
                        </a:spcBef>
                        <a:spcAft>
                          <a:spcPts val="200"/>
                        </a:spcAft>
                      </a:pPr>
                      <a:r>
                        <a:rPr lang="zh-CN" sz="1600" kern="1050">
                          <a:effectLst/>
                        </a:rPr>
                        <a:t>缺陷</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a:effectLst/>
                        </a:rPr>
                        <a:t>稀缺的数据，不正确的偏置</a:t>
                      </a:r>
                      <a:endParaRPr lang="zh-CN" sz="1600" kern="105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200"/>
                        </a:spcBef>
                        <a:spcAft>
                          <a:spcPts val="200"/>
                        </a:spcAft>
                      </a:pPr>
                      <a:r>
                        <a:rPr lang="zh-CN" sz="1600" kern="1050" dirty="0">
                          <a:effectLst/>
                        </a:rPr>
                        <a:t>不完美的领域理论</a:t>
                      </a:r>
                      <a:endParaRPr lang="zh-CN" sz="1600" kern="105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文本框 10"/>
          <p:cNvSpPr txBox="1"/>
          <p:nvPr/>
        </p:nvSpPr>
        <p:spPr>
          <a:xfrm flipH="1">
            <a:off x="596819" y="6102536"/>
            <a:ext cx="5790111" cy="369332"/>
          </a:xfrm>
          <a:prstGeom prst="rect">
            <a:avLst/>
          </a:prstGeom>
          <a:noFill/>
        </p:spPr>
        <p:txBody>
          <a:bodyPr wrap="square" rtlCol="0">
            <a:spAutoFit/>
          </a:bodyPr>
          <a:lstStyle/>
          <a:p>
            <a:r>
              <a:rPr lang="zh-CN" altLang="en-US" b="1" dirty="0" smtClean="0"/>
              <a:t>分析学习的代表：</a:t>
            </a:r>
            <a:r>
              <a:rPr lang="en-US" altLang="zh-CN" b="1" dirty="0" smtClean="0"/>
              <a:t>Prolog-EBG</a:t>
            </a:r>
            <a:r>
              <a:rPr lang="zh-CN" altLang="zh-CN" b="1" dirty="0"/>
              <a:t>算法</a:t>
            </a:r>
            <a:endParaRPr lang="zh-CN" altLang="en-US" dirty="0"/>
          </a:p>
        </p:txBody>
      </p:sp>
      <p:sp>
        <p:nvSpPr>
          <p:cNvPr id="3" name="矩形 2"/>
          <p:cNvSpPr/>
          <p:nvPr/>
        </p:nvSpPr>
        <p:spPr>
          <a:xfrm>
            <a:off x="6816081" y="0"/>
            <a:ext cx="5375920" cy="286232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28600" indent="-228600">
              <a:buFont typeface="+mj-lt"/>
              <a:buAutoNum type="arabicPeriod"/>
            </a:pPr>
            <a:r>
              <a:rPr lang="zh-CN" altLang="zh-CN" b="1" dirty="0"/>
              <a:t>分析学习</a:t>
            </a:r>
            <a:r>
              <a:rPr lang="zh-CN" altLang="zh-CN" dirty="0"/>
              <a:t>的特点是使用先验知识来分析或解释每个训练样本，以推理出样本的哪些特征与目标函数相关或</a:t>
            </a:r>
            <a:r>
              <a:rPr lang="zh-CN" altLang="zh-CN" dirty="0" smtClean="0"/>
              <a:t>不相关</a:t>
            </a:r>
            <a:endParaRPr lang="en-US" altLang="zh-CN" dirty="0" smtClean="0"/>
          </a:p>
          <a:p>
            <a:pPr marL="228600" indent="-228600">
              <a:buFont typeface="+mj-lt"/>
              <a:buAutoNum type="arabicPeriod"/>
            </a:pPr>
            <a:r>
              <a:rPr lang="zh-CN" altLang="zh-CN" dirty="0">
                <a:solidFill>
                  <a:schemeClr val="tx1"/>
                </a:solidFill>
              </a:rPr>
              <a:t>数据科学中往往需要在近似的先验知识以及可用数据的基础上形成一般假设，比较常用的方法有：</a:t>
            </a:r>
            <a:endParaRPr lang="zh-CN" altLang="zh-CN" dirty="0">
              <a:solidFill>
                <a:schemeClr val="tx1"/>
              </a:solidFill>
            </a:endParaRPr>
          </a:p>
          <a:p>
            <a:pPr marL="628650" lvl="1" indent="-171450">
              <a:buFont typeface="Arial" panose="020B0604020202020204" pitchFamily="34" charset="0"/>
              <a:buChar char="•"/>
            </a:pPr>
            <a:r>
              <a:rPr lang="zh-CN" altLang="zh-CN" dirty="0">
                <a:solidFill>
                  <a:schemeClr val="tx1"/>
                </a:solidFill>
              </a:rPr>
              <a:t>使用先验知识得到初始假设，如</a:t>
            </a:r>
            <a:r>
              <a:rPr lang="en-US" altLang="zh-CN" dirty="0">
                <a:solidFill>
                  <a:schemeClr val="tx1"/>
                </a:solidFill>
              </a:rPr>
              <a:t>KBANN</a:t>
            </a:r>
            <a:r>
              <a:rPr lang="zh-CN" altLang="zh-CN" dirty="0">
                <a:solidFill>
                  <a:schemeClr val="tx1"/>
                </a:solidFill>
              </a:rPr>
              <a:t>（</a:t>
            </a:r>
            <a:r>
              <a:rPr lang="en-US" altLang="zh-CN" dirty="0">
                <a:solidFill>
                  <a:schemeClr val="tx1"/>
                </a:solidFill>
              </a:rPr>
              <a:t>Knowledge-Based Artificial Neural Network</a:t>
            </a:r>
            <a:r>
              <a:rPr lang="zh-CN" altLang="zh-CN" dirty="0">
                <a:solidFill>
                  <a:schemeClr val="tx1"/>
                </a:solidFill>
              </a:rPr>
              <a:t>，基于知识的人工神经网络）算法；</a:t>
            </a:r>
            <a:endParaRPr lang="zh-CN" altLang="zh-CN" dirty="0">
              <a:solidFill>
                <a:schemeClr val="tx1"/>
              </a:solidFill>
            </a:endParaRPr>
          </a:p>
          <a:p>
            <a:pPr marL="628650" lvl="1" indent="-171450">
              <a:buFont typeface="Arial" panose="020B0604020202020204" pitchFamily="34" charset="0"/>
              <a:buChar char="•"/>
            </a:pPr>
            <a:r>
              <a:rPr lang="zh-CN" altLang="zh-CN" dirty="0">
                <a:solidFill>
                  <a:schemeClr val="tx1"/>
                </a:solidFill>
              </a:rPr>
              <a:t>使用先验知识改变搜索目标，如</a:t>
            </a:r>
            <a:r>
              <a:rPr lang="en-US" altLang="zh-CN" dirty="0" err="1" smtClean="0">
                <a:solidFill>
                  <a:schemeClr val="tx1"/>
                </a:solidFill>
              </a:rPr>
              <a:t>TangentProp</a:t>
            </a:r>
            <a:r>
              <a:rPr lang="zh-CN" altLang="zh-CN" dirty="0" smtClean="0">
                <a:solidFill>
                  <a:schemeClr val="tx1"/>
                </a:solidFill>
              </a:rPr>
              <a:t>；</a:t>
            </a:r>
            <a:endParaRPr lang="zh-CN" altLang="zh-CN" dirty="0">
              <a:solidFill>
                <a:schemeClr val="tx1"/>
              </a:solidFill>
            </a:endParaRPr>
          </a:p>
          <a:p>
            <a:pPr marL="628650" lvl="1" indent="-171450">
              <a:buFont typeface="Arial" panose="020B0604020202020204" pitchFamily="34" charset="0"/>
              <a:buChar char="•"/>
            </a:pPr>
            <a:r>
              <a:rPr lang="zh-CN" altLang="zh-CN" dirty="0">
                <a:solidFill>
                  <a:schemeClr val="tx1"/>
                </a:solidFill>
              </a:rPr>
              <a:t>使用先验知识来扩展搜索算子，如</a:t>
            </a:r>
            <a:r>
              <a:rPr lang="en-US" altLang="zh-CN" dirty="0">
                <a:solidFill>
                  <a:schemeClr val="tx1"/>
                </a:solidFill>
              </a:rPr>
              <a:t>FOCL</a:t>
            </a:r>
            <a:r>
              <a:rPr lang="zh-CN" altLang="zh-CN" dirty="0">
                <a:solidFill>
                  <a:schemeClr val="tx1"/>
                </a:solidFill>
              </a:rPr>
              <a:t>算法</a:t>
            </a:r>
            <a:r>
              <a:rPr lang="zh-CN" altLang="zh-CN" dirty="0" smtClean="0">
                <a:solidFill>
                  <a:schemeClr val="tx1"/>
                </a:solidFill>
              </a:rPr>
              <a:t>。</a:t>
            </a:r>
            <a:endParaRPr lang="zh-CN" altLang="zh-CN" dirty="0">
              <a:solidFill>
                <a:schemeClr val="tx1"/>
              </a:solidFill>
            </a:endParaRP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）增强学习</a:t>
            </a:r>
            <a:endParaRPr lang="en-US" altLang="zh-CN" dirty="0"/>
          </a:p>
        </p:txBody>
      </p:sp>
      <p:graphicFrame>
        <p:nvGraphicFramePr>
          <p:cNvPr id="9" name="内容占位符 8"/>
          <p:cNvGraphicFramePr>
            <a:graphicFrameLocks noGrp="1"/>
          </p:cNvGraphicFramePr>
          <p:nvPr>
            <p:ph idx="1"/>
          </p:nvPr>
        </p:nvGraphicFramePr>
        <p:xfrm>
          <a:off x="812800" y="1500175"/>
          <a:ext cx="535520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2.3机器学习</a:t>
            </a:r>
            <a:endParaRPr lang="zh-CN" altLang="en-US" dirty="0"/>
          </a:p>
        </p:txBody>
      </p:sp>
      <p:graphicFrame>
        <p:nvGraphicFramePr>
          <p:cNvPr id="8" name="对象 7"/>
          <p:cNvGraphicFramePr>
            <a:graphicFrameLocks noChangeAspect="1"/>
          </p:cNvGraphicFramePr>
          <p:nvPr/>
        </p:nvGraphicFramePr>
        <p:xfrm>
          <a:off x="6281011" y="2313617"/>
          <a:ext cx="4382502" cy="1887355"/>
        </p:xfrm>
        <a:graphic>
          <a:graphicData uri="http://schemas.openxmlformats.org/presentationml/2006/ole">
            <mc:AlternateContent xmlns:mc="http://schemas.openxmlformats.org/markup-compatibility/2006">
              <mc:Choice xmlns:v="urn:schemas-microsoft-com:vml" Requires="v">
                <p:oleObj spid="_x0000_s158901" name="Visio" r:id="rId6" imgW="3911600" imgH="1701800" progId="Visio.Drawing.11">
                  <p:embed/>
                </p:oleObj>
              </mc:Choice>
              <mc:Fallback>
                <p:oleObj name="Visio" r:id="rId6" imgW="3911600" imgH="1701800"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1011" y="2313617"/>
                        <a:ext cx="4382502" cy="1887355"/>
                      </a:xfrm>
                      <a:prstGeom prst="rect">
                        <a:avLst/>
                      </a:prstGeom>
                      <a:noFill/>
                    </p:spPr>
                  </p:pic>
                </p:oleObj>
              </mc:Fallback>
            </mc:AlternateContent>
          </a:graphicData>
        </a:graphic>
      </p:graphicFrame>
      <p:sp>
        <p:nvSpPr>
          <p:cNvPr id="6" name="矩形 5"/>
          <p:cNvSpPr/>
          <p:nvPr/>
        </p:nvSpPr>
        <p:spPr>
          <a:xfrm>
            <a:off x="8375576" y="613"/>
            <a:ext cx="3816424"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en-US" dirty="0" smtClean="0"/>
              <a:t>增强学习主</a:t>
            </a:r>
            <a:r>
              <a:rPr lang="zh-CN" altLang="zh-CN" dirty="0" smtClean="0"/>
              <a:t>要</a:t>
            </a:r>
            <a:r>
              <a:rPr lang="zh-CN" altLang="zh-CN" dirty="0"/>
              <a:t>研究的是如何协助自治</a:t>
            </a:r>
            <a:r>
              <a:rPr lang="en-US" altLang="zh-CN" dirty="0"/>
              <a:t>Agent</a:t>
            </a:r>
            <a:r>
              <a:rPr lang="zh-CN" altLang="zh-CN" dirty="0"/>
              <a:t>的学习活动，进而达到选择最优动作的目的</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145" y="392430"/>
            <a:ext cx="10750550" cy="821690"/>
          </a:xfrm>
        </p:spPr>
        <p:txBody>
          <a:bodyPr/>
          <a:lstStyle/>
          <a:p>
            <a:r>
              <a:rPr lang="en-US" altLang="zh-CN" dirty="0" smtClean="0"/>
              <a:t>3. 机器学习在数据科学中的应用</a:t>
            </a:r>
            <a:r>
              <a:rPr lang="en-US" altLang="zh-CN" dirty="0"/>
              <a:t> </a:t>
            </a:r>
            <a:endParaRPr lang="en-US" altLang="zh-CN" dirty="0"/>
          </a:p>
        </p:txBody>
      </p:sp>
      <p:sp>
        <p:nvSpPr>
          <p:cNvPr id="4" name="文本占位符 3"/>
          <p:cNvSpPr>
            <a:spLocks noGrp="1"/>
          </p:cNvSpPr>
          <p:nvPr>
            <p:ph type="body" sz="quarter" idx="13"/>
          </p:nvPr>
        </p:nvSpPr>
        <p:spPr/>
        <p:txBody>
          <a:bodyPr/>
          <a:lstStyle/>
          <a:p>
            <a:r>
              <a:rPr lang="zh-CN" altLang="en-US" dirty="0"/>
              <a:t>▼</a:t>
            </a:r>
            <a:r>
              <a:rPr lang="en-US" altLang="zh-CN" dirty="0"/>
              <a:t>第二章【理论基础】</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2.3机器学习</a:t>
            </a:r>
            <a:endParaRPr lang="zh-CN" altLang="en-US" dirty="0"/>
          </a:p>
        </p:txBody>
      </p:sp>
      <p:sp>
        <p:nvSpPr>
          <p:cNvPr id="7" name="矩形 6"/>
          <p:cNvSpPr/>
          <p:nvPr/>
        </p:nvSpPr>
        <p:spPr>
          <a:xfrm>
            <a:off x="309897" y="1694555"/>
            <a:ext cx="3147015" cy="646331"/>
          </a:xfrm>
          <a:prstGeom prst="rect">
            <a:avLst/>
          </a:prstGeom>
        </p:spPr>
        <p:txBody>
          <a:bodyPr wrap="none">
            <a:spAutoFit/>
          </a:bodyPr>
          <a:lstStyle/>
          <a:p>
            <a:r>
              <a:rPr lang="en-US" altLang="zh-CN" dirty="0" smtClean="0"/>
              <a:t>1997, Deep Blue </a:t>
            </a:r>
            <a:r>
              <a:rPr lang="en-US" altLang="zh-CN" sz="1050" i="1" dirty="0" smtClean="0"/>
              <a:t>VS</a:t>
            </a:r>
            <a:r>
              <a:rPr lang="en-US" altLang="zh-CN" dirty="0" smtClean="0"/>
              <a:t> </a:t>
            </a:r>
            <a:r>
              <a:rPr lang="zh-CN" altLang="en-US" dirty="0" smtClean="0"/>
              <a:t>kasparov</a:t>
            </a:r>
            <a:endParaRPr lang="zh-CN" altLang="en-US" dirty="0"/>
          </a:p>
          <a:p>
            <a:endParaRPr lang="en-US" altLang="zh-CN" dirty="0"/>
          </a:p>
        </p:txBody>
      </p:sp>
      <p:pic>
        <p:nvPicPr>
          <p:cNvPr id="164866" name="Picture 2" descr="“1997 deep blue vs kasparov”的图片搜索结果"/>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7643" y="2076463"/>
            <a:ext cx="2524525" cy="1556791"/>
          </a:xfrm>
          <a:prstGeom prst="rect">
            <a:avLst/>
          </a:prstGeom>
          <a:noFill/>
          <a:extLst>
            <a:ext uri="{909E8E84-426E-40DD-AFC4-6F175D3DCCD1}">
              <a14:hiddenFill xmlns:a14="http://schemas.microsoft.com/office/drawing/2010/main">
                <a:solidFill>
                  <a:srgbClr val="FFFFFF"/>
                </a:solidFill>
              </a14:hiddenFill>
            </a:ext>
          </a:extLst>
        </p:spPr>
      </p:pic>
      <p:pic>
        <p:nvPicPr>
          <p:cNvPr id="164868" name="Picture 4" descr="“watson jeopardy 2011”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8244" y="2954554"/>
            <a:ext cx="3162002" cy="1703968"/>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892106" y="2393193"/>
            <a:ext cx="3443091" cy="923330"/>
          </a:xfrm>
          <a:prstGeom prst="rect">
            <a:avLst/>
          </a:prstGeom>
        </p:spPr>
        <p:txBody>
          <a:bodyPr wrap="square">
            <a:spAutoFit/>
          </a:bodyPr>
          <a:lstStyle/>
          <a:p>
            <a:r>
              <a:rPr lang="en-US" altLang="zh-CN" dirty="0" smtClean="0"/>
              <a:t>2011, Watson </a:t>
            </a:r>
            <a:r>
              <a:rPr lang="en-US" altLang="zh-CN" sz="1000" i="1" dirty="0"/>
              <a:t>VS</a:t>
            </a:r>
            <a:r>
              <a:rPr lang="en-US" altLang="zh-CN" dirty="0" smtClean="0"/>
              <a:t> </a:t>
            </a:r>
            <a:r>
              <a:rPr lang="nb-NO" altLang="zh-CN" dirty="0"/>
              <a:t> Brad Rutter and Ken Jennings</a:t>
            </a:r>
            <a:endParaRPr lang="zh-CN" altLang="en-US" dirty="0"/>
          </a:p>
          <a:p>
            <a:endParaRPr lang="en-US" altLang="zh-CN" dirty="0"/>
          </a:p>
        </p:txBody>
      </p:sp>
      <p:pic>
        <p:nvPicPr>
          <p:cNvPr id="14" name="Picture 2" descr="“AlphaGo”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517" y="3921286"/>
            <a:ext cx="4369390" cy="246004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7608168" y="3268577"/>
            <a:ext cx="3693116" cy="369332"/>
          </a:xfrm>
          <a:prstGeom prst="rect">
            <a:avLst/>
          </a:prstGeom>
        </p:spPr>
        <p:txBody>
          <a:bodyPr wrap="square">
            <a:spAutoFit/>
          </a:bodyPr>
          <a:lstStyle/>
          <a:p>
            <a:r>
              <a:rPr lang="en-US" altLang="zh-CN" dirty="0" smtClean="0">
                <a:latin typeface="+mn-ea"/>
              </a:rPr>
              <a:t>2016, </a:t>
            </a:r>
            <a:r>
              <a:rPr lang="en-US" altLang="zh-CN" dirty="0" err="1" smtClean="0">
                <a:latin typeface="+mn-ea"/>
              </a:rPr>
              <a:t>AlphaGo</a:t>
            </a:r>
            <a:r>
              <a:rPr lang="en-US" altLang="zh-CN" dirty="0" smtClean="0">
                <a:latin typeface="+mn-ea"/>
              </a:rPr>
              <a:t> </a:t>
            </a:r>
            <a:r>
              <a:rPr lang="en-US" altLang="zh-CN" dirty="0" smtClean="0"/>
              <a:t> </a:t>
            </a:r>
            <a:r>
              <a:rPr lang="en-US" altLang="zh-CN" sz="1050" i="1" dirty="0"/>
              <a:t>VS</a:t>
            </a:r>
            <a:r>
              <a:rPr lang="en-US" altLang="zh-CN" dirty="0"/>
              <a:t> </a:t>
            </a:r>
            <a:r>
              <a:rPr lang="zh-CN" altLang="en-US" dirty="0" smtClean="0">
                <a:latin typeface="+mn-ea"/>
              </a:rPr>
              <a:t> </a:t>
            </a:r>
            <a:r>
              <a:rPr lang="en-US" altLang="zh-CN" dirty="0">
                <a:latin typeface="+mn-ea"/>
              </a:rPr>
              <a:t>Lee </a:t>
            </a:r>
            <a:r>
              <a:rPr lang="en-US" altLang="zh-CN" dirty="0" err="1" smtClean="0">
                <a:latin typeface="+mn-ea"/>
              </a:rPr>
              <a:t>Sedol</a:t>
            </a:r>
            <a:endParaRPr lang="en-US" altLang="zh-CN" dirty="0">
              <a:latin typeface="+mn-ea"/>
            </a:endParaRPr>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a:t>
            </a:r>
            <a:r>
              <a:rPr lang="en-US" altLang="zh-CN" dirty="0"/>
              <a:t>AlphaGo </a:t>
            </a:r>
            <a:endParaRPr lang="en-US" altLang="zh-CN" dirty="0"/>
          </a:p>
        </p:txBody>
      </p:sp>
      <p:sp>
        <p:nvSpPr>
          <p:cNvPr id="4" name="文本占位符 3"/>
          <p:cNvSpPr>
            <a:spLocks noGrp="1"/>
          </p:cNvSpPr>
          <p:nvPr>
            <p:ph type="body" sz="quarter" idx="13"/>
          </p:nvPr>
        </p:nvSpPr>
        <p:spPr/>
        <p:txBody>
          <a:bodyPr/>
          <a:lstStyle/>
          <a:p>
            <a:r>
              <a:rPr lang="zh-CN" altLang="en-US" dirty="0"/>
              <a:t>▼</a:t>
            </a:r>
            <a:r>
              <a:rPr lang="en-US" altLang="zh-CN" dirty="0"/>
              <a:t>第二章【理论基础】</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zh-CN" altLang="en-US" dirty="0" smtClean="0"/>
              <a:t>►</a:t>
            </a:r>
            <a:r>
              <a:rPr lang="en-US" altLang="zh-CN" dirty="0" smtClean="0"/>
              <a:t>2.3机器学习</a:t>
            </a:r>
            <a:endParaRPr lang="zh-CN" altLang="en-US" dirty="0"/>
          </a:p>
        </p:txBody>
      </p:sp>
      <p:sp>
        <p:nvSpPr>
          <p:cNvPr id="6" name="内容占位符 5"/>
          <p:cNvSpPr>
            <a:spLocks noGrp="1"/>
          </p:cNvSpPr>
          <p:nvPr>
            <p:ph idx="1"/>
          </p:nvPr>
        </p:nvSpPr>
        <p:spPr>
          <a:xfrm>
            <a:off x="810118" y="1484784"/>
            <a:ext cx="7006836" cy="2762077"/>
          </a:xfrm>
        </p:spPr>
        <p:txBody>
          <a:bodyPr/>
          <a:lstStyle/>
          <a:p>
            <a:r>
              <a:rPr lang="zh-CN" altLang="en-US" sz="2800" b="1" dirty="0" smtClean="0">
                <a:latin typeface="+mn-ea"/>
              </a:rPr>
              <a:t>背景</a:t>
            </a:r>
            <a:endParaRPr lang="en-US" altLang="zh-CN" sz="2800" b="1" dirty="0" smtClean="0">
              <a:latin typeface="+mn-ea"/>
            </a:endParaRPr>
          </a:p>
          <a:p>
            <a:pPr lvl="1"/>
            <a:r>
              <a:rPr lang="en-US" altLang="zh-CN" dirty="0" smtClean="0">
                <a:latin typeface="+mn-ea"/>
              </a:rPr>
              <a:t>Google</a:t>
            </a:r>
            <a:r>
              <a:rPr lang="zh-CN" altLang="en-US" dirty="0" smtClean="0">
                <a:latin typeface="+mn-ea"/>
              </a:rPr>
              <a:t>旗下</a:t>
            </a:r>
            <a:r>
              <a:rPr lang="en-US" altLang="zh-CN" dirty="0">
                <a:latin typeface="+mn-ea"/>
              </a:rPr>
              <a:t>DeepMind</a:t>
            </a:r>
            <a:r>
              <a:rPr lang="zh-CN" altLang="en-US" dirty="0">
                <a:latin typeface="+mn-ea"/>
              </a:rPr>
              <a:t>公司开发</a:t>
            </a:r>
            <a:endParaRPr lang="en-US" altLang="zh-CN" dirty="0">
              <a:latin typeface="+mn-ea"/>
            </a:endParaRPr>
          </a:p>
          <a:p>
            <a:pPr lvl="1"/>
            <a:r>
              <a:rPr lang="zh-CN" altLang="en-US" dirty="0" smtClean="0">
                <a:latin typeface="+mn-ea"/>
              </a:rPr>
              <a:t>围棋，</a:t>
            </a:r>
            <a:r>
              <a:rPr lang="en-US" altLang="zh-CN" dirty="0" smtClean="0">
                <a:latin typeface="+mn-ea"/>
              </a:rPr>
              <a:t>蒙特卡洛树搜索</a:t>
            </a:r>
            <a:r>
              <a:rPr lang="zh-CN" altLang="en-US" dirty="0">
                <a:latin typeface="+mn-ea"/>
              </a:rPr>
              <a:t>（</a:t>
            </a:r>
            <a:r>
              <a:rPr lang="en-US" altLang="zh-CN" dirty="0">
                <a:latin typeface="+mn-ea"/>
              </a:rPr>
              <a:t>MCTS</a:t>
            </a:r>
            <a:r>
              <a:rPr lang="zh-CN" altLang="en-US" dirty="0" smtClean="0">
                <a:latin typeface="+mn-ea"/>
              </a:rPr>
              <a:t>），深层</a:t>
            </a:r>
            <a:r>
              <a:rPr lang="zh-CN" altLang="en-US" dirty="0">
                <a:latin typeface="+mn-ea"/>
              </a:rPr>
              <a:t>卷积神经网络</a:t>
            </a:r>
            <a:r>
              <a:rPr lang="en-US" altLang="zh-CN" dirty="0">
                <a:latin typeface="+mn-ea"/>
              </a:rPr>
              <a:t>(DCNN)</a:t>
            </a:r>
            <a:endParaRPr lang="en-US" altLang="zh-CN" dirty="0">
              <a:latin typeface="+mn-ea"/>
            </a:endParaRPr>
          </a:p>
          <a:p>
            <a:r>
              <a:rPr lang="zh-CN" altLang="en-US" b="1" dirty="0" smtClean="0">
                <a:latin typeface="+mn-ea"/>
              </a:rPr>
              <a:t>原理</a:t>
            </a:r>
            <a:endParaRPr lang="en-US" altLang="zh-CN" b="1" dirty="0" smtClean="0">
              <a:latin typeface="+mn-ea"/>
            </a:endParaRPr>
          </a:p>
          <a:p>
            <a:pPr lvl="1"/>
            <a:r>
              <a:rPr lang="zh-CN" altLang="en-US" dirty="0">
                <a:latin typeface="+mn-ea"/>
              </a:rPr>
              <a:t>深度学习</a:t>
            </a:r>
            <a:r>
              <a:rPr lang="en-US" altLang="zh-CN" dirty="0" smtClean="0">
                <a:latin typeface="+mn-ea"/>
              </a:rPr>
              <a:t>+</a:t>
            </a:r>
            <a:r>
              <a:rPr lang="zh-CN" altLang="en-US" dirty="0" smtClean="0">
                <a:latin typeface="+mn-ea"/>
              </a:rPr>
              <a:t>增强学习</a:t>
            </a:r>
            <a:endParaRPr lang="en-US" altLang="zh-CN" dirty="0">
              <a:latin typeface="+mn-ea"/>
            </a:endParaRPr>
          </a:p>
          <a:p>
            <a:pPr lvl="1"/>
            <a:r>
              <a:rPr lang="en-US" altLang="zh-CN" dirty="0" smtClean="0">
                <a:latin typeface="+mn-ea"/>
              </a:rPr>
              <a:t>policy network</a:t>
            </a:r>
            <a:endParaRPr lang="en-US" altLang="zh-CN" dirty="0" smtClean="0">
              <a:latin typeface="+mn-ea"/>
            </a:endParaRPr>
          </a:p>
          <a:p>
            <a:pPr lvl="2"/>
            <a:r>
              <a:rPr lang="zh-CN" altLang="en-US" dirty="0" smtClean="0">
                <a:latin typeface="+mn-ea"/>
              </a:rPr>
              <a:t>选择走法</a:t>
            </a:r>
            <a:endParaRPr lang="en-US" altLang="zh-CN" dirty="0">
              <a:latin typeface="+mn-ea"/>
            </a:endParaRPr>
          </a:p>
          <a:p>
            <a:pPr lvl="2"/>
            <a:r>
              <a:rPr lang="en-US" altLang="zh-CN" dirty="0" smtClean="0">
                <a:latin typeface="+mn-ea"/>
              </a:rPr>
              <a:t>DCNN</a:t>
            </a:r>
            <a:endParaRPr lang="en-US" altLang="zh-CN" dirty="0" smtClean="0">
              <a:latin typeface="+mn-ea"/>
            </a:endParaRPr>
          </a:p>
          <a:p>
            <a:pPr lvl="2"/>
            <a:r>
              <a:rPr lang="en-US" altLang="zh-CN" dirty="0" smtClean="0">
                <a:latin typeface="+mn-ea"/>
              </a:rPr>
              <a:t>RL+SL</a:t>
            </a:r>
            <a:endParaRPr lang="en-US" altLang="zh-CN" dirty="0" smtClean="0">
              <a:latin typeface="+mn-ea"/>
            </a:endParaRPr>
          </a:p>
          <a:p>
            <a:pPr lvl="1"/>
            <a:r>
              <a:rPr lang="en-US" altLang="zh-CN" dirty="0" smtClean="0">
                <a:latin typeface="+mn-ea"/>
              </a:rPr>
              <a:t>value network</a:t>
            </a:r>
            <a:endParaRPr lang="en-US" altLang="zh-CN" dirty="0" smtClean="0">
              <a:latin typeface="+mn-ea"/>
            </a:endParaRPr>
          </a:p>
          <a:p>
            <a:pPr lvl="2"/>
            <a:r>
              <a:rPr lang="zh-CN" altLang="zh-CN" dirty="0">
                <a:latin typeface="+mn-ea"/>
              </a:rPr>
              <a:t>评估局面</a:t>
            </a:r>
            <a:endParaRPr lang="en-US" altLang="zh-CN" dirty="0">
              <a:latin typeface="+mn-ea"/>
            </a:endParaRPr>
          </a:p>
          <a:p>
            <a:pPr lvl="2"/>
            <a:r>
              <a:rPr lang="en-US" altLang="zh-CN" dirty="0" smtClean="0">
                <a:latin typeface="+mn-ea"/>
              </a:rPr>
              <a:t>DCNN</a:t>
            </a:r>
            <a:endParaRPr lang="en-US" altLang="zh-CN" dirty="0" smtClean="0">
              <a:latin typeface="+mn-ea"/>
            </a:endParaRPr>
          </a:p>
          <a:p>
            <a:pPr lvl="2"/>
            <a:r>
              <a:rPr lang="en-US" altLang="zh-CN" dirty="0" smtClean="0">
                <a:latin typeface="+mn-ea"/>
              </a:rPr>
              <a:t>MCTS</a:t>
            </a:r>
            <a:endParaRPr lang="zh-CN" altLang="en-US" dirty="0">
              <a:latin typeface="+mn-ea"/>
            </a:endParaRPr>
          </a:p>
          <a:p>
            <a:endParaRPr lang="zh-CN" altLang="en-US" sz="2800" dirty="0">
              <a:latin typeface="+mn-ea"/>
            </a:endParaRPr>
          </a:p>
        </p:txBody>
      </p:sp>
      <p:pic>
        <p:nvPicPr>
          <p:cNvPr id="3" name="图片 2"/>
          <p:cNvPicPr>
            <a:picLocks noChangeAspect="1"/>
          </p:cNvPicPr>
          <p:nvPr/>
        </p:nvPicPr>
        <p:blipFill>
          <a:blip r:embed="rId1"/>
          <a:stretch>
            <a:fillRect/>
          </a:stretch>
        </p:blipFill>
        <p:spPr>
          <a:xfrm>
            <a:off x="7608168" y="392510"/>
            <a:ext cx="5064781" cy="3894449"/>
          </a:xfrm>
          <a:prstGeom prst="rect">
            <a:avLst/>
          </a:prstGeom>
        </p:spPr>
      </p:pic>
      <p:sp>
        <p:nvSpPr>
          <p:cNvPr id="8" name="矩形 7"/>
          <p:cNvSpPr/>
          <p:nvPr/>
        </p:nvSpPr>
        <p:spPr>
          <a:xfrm>
            <a:off x="7807804" y="4519022"/>
            <a:ext cx="4369390" cy="163121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2000" dirty="0">
                <a:solidFill>
                  <a:srgbClr val="222222"/>
                </a:solidFill>
                <a:latin typeface="Arial" panose="020B0604020202020204" pitchFamily="34" charset="0"/>
              </a:rPr>
              <a:t>Silver D, Huang A, Maddison C J, et al. Mastering the game of Go with deep neural networks and tree search[J].</a:t>
            </a:r>
            <a:r>
              <a:rPr lang="en-US" altLang="zh-CN" sz="2000" dirty="0">
                <a:solidFill>
                  <a:srgbClr val="FF0000"/>
                </a:solidFill>
                <a:latin typeface="Arial" panose="020B0604020202020204" pitchFamily="34" charset="0"/>
              </a:rPr>
              <a:t> Nature</a:t>
            </a:r>
            <a:r>
              <a:rPr lang="en-US" altLang="zh-CN" sz="2000" dirty="0">
                <a:solidFill>
                  <a:srgbClr val="222222"/>
                </a:solidFill>
                <a:latin typeface="Arial" panose="020B0604020202020204" pitchFamily="34" charset="0"/>
              </a:rPr>
              <a:t>, 2016, 529(7587): 484-489.</a:t>
            </a:r>
            <a:endParaRPr lang="zh-CN" altLang="en-US" sz="2000"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415867" y="1268616"/>
            <a:ext cx="9793088" cy="2871192"/>
          </a:xfrm>
        </p:spPr>
        <p:txBody>
          <a:bodyPr/>
          <a:lstStyle/>
          <a:p>
            <a:pPr algn="l">
              <a:lnSpc>
                <a:spcPct val="150000"/>
              </a:lnSpc>
            </a:pPr>
            <a:r>
              <a:rPr lang="en-US" altLang="zh-CN" dirty="0">
                <a:solidFill>
                  <a:srgbClr val="AB0000"/>
                </a:solidFill>
              </a:rPr>
              <a:t>2.3  </a:t>
            </a:r>
            <a:r>
              <a:rPr lang="zh-CN" altLang="en-US" dirty="0">
                <a:solidFill>
                  <a:srgbClr val="AB0000"/>
                </a:solidFill>
              </a:rPr>
              <a:t>机器</a:t>
            </a:r>
            <a:r>
              <a:rPr lang="zh-CN" altLang="en-US" dirty="0">
                <a:solidFill>
                  <a:srgbClr val="AB0000"/>
                </a:solidFill>
              </a:rPr>
              <a:t>学习</a:t>
            </a:r>
            <a:endParaRPr lang="zh-CN" altLang="en-US" dirty="0">
              <a:solidFill>
                <a:srgbClr val="AB0000"/>
              </a:solidFill>
            </a:endParaRPr>
          </a:p>
        </p:txBody>
      </p:sp>
      <p:sp>
        <p:nvSpPr>
          <p:cNvPr id="14339" name="副标题 2"/>
          <p:cNvSpPr>
            <a:spLocks noGrp="1"/>
          </p:cNvSpPr>
          <p:nvPr>
            <p:ph type="subTitle" idx="1"/>
          </p:nvPr>
        </p:nvSpPr>
        <p:spPr>
          <a:xfrm>
            <a:off x="4655840" y="4437112"/>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4.数据科学视角下的机器学习</a:t>
            </a:r>
            <a:endParaRPr dirty="0"/>
          </a:p>
        </p:txBody>
      </p:sp>
      <p:sp>
        <p:nvSpPr>
          <p:cNvPr id="4" name="文本占位符 3"/>
          <p:cNvSpPr>
            <a:spLocks noGrp="1"/>
          </p:cNvSpPr>
          <p:nvPr>
            <p:ph type="body" sz="quarter" idx="13"/>
          </p:nvPr>
        </p:nvSpPr>
        <p:spPr/>
        <p:txBody>
          <a:bodyPr/>
          <a:lstStyle/>
          <a:p>
            <a:r>
              <a:rPr lang="zh-CN" altLang="en-US" dirty="0"/>
              <a:t>▼</a:t>
            </a:r>
            <a:r>
              <a:rPr lang="en-US" altLang="zh-CN" dirty="0"/>
              <a:t>第二章【理论基础】</a:t>
            </a:r>
            <a:endParaRPr lang="zh-CN" altLang="en-US" dirty="0"/>
          </a:p>
        </p:txBody>
      </p:sp>
      <p:sp>
        <p:nvSpPr>
          <p:cNvPr id="5" name="文本占位符 4"/>
          <p:cNvSpPr>
            <a:spLocks noGrp="1"/>
          </p:cNvSpPr>
          <p:nvPr>
            <p:ph type="body" sz="quarter" idx="14"/>
          </p:nvPr>
        </p:nvSpPr>
        <p:spPr>
          <a:xfrm>
            <a:off x="5429245" y="0"/>
            <a:ext cx="3547075" cy="392510"/>
          </a:xfrm>
        </p:spPr>
        <p:txBody>
          <a:bodyPr/>
          <a:lstStyle/>
          <a:p>
            <a:r>
              <a:rPr lang="en-US" altLang="zh-CN" dirty="0" smtClean="0"/>
              <a:t>►2.3机器学习</a:t>
            </a:r>
            <a:endParaRPr lang="zh-CN" altLang="en-US" dirty="0"/>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1847912" y="1610761"/>
          <a:ext cx="4725144" cy="4725144"/>
        </p:xfrm>
        <a:graphic>
          <a:graphicData uri="http://schemas.openxmlformats.org/presentationml/2006/ole">
            <mc:AlternateContent xmlns:mc="http://schemas.openxmlformats.org/markup-compatibility/2006">
              <mc:Choice xmlns:v="urn:schemas-microsoft-com:vml" Requires="v">
                <p:oleObj spid="_x0000_s159914" name="Visio" r:id="rId1" imgW="4876800" imgH="4876800" progId="Visio.Drawing.11">
                  <p:embed/>
                </p:oleObj>
              </mc:Choice>
              <mc:Fallback>
                <p:oleObj name="Visio" r:id="rId1" imgW="4876800" imgH="48768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912" y="1610761"/>
                        <a:ext cx="4725144" cy="4725144"/>
                      </a:xfrm>
                      <a:prstGeom prst="rect">
                        <a:avLst/>
                      </a:prstGeom>
                      <a:noFill/>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机器学习面临的主要挑战</a:t>
            </a:r>
            <a:endParaRPr lang="zh-CN" altLang="en-US" dirty="0"/>
          </a:p>
        </p:txBody>
      </p:sp>
      <p:sp>
        <p:nvSpPr>
          <p:cNvPr id="4" name="文本占位符 3"/>
          <p:cNvSpPr>
            <a:spLocks noGrp="1"/>
          </p:cNvSpPr>
          <p:nvPr>
            <p:ph type="body" sz="quarter" idx="13"/>
          </p:nvPr>
        </p:nvSpPr>
        <p:spPr/>
        <p:txBody>
          <a:bodyPr/>
          <a:lstStyle/>
          <a:p>
            <a:r>
              <a:rPr lang="zh-CN" altLang="en-US" dirty="0"/>
              <a:t>▼</a:t>
            </a:r>
            <a:r>
              <a:rPr lang="en-US" altLang="zh-CN" dirty="0"/>
              <a:t>第二章【理论基础】</a:t>
            </a:r>
            <a:endParaRPr lang="zh-CN" altLang="en-US" dirty="0"/>
          </a:p>
        </p:txBody>
      </p:sp>
      <p:sp>
        <p:nvSpPr>
          <p:cNvPr id="5" name="文本占位符 4"/>
          <p:cNvSpPr>
            <a:spLocks noGrp="1"/>
          </p:cNvSpPr>
          <p:nvPr>
            <p:ph type="body" sz="quarter" idx="14"/>
          </p:nvPr>
        </p:nvSpPr>
        <p:spPr>
          <a:xfrm>
            <a:off x="5429245" y="0"/>
            <a:ext cx="2826995" cy="260648"/>
          </a:xfrm>
        </p:spPr>
        <p:txBody>
          <a:bodyPr/>
          <a:lstStyle/>
          <a:p>
            <a:r>
              <a:rPr lang="en-US" altLang="zh-CN" dirty="0"/>
              <a:t>►2.3机器学习</a:t>
            </a:r>
            <a:endParaRPr lang="zh-CN" altLang="en-US" dirty="0"/>
          </a:p>
        </p:txBody>
      </p:sp>
      <p:sp>
        <p:nvSpPr>
          <p:cNvPr id="6" name="内容占位符 5"/>
          <p:cNvSpPr>
            <a:spLocks noGrp="1"/>
          </p:cNvSpPr>
          <p:nvPr>
            <p:ph idx="1"/>
          </p:nvPr>
        </p:nvSpPr>
        <p:spPr>
          <a:xfrm>
            <a:off x="812800" y="1500175"/>
            <a:ext cx="6291312" cy="4762910"/>
          </a:xfrm>
        </p:spPr>
        <p:txBody>
          <a:bodyPr/>
          <a:lstStyle/>
          <a:p>
            <a:r>
              <a:rPr lang="zh-CN" altLang="en-US" dirty="0" smtClean="0"/>
              <a:t>大数据时代，</a:t>
            </a:r>
            <a:r>
              <a:rPr lang="zh-CN" altLang="zh-CN" dirty="0" smtClean="0"/>
              <a:t>机器学习</a:t>
            </a:r>
            <a:r>
              <a:rPr lang="zh-CN" altLang="zh-CN" dirty="0"/>
              <a:t>领域所面临的主要</a:t>
            </a:r>
            <a:r>
              <a:rPr lang="zh-CN" altLang="zh-CN" dirty="0" smtClean="0"/>
              <a:t>挑战：</a:t>
            </a:r>
            <a:endParaRPr lang="zh-CN" altLang="zh-CN" dirty="0"/>
          </a:p>
          <a:p>
            <a:pPr lvl="1"/>
            <a:r>
              <a:rPr lang="zh-CN" altLang="zh-CN" sz="2400" dirty="0"/>
              <a:t>过拟合（</a:t>
            </a:r>
            <a:r>
              <a:rPr lang="en-US" altLang="zh-CN" sz="2400" dirty="0" err="1"/>
              <a:t>Overfiting</a:t>
            </a:r>
            <a:r>
              <a:rPr lang="zh-CN" altLang="zh-CN" sz="2400" dirty="0"/>
              <a:t>）</a:t>
            </a:r>
            <a:endParaRPr lang="zh-CN" altLang="zh-CN" sz="2400" dirty="0"/>
          </a:p>
          <a:p>
            <a:pPr lvl="1"/>
            <a:r>
              <a:rPr lang="zh-CN" altLang="zh-CN" sz="2400" dirty="0"/>
              <a:t>维度灾难（</a:t>
            </a:r>
            <a:r>
              <a:rPr lang="en-US" altLang="zh-CN" sz="2400" dirty="0"/>
              <a:t>Curse of Dimensionality</a:t>
            </a:r>
            <a:r>
              <a:rPr lang="zh-CN" altLang="zh-CN" sz="2400" dirty="0"/>
              <a:t>）</a:t>
            </a:r>
            <a:endParaRPr lang="zh-CN" altLang="zh-CN" sz="2400" dirty="0"/>
          </a:p>
          <a:p>
            <a:pPr lvl="1"/>
            <a:r>
              <a:rPr lang="zh-CN" altLang="zh-CN" sz="2400" dirty="0"/>
              <a:t>特征工程（</a:t>
            </a:r>
            <a:r>
              <a:rPr lang="en-US" altLang="zh-CN" sz="2400" dirty="0"/>
              <a:t>Feature Engineering</a:t>
            </a:r>
            <a:r>
              <a:rPr lang="zh-CN" altLang="zh-CN" sz="2400" dirty="0"/>
              <a:t>）</a:t>
            </a:r>
            <a:endParaRPr lang="zh-CN" altLang="zh-CN" sz="2400" dirty="0"/>
          </a:p>
          <a:p>
            <a:pPr lvl="1"/>
            <a:r>
              <a:rPr lang="zh-CN" altLang="zh-CN" sz="2400" dirty="0"/>
              <a:t>算法的可扩展性（</a:t>
            </a:r>
            <a:r>
              <a:rPr lang="en-US" altLang="zh-CN" sz="2400" dirty="0"/>
              <a:t>Scalability</a:t>
            </a:r>
            <a:r>
              <a:rPr lang="zh-CN" altLang="zh-CN" sz="2400" dirty="0"/>
              <a:t>）</a:t>
            </a:r>
            <a:endParaRPr lang="zh-CN" altLang="zh-CN" sz="2400" dirty="0"/>
          </a:p>
          <a:p>
            <a:pPr lvl="1"/>
            <a:r>
              <a:rPr lang="zh-CN" altLang="zh-CN" sz="2400" dirty="0"/>
              <a:t>模型集成</a:t>
            </a:r>
            <a:endParaRPr lang="zh-CN" altLang="en-US" sz="2400" dirty="0"/>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
          <p:cNvSpPr>
            <a:spLocks noGrp="1"/>
          </p:cNvSpPr>
          <p:nvPr>
            <p:ph type="body" sz="quarter" idx="14"/>
          </p:nvPr>
        </p:nvSpPr>
        <p:spPr>
          <a:xfrm>
            <a:off x="5595938" y="1"/>
            <a:ext cx="3498850" cy="214313"/>
          </a:xfrm>
          <a:ln w="9525"/>
        </p:spPr>
        <p:txBody>
          <a:bodyPr/>
          <a:lstStyle/>
          <a:p>
            <a:r>
              <a:rPr lang="zh-CN" altLang="en-US" dirty="0">
                <a:latin typeface="Arial" panose="020B0604020202020204" pitchFamily="34" charset="0"/>
                <a:cs typeface="Arial" panose="020B0604020202020204" pitchFamily="34" charset="0"/>
              </a:rPr>
              <a:t>►</a:t>
            </a:r>
            <a:r>
              <a:rPr lang="zh-CN" altLang="en-US" dirty="0"/>
              <a:t>结束</a:t>
            </a:r>
            <a:endParaRPr lang="zh-CN" altLang="en-US" dirty="0"/>
          </a:p>
        </p:txBody>
      </p:sp>
      <p:sp>
        <p:nvSpPr>
          <p:cNvPr id="19" name="文本框 18"/>
          <p:cNvSpPr txBox="1"/>
          <p:nvPr/>
        </p:nvSpPr>
        <p:spPr>
          <a:xfrm flipH="1">
            <a:off x="4799856" y="6170202"/>
            <a:ext cx="1575916" cy="276999"/>
          </a:xfrm>
          <a:prstGeom prst="rect">
            <a:avLst/>
          </a:prstGeom>
          <a:noFill/>
        </p:spPr>
        <p:txBody>
          <a:bodyPr wrap="square" rtlCol="0">
            <a:spAutoFit/>
          </a:bodyPr>
          <a:lstStyle/>
          <a:p>
            <a:pPr algn="ctr"/>
            <a:r>
              <a:rPr lang="zh-CN" altLang="en-US" sz="1200" dirty="0"/>
              <a:t>微信公众号</a:t>
            </a:r>
            <a:endParaRPr lang="zh-CN" altLang="en-US" sz="1200" dirty="0"/>
          </a:p>
        </p:txBody>
      </p:sp>
      <p:sp>
        <p:nvSpPr>
          <p:cNvPr id="21" name="文本框 20"/>
          <p:cNvSpPr txBox="1"/>
          <p:nvPr/>
        </p:nvSpPr>
        <p:spPr>
          <a:xfrm flipH="1">
            <a:off x="1345218" y="6145409"/>
            <a:ext cx="1575916" cy="276999"/>
          </a:xfrm>
          <a:prstGeom prst="rect">
            <a:avLst/>
          </a:prstGeom>
          <a:noFill/>
        </p:spPr>
        <p:txBody>
          <a:bodyPr wrap="square" rtlCol="0">
            <a:spAutoFit/>
          </a:bodyPr>
          <a:lstStyle/>
          <a:p>
            <a:pPr algn="ctr"/>
            <a:r>
              <a:rPr lang="zh-CN" altLang="en-US" sz="1200" dirty="0"/>
              <a:t>参考书目</a:t>
            </a:r>
            <a:endParaRPr lang="zh-CN" altLang="en-US" sz="1200" dirty="0"/>
          </a:p>
        </p:txBody>
      </p:sp>
      <p:sp>
        <p:nvSpPr>
          <p:cNvPr id="22" name="文本框 21"/>
          <p:cNvSpPr txBox="1"/>
          <p:nvPr/>
        </p:nvSpPr>
        <p:spPr>
          <a:xfrm flipH="1">
            <a:off x="7035836" y="6153836"/>
            <a:ext cx="1575916" cy="276999"/>
          </a:xfrm>
          <a:prstGeom prst="rect">
            <a:avLst/>
          </a:prstGeom>
          <a:noFill/>
        </p:spPr>
        <p:txBody>
          <a:bodyPr wrap="square" rtlCol="0">
            <a:spAutoFit/>
          </a:bodyPr>
          <a:lstStyle/>
          <a:p>
            <a:pPr algn="ctr"/>
            <a:r>
              <a:rPr lang="zh-CN" altLang="en-US" sz="1200" dirty="0"/>
              <a:t>主讲人联系方式</a:t>
            </a:r>
            <a:endParaRPr lang="zh-CN" altLang="en-US" sz="1200" dirty="0"/>
          </a:p>
        </p:txBody>
      </p:sp>
      <p:sp>
        <p:nvSpPr>
          <p:cNvPr id="24" name="文本框 23"/>
          <p:cNvSpPr txBox="1"/>
          <p:nvPr/>
        </p:nvSpPr>
        <p:spPr>
          <a:xfrm flipH="1">
            <a:off x="9710640" y="6108433"/>
            <a:ext cx="1575916" cy="276999"/>
          </a:xfrm>
          <a:prstGeom prst="rect">
            <a:avLst/>
          </a:prstGeom>
          <a:noFill/>
        </p:spPr>
        <p:txBody>
          <a:bodyPr wrap="square" rtlCol="0">
            <a:spAutoFit/>
          </a:bodyPr>
          <a:lstStyle/>
          <a:p>
            <a:pPr algn="ctr"/>
            <a:r>
              <a:rPr lang="zh-CN" altLang="en-US" sz="1200" dirty="0"/>
              <a:t>主讲人微信</a:t>
            </a:r>
            <a:endParaRPr lang="zh-CN" altLang="en-US" sz="1200" dirty="0"/>
          </a:p>
        </p:txBody>
      </p:sp>
      <p:grpSp>
        <p:nvGrpSpPr>
          <p:cNvPr id="8" name="组合 7"/>
          <p:cNvGrpSpPr/>
          <p:nvPr/>
        </p:nvGrpSpPr>
        <p:grpSpPr>
          <a:xfrm>
            <a:off x="325120" y="687070"/>
            <a:ext cx="11080750" cy="5310505"/>
            <a:chOff x="512" y="1082"/>
            <a:chExt cx="17450" cy="8363"/>
          </a:xfrm>
        </p:grpSpPr>
        <p:pic>
          <p:nvPicPr>
            <p:cNvPr id="17" name="Picture 20" descr="thankyou"/>
            <p:cNvPicPr>
              <a:picLocks noChangeAspect="1" noChangeArrowheads="1"/>
            </p:cNvPicPr>
            <p:nvPr/>
          </p:nvPicPr>
          <p:blipFill>
            <a:blip r:embed="rId1"/>
            <a:srcRect/>
            <a:stretch>
              <a:fillRect/>
            </a:stretch>
          </p:blipFill>
          <p:spPr bwMode="auto">
            <a:xfrm>
              <a:off x="6113" y="1082"/>
              <a:ext cx="6236" cy="4187"/>
            </a:xfrm>
            <a:prstGeom prst="rect">
              <a:avLst/>
            </a:prstGeom>
            <a:noFill/>
            <a:ln w="9525">
              <a:noFill/>
              <a:miter lim="800000"/>
              <a:headEnd/>
              <a:tailEnd/>
            </a:ln>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7" y="6307"/>
              <a:ext cx="3138" cy="3138"/>
            </a:xfrm>
            <a:prstGeom prst="rect">
              <a:avLst/>
            </a:prstGeom>
          </p:spPr>
        </p:pic>
        <p:sp>
          <p:nvSpPr>
            <p:cNvPr id="20" name="文本框 19"/>
            <p:cNvSpPr txBox="1"/>
            <p:nvPr/>
          </p:nvSpPr>
          <p:spPr>
            <a:xfrm>
              <a:off x="10672" y="6466"/>
              <a:ext cx="3297" cy="2763"/>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a:p>
            <a:p>
              <a:pPr algn="ctr"/>
              <a:r>
                <a:rPr lang="en-US" altLang="zh-CN" dirty="0" err="1"/>
                <a:t>chaolemen</a:t>
              </a:r>
              <a:endParaRPr lang="en-US" altLang="zh-CN" dirty="0"/>
            </a:p>
            <a:p>
              <a:pPr algn="ctr"/>
              <a:endParaRPr lang="en-US" altLang="zh-CN" dirty="0"/>
            </a:p>
            <a:p>
              <a:pPr algn="ctr"/>
              <a:r>
                <a:rPr lang="en-US" altLang="zh-CN" dirty="0"/>
                <a:t>@</a:t>
              </a:r>
              <a:endParaRPr lang="en-US" altLang="zh-CN" dirty="0"/>
            </a:p>
            <a:p>
              <a:pPr algn="ctr"/>
              <a:endParaRPr lang="en-US" altLang="zh-CN" dirty="0"/>
            </a:p>
            <a:p>
              <a:pPr algn="ctr"/>
              <a:r>
                <a:rPr lang="en-US" altLang="zh-CN" dirty="0"/>
                <a:t>ruc.edu.cn</a:t>
              </a:r>
              <a:endParaRPr lang="en-US" altLang="zh-CN" dirty="0"/>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21962" t="40550" r="21962" b="27951"/>
            <a:stretch>
              <a:fillRect/>
            </a:stretch>
          </p:blipFill>
          <p:spPr>
            <a:xfrm>
              <a:off x="14930" y="6307"/>
              <a:ext cx="3033" cy="3033"/>
            </a:xfrm>
            <a:prstGeom prst="rect">
              <a:avLst/>
            </a:prstGeom>
          </p:spPr>
        </p:pic>
        <p:grpSp>
          <p:nvGrpSpPr>
            <p:cNvPr id="6" name="组合 5"/>
            <p:cNvGrpSpPr/>
            <p:nvPr/>
          </p:nvGrpSpPr>
          <p:grpSpPr>
            <a:xfrm>
              <a:off x="512" y="6605"/>
              <a:ext cx="5600" cy="2635"/>
              <a:chOff x="512" y="6631"/>
              <a:chExt cx="5600" cy="2635"/>
            </a:xfrm>
          </p:grpSpPr>
          <p:pic>
            <p:nvPicPr>
              <p:cNvPr id="7" name="图片 6" descr="02"/>
              <p:cNvPicPr>
                <a:picLocks noChangeAspect="1"/>
              </p:cNvPicPr>
              <p:nvPr/>
            </p:nvPicPr>
            <p:blipFill>
              <a:blip r:embed="rId4"/>
              <a:stretch>
                <a:fillRect/>
              </a:stretch>
            </p:blipFill>
            <p:spPr>
              <a:xfrm>
                <a:off x="512" y="6631"/>
                <a:ext cx="2161" cy="2629"/>
              </a:xfrm>
              <a:prstGeom prst="rect">
                <a:avLst/>
              </a:prstGeom>
            </p:spPr>
          </p:pic>
          <p:grpSp>
            <p:nvGrpSpPr>
              <p:cNvPr id="5" name="组合 4"/>
              <p:cNvGrpSpPr/>
              <p:nvPr/>
            </p:nvGrpSpPr>
            <p:grpSpPr>
              <a:xfrm>
                <a:off x="2110" y="6648"/>
                <a:ext cx="4002" cy="2618"/>
                <a:chOff x="2110" y="6648"/>
                <a:chExt cx="4002" cy="2618"/>
              </a:xfrm>
            </p:grpSpPr>
            <p:pic>
              <p:nvPicPr>
                <p:cNvPr id="2" name="图片 1" descr="1"/>
                <p:cNvPicPr>
                  <a:picLocks noChangeAspect="1"/>
                </p:cNvPicPr>
                <p:nvPr/>
              </p:nvPicPr>
              <p:blipFill>
                <a:blip r:embed="rId5"/>
                <a:stretch>
                  <a:fillRect/>
                </a:stretch>
              </p:blipFill>
              <p:spPr>
                <a:xfrm>
                  <a:off x="2110" y="6653"/>
                  <a:ext cx="2216" cy="2575"/>
                </a:xfrm>
                <a:prstGeom prst="rect">
                  <a:avLst/>
                </a:prstGeom>
              </p:spPr>
            </p:pic>
            <p:pic>
              <p:nvPicPr>
                <p:cNvPr id="4" name="图片 3"/>
                <p:cNvPicPr>
                  <a:picLocks noChangeAspect="1"/>
                </p:cNvPicPr>
                <p:nvPr/>
              </p:nvPicPr>
              <p:blipFill rotWithShape="1">
                <a:blip r:embed="rId6" cstate="print">
                  <a:extLst>
                    <a:ext uri="{28A0092B-C50C-407E-A947-70E740481C1C}">
                      <a14:useLocalDpi xmlns:a14="http://schemas.microsoft.com/office/drawing/2010/main" val="0"/>
                    </a:ext>
                  </a:extLst>
                </a:blip>
                <a:srcRect l="47969"/>
                <a:stretch>
                  <a:fillRect/>
                </a:stretch>
              </p:blipFill>
              <p:spPr>
                <a:xfrm>
                  <a:off x="3930" y="6648"/>
                  <a:ext cx="2183" cy="2619"/>
                </a:xfrm>
                <a:prstGeom prst="rect">
                  <a:avLst/>
                </a:prstGeom>
              </p:spPr>
            </p:pic>
          </p:grpSp>
        </p:grpSp>
      </p:grpSp>
      <p:sp>
        <p:nvSpPr>
          <p:cNvPr id="9" name="文本占位符 4"/>
          <p:cNvSpPr>
            <a:spLocks noGrp="1"/>
          </p:cNvSpPr>
          <p:nvPr/>
        </p:nvSpPr>
        <p:spPr>
          <a:xfrm>
            <a:off x="0" y="0"/>
            <a:ext cx="4416491" cy="260648"/>
          </a:xfrm>
          <a:prstGeom prst="rect">
            <a:avLst/>
          </a:prstGeom>
          <a:noFill/>
          <a:ln w="317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None/>
              <a:defRPr sz="1200">
                <a:solidFill>
                  <a:schemeClr val="bg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r>
              <a:rPr lang="zh-CN" altLang="en-US" dirty="0" smtClean="0"/>
              <a:t>▼第二章【理论基础】</a:t>
            </a:r>
            <a:endParaRPr lang="zh-CN" altLang="en-US" dirty="0"/>
          </a:p>
          <a:p>
            <a:endParaRPr lang="zh-CN" altLang="en-US" dirty="0"/>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机器学习</a:t>
            </a:r>
            <a:r>
              <a:rPr lang="zh-CN" altLang="en-US" dirty="0" smtClean="0"/>
              <a:t>与数据科学</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p:txBody>
          <a:bodyPr/>
          <a:lstStyle/>
          <a:p>
            <a:r>
              <a:rPr lang="en-US" altLang="zh-CN" dirty="0" smtClean="0"/>
              <a:t>►2.3机器学习</a:t>
            </a:r>
            <a:endParaRPr lang="zh-CN" altLang="en-US" dirty="0"/>
          </a:p>
        </p:txBody>
      </p:sp>
      <p:graphicFrame>
        <p:nvGraphicFramePr>
          <p:cNvPr id="8" name="Object 1"/>
          <p:cNvGraphicFramePr>
            <a:graphicFrameLocks noChangeAspect="1"/>
          </p:cNvGraphicFramePr>
          <p:nvPr/>
        </p:nvGraphicFramePr>
        <p:xfrm>
          <a:off x="812800" y="2132856"/>
          <a:ext cx="8256233" cy="3226086"/>
        </p:xfrm>
        <a:graphic>
          <a:graphicData uri="http://schemas.openxmlformats.org/presentationml/2006/ole">
            <mc:AlternateContent xmlns:mc="http://schemas.openxmlformats.org/markup-compatibility/2006">
              <mc:Choice xmlns:v="urn:schemas-microsoft-com:vml" Requires="v">
                <p:oleObj spid="_x0000_s9" name="Visio" r:id="rId1" imgW="6065520" imgH="2387600" progId="Visio.Drawing.11">
                  <p:embed/>
                </p:oleObj>
              </mc:Choice>
              <mc:Fallback>
                <p:oleObj name="Visio" r:id="rId1" imgW="6065520" imgH="2387600" progId="Visio.Drawing.11">
                  <p:embed/>
                  <p:pic>
                    <p:nvPicPr>
                      <p:cNvPr id="0" name="Object 1"/>
                      <p:cNvPicPr>
                        <a:picLocks noChangeAspect="1" noChangeArrowheads="1"/>
                      </p:cNvPicPr>
                      <p:nvPr/>
                    </p:nvPicPr>
                    <p:blipFill>
                      <a:blip r:embed="rId2"/>
                      <a:srcRect/>
                      <a:stretch>
                        <a:fillRect/>
                      </a:stretch>
                    </p:blipFill>
                    <p:spPr bwMode="auto">
                      <a:xfrm>
                        <a:off x="812800" y="2132856"/>
                        <a:ext cx="8256233" cy="3226086"/>
                      </a:xfrm>
                      <a:prstGeom prst="rect">
                        <a:avLst/>
                      </a:prstGeom>
                      <a:noFill/>
                    </p:spPr>
                  </p:pic>
                </p:oleObj>
              </mc:Fallback>
            </mc:AlternateContent>
          </a:graphicData>
        </a:graphic>
      </p:graphicFrame>
      <p:sp>
        <p:nvSpPr>
          <p:cNvPr id="10" name="矩形 9"/>
          <p:cNvSpPr/>
          <p:nvPr/>
        </p:nvSpPr>
        <p:spPr>
          <a:xfrm>
            <a:off x="6456040" y="-100668"/>
            <a:ext cx="5807968"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p>
            <a:pPr eaLnBrk="0" hangingPunct="0">
              <a:spcBef>
                <a:spcPct val="30000"/>
              </a:spcBef>
              <a:defRPr/>
            </a:pPr>
            <a:r>
              <a:rPr lang="en-US" altLang="zh-CN" dirty="0"/>
              <a:t>【</a:t>
            </a:r>
            <a:r>
              <a:rPr lang="zh-CN" altLang="en-US" dirty="0"/>
              <a:t>基本思路</a:t>
            </a:r>
            <a:r>
              <a:rPr lang="en-US" altLang="zh-CN" dirty="0" smtClean="0"/>
              <a:t>】</a:t>
            </a:r>
            <a:r>
              <a:rPr lang="zh-CN" altLang="zh-CN" dirty="0" smtClean="0"/>
              <a:t>以</a:t>
            </a:r>
            <a:r>
              <a:rPr lang="zh-CN" altLang="zh-CN" dirty="0"/>
              <a:t>现有的部分数据</a:t>
            </a:r>
            <a:r>
              <a:rPr lang="zh-CN" altLang="zh-CN" dirty="0" smtClean="0"/>
              <a:t>（</a:t>
            </a:r>
            <a:r>
              <a:rPr lang="zh-CN" altLang="zh-CN" b="1" dirty="0" smtClean="0"/>
              <a:t>训练集</a:t>
            </a:r>
            <a:r>
              <a:rPr lang="zh-CN" altLang="zh-CN" dirty="0"/>
              <a:t>）为学习素材（</a:t>
            </a:r>
            <a:r>
              <a:rPr lang="zh-CN" altLang="zh-CN" b="1" dirty="0"/>
              <a:t>输入</a:t>
            </a:r>
            <a:r>
              <a:rPr lang="zh-CN" altLang="zh-CN" dirty="0"/>
              <a:t>），通过特定的学习方法（</a:t>
            </a:r>
            <a:r>
              <a:rPr lang="zh-CN" altLang="zh-CN" b="1" dirty="0"/>
              <a:t>机器学习算法</a:t>
            </a:r>
            <a:r>
              <a:rPr lang="zh-CN" altLang="zh-CN" dirty="0"/>
              <a:t>），让机器学习到（</a:t>
            </a:r>
            <a:r>
              <a:rPr lang="zh-CN" altLang="zh-CN" b="1" dirty="0"/>
              <a:t>输出</a:t>
            </a:r>
            <a:r>
              <a:rPr lang="zh-CN" altLang="zh-CN" dirty="0"/>
              <a:t>）能够处理</a:t>
            </a:r>
            <a:r>
              <a:rPr lang="zh-CN" altLang="zh-CN" dirty="0">
                <a:solidFill>
                  <a:srgbClr val="FF0000"/>
                </a:solidFill>
              </a:rPr>
              <a:t>更多或未来</a:t>
            </a:r>
            <a:r>
              <a:rPr lang="zh-CN" altLang="zh-CN" dirty="0"/>
              <a:t>数据的新能力</a:t>
            </a:r>
            <a:r>
              <a:rPr lang="zh-CN" altLang="zh-CN" dirty="0" smtClean="0"/>
              <a:t>（</a:t>
            </a:r>
            <a:r>
              <a:rPr lang="zh-CN" altLang="zh-CN" b="1" dirty="0" smtClean="0"/>
              <a:t>目标函数</a:t>
            </a:r>
            <a:r>
              <a:rPr lang="zh-CN" altLang="zh-CN" dirty="0"/>
              <a:t>）。</a:t>
            </a:r>
            <a:endParaRPr lang="en-US" altLang="zh-CN" dirty="0"/>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a:t>
            </a:r>
            <a:r>
              <a:rPr lang="zh-CN" altLang="en-US" dirty="0" smtClean="0"/>
              <a:t>三要素</a:t>
            </a:r>
            <a:endParaRPr lang="zh-CN" altLang="en-US" dirty="0" smtClean="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2.3机器学习</a:t>
            </a:r>
            <a:endParaRPr lang="zh-CN" altLang="en-US" dirty="0"/>
          </a:p>
        </p:txBody>
      </p:sp>
      <p:graphicFrame>
        <p:nvGraphicFramePr>
          <p:cNvPr id="6" name="Object 1"/>
          <p:cNvGraphicFramePr>
            <a:graphicFrameLocks noChangeAspect="1"/>
          </p:cNvGraphicFramePr>
          <p:nvPr/>
        </p:nvGraphicFramePr>
        <p:xfrm>
          <a:off x="263352" y="2276872"/>
          <a:ext cx="6249168" cy="3087824"/>
        </p:xfrm>
        <a:graphic>
          <a:graphicData uri="http://schemas.openxmlformats.org/presentationml/2006/ole">
            <mc:AlternateContent xmlns:mc="http://schemas.openxmlformats.org/markup-compatibility/2006">
              <mc:Choice xmlns:v="urn:schemas-microsoft-com:vml" Requires="v">
                <p:oleObj spid="_x0000_s139495" name="Visio" r:id="rId1" imgW="5829300" imgH="2895600" progId="Visio.Drawing.11">
                  <p:embed/>
                </p:oleObj>
              </mc:Choice>
              <mc:Fallback>
                <p:oleObj name="Visio" r:id="rId1" imgW="5829300" imgH="2895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2276872"/>
                        <a:ext cx="6249168" cy="3087824"/>
                      </a:xfrm>
                      <a:prstGeom prst="rect">
                        <a:avLst/>
                      </a:prstGeom>
                      <a:noFill/>
                    </p:spPr>
                  </p:pic>
                </p:oleObj>
              </mc:Fallback>
            </mc:AlternateContent>
          </a:graphicData>
        </a:graphic>
      </p:graphicFrame>
      <p:sp>
        <p:nvSpPr>
          <p:cNvPr id="7" name="矩形 6"/>
          <p:cNvSpPr/>
          <p:nvPr/>
        </p:nvSpPr>
        <p:spPr>
          <a:xfrm>
            <a:off x="6708068" y="-100668"/>
            <a:ext cx="5555940"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eaLnBrk="0" hangingPunct="0">
              <a:spcBef>
                <a:spcPct val="30000"/>
              </a:spcBef>
              <a:defRPr/>
            </a:pPr>
            <a:r>
              <a:rPr lang="zh-CN" altLang="zh-CN" dirty="0">
                <a:solidFill>
                  <a:schemeClr val="tx1"/>
                </a:solidFill>
              </a:rPr>
              <a:t>如果一个计算机系统在完成某一类</a:t>
            </a:r>
            <a:r>
              <a:rPr lang="zh-CN" altLang="zh-CN" dirty="0">
                <a:solidFill>
                  <a:srgbClr val="FF0000"/>
                </a:solidFill>
              </a:rPr>
              <a:t>任务</a:t>
            </a:r>
            <a:r>
              <a:rPr lang="en-US" altLang="zh-CN" dirty="0">
                <a:solidFill>
                  <a:srgbClr val="FF0000"/>
                </a:solidFill>
              </a:rPr>
              <a:t>T</a:t>
            </a:r>
            <a:r>
              <a:rPr lang="zh-CN" altLang="zh-CN" dirty="0">
                <a:solidFill>
                  <a:schemeClr val="tx1"/>
                </a:solidFill>
              </a:rPr>
              <a:t>的</a:t>
            </a:r>
            <a:r>
              <a:rPr lang="zh-CN" altLang="zh-CN" dirty="0">
                <a:solidFill>
                  <a:srgbClr val="FF0000"/>
                </a:solidFill>
              </a:rPr>
              <a:t>性能</a:t>
            </a:r>
            <a:r>
              <a:rPr lang="en-US" altLang="zh-CN" dirty="0">
                <a:solidFill>
                  <a:srgbClr val="FF0000"/>
                </a:solidFill>
              </a:rPr>
              <a:t>P</a:t>
            </a:r>
            <a:r>
              <a:rPr lang="zh-CN" altLang="zh-CN" dirty="0">
                <a:solidFill>
                  <a:schemeClr val="tx1"/>
                </a:solidFill>
              </a:rPr>
              <a:t>能够随着</a:t>
            </a:r>
            <a:r>
              <a:rPr lang="zh-CN" altLang="zh-CN" dirty="0">
                <a:solidFill>
                  <a:srgbClr val="FF0000"/>
                </a:solidFill>
              </a:rPr>
              <a:t>经验</a:t>
            </a:r>
            <a:r>
              <a:rPr lang="en-US" altLang="zh-CN" dirty="0">
                <a:solidFill>
                  <a:srgbClr val="FF0000"/>
                </a:solidFill>
              </a:rPr>
              <a:t>E</a:t>
            </a:r>
            <a:r>
              <a:rPr lang="zh-CN" altLang="zh-CN" dirty="0">
                <a:solidFill>
                  <a:schemeClr val="tx1"/>
                </a:solidFill>
              </a:rPr>
              <a:t>而改进，则称该</a:t>
            </a:r>
            <a:r>
              <a:rPr lang="zh-CN" altLang="zh-CN" b="1" dirty="0">
                <a:solidFill>
                  <a:srgbClr val="FF0000"/>
                </a:solidFill>
              </a:rPr>
              <a:t>系统在从经验</a:t>
            </a:r>
            <a:r>
              <a:rPr lang="en-US" altLang="zh-CN" b="1" dirty="0">
                <a:solidFill>
                  <a:srgbClr val="FF0000"/>
                </a:solidFill>
              </a:rPr>
              <a:t>E</a:t>
            </a:r>
            <a:r>
              <a:rPr lang="zh-CN" altLang="zh-CN" b="1" dirty="0">
                <a:solidFill>
                  <a:srgbClr val="FF0000"/>
                </a:solidFill>
              </a:rPr>
              <a:t>中学习</a:t>
            </a:r>
            <a:r>
              <a:rPr lang="zh-CN" altLang="zh-CN" dirty="0">
                <a:solidFill>
                  <a:schemeClr val="tx1"/>
                </a:solidFill>
              </a:rPr>
              <a:t>，并将此系统称为</a:t>
            </a:r>
            <a:r>
              <a:rPr lang="zh-CN" altLang="zh-CN" b="1" dirty="0">
                <a:solidFill>
                  <a:schemeClr val="tx1"/>
                </a:solidFill>
              </a:rPr>
              <a:t>一个</a:t>
            </a:r>
            <a:r>
              <a:rPr lang="zh-CN" altLang="zh-CN" b="1" dirty="0" smtClean="0">
                <a:solidFill>
                  <a:schemeClr val="tx1"/>
                </a:solidFill>
              </a:rPr>
              <a:t>学习系统</a:t>
            </a:r>
            <a:r>
              <a:rPr lang="zh-CN" altLang="en-US" b="1" dirty="0" smtClean="0">
                <a:solidFill>
                  <a:schemeClr val="tx1"/>
                </a:solidFill>
              </a:rPr>
              <a:t>。</a:t>
            </a:r>
            <a:endParaRPr lang="en-US" altLang="zh-CN" dirty="0"/>
          </a:p>
        </p:txBody>
      </p:sp>
      <p:pic>
        <p:nvPicPr>
          <p:cNvPr id="8" name="图片 7" descr="Figure 2. An illustration of the normal&#10;opening position in backgammon."/>
          <p:cNvPicPr>
            <a:picLocks noChangeAspect="1"/>
          </p:cNvPicPr>
          <p:nvPr/>
        </p:nvPicPr>
        <p:blipFill>
          <a:blip r:embed="rId3" cstate="print"/>
          <a:srcRect l="14989" r="18121" b="28333"/>
          <a:stretch>
            <a:fillRect/>
          </a:stretch>
        </p:blipFill>
        <p:spPr bwMode="auto">
          <a:xfrm>
            <a:off x="7896153" y="2708951"/>
            <a:ext cx="2484276" cy="1786352"/>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数据科学中常用的机器学习</a:t>
            </a:r>
            <a:r>
              <a:rPr lang="zh-CN" altLang="en-US" dirty="0" smtClean="0"/>
              <a:t>知识</a:t>
            </a:r>
            <a:endParaRPr lang="zh-CN" altLang="en-US" dirty="0" smtClean="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2.3机器学习</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063750" y="1346200"/>
          <a:ext cx="7012940" cy="5122545"/>
        </p:xfrm>
        <a:graphic>
          <a:graphicData uri="http://schemas.openxmlformats.org/presentationml/2006/ole">
            <mc:AlternateContent xmlns:mc="http://schemas.openxmlformats.org/markup-compatibility/2006">
              <mc:Choice xmlns:v="urn:schemas-microsoft-com:vml" Requires="v">
                <p:oleObj spid="_x0000_s144612" name="Visio" r:id="rId1" imgW="5689600" imgH="4897120" progId="Visio.Drawing.11">
                  <p:embed/>
                </p:oleObj>
              </mc:Choice>
              <mc:Fallback>
                <p:oleObj name="Visio" r:id="rId1" imgW="5689600" imgH="4897120" progId="Visio.Drawing.11">
                  <p:embed/>
                  <p:pic>
                    <p:nvPicPr>
                      <p:cNvPr id="0" name="Object 1"/>
                      <p:cNvPicPr>
                        <a:picLocks noChangeAspect="1" noChangeArrowheads="1"/>
                      </p:cNvPicPr>
                      <p:nvPr/>
                    </p:nvPicPr>
                    <p:blipFill>
                      <a:blip r:embed="rId2"/>
                      <a:srcRect/>
                      <a:stretch>
                        <a:fillRect/>
                      </a:stretch>
                    </p:blipFill>
                    <p:spPr bwMode="auto">
                      <a:xfrm>
                        <a:off x="2063750" y="1346200"/>
                        <a:ext cx="7012940" cy="5122545"/>
                      </a:xfrm>
                      <a:prstGeom prst="rect">
                        <a:avLst/>
                      </a:prstGeom>
                      <a:noFill/>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基于实例的学习</a:t>
            </a:r>
            <a:endParaRPr lang="en-US" altLang="zh-CN" dirty="0"/>
          </a:p>
        </p:txBody>
      </p:sp>
      <p:graphicFrame>
        <p:nvGraphicFramePr>
          <p:cNvPr id="7" name="内容占位符 6"/>
          <p:cNvGraphicFramePr>
            <a:graphicFrameLocks noGrp="1"/>
          </p:cNvGraphicFramePr>
          <p:nvPr>
            <p:ph idx="1"/>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187035" cy="260648"/>
          </a:xfrm>
        </p:spPr>
        <p:txBody>
          <a:bodyPr/>
          <a:lstStyle/>
          <a:p>
            <a:r>
              <a:rPr lang="zh-CN" altLang="en-US" dirty="0" smtClean="0"/>
              <a:t>►</a:t>
            </a:r>
            <a:r>
              <a:rPr lang="en-US" altLang="zh-CN" dirty="0" smtClean="0"/>
              <a:t>2.3机器学习</a:t>
            </a:r>
            <a:endParaRPr lang="zh-CN" altLang="en-US" dirty="0"/>
          </a:p>
        </p:txBody>
      </p:sp>
      <p:sp>
        <p:nvSpPr>
          <p:cNvPr id="3" name="矩形 2"/>
          <p:cNvSpPr/>
          <p:nvPr/>
        </p:nvSpPr>
        <p:spPr>
          <a:xfrm>
            <a:off x="8519592" y="-22154"/>
            <a:ext cx="3672408"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zh-CN" sz="1200" dirty="0"/>
              <a:t>基于实例学习</a:t>
            </a:r>
            <a:r>
              <a:rPr lang="zh-CN" altLang="zh-CN" sz="1200" dirty="0" smtClean="0"/>
              <a:t>方法</a:t>
            </a:r>
            <a:endParaRPr lang="en-US" altLang="zh-CN" sz="1200" dirty="0"/>
          </a:p>
          <a:p>
            <a:pPr marL="228600" indent="-228600">
              <a:buFont typeface="Arial" panose="020B0604020202020204" pitchFamily="34" charset="0"/>
              <a:buChar char="•"/>
            </a:pPr>
            <a:r>
              <a:rPr lang="zh-CN" altLang="zh-CN" sz="1200" dirty="0"/>
              <a:t>将</a:t>
            </a:r>
            <a:r>
              <a:rPr lang="zh-CN" altLang="zh-CN" sz="1200" u="sng" dirty="0"/>
              <a:t>从实例中泛化工作推迟到必需分类新的实例时</a:t>
            </a:r>
            <a:r>
              <a:rPr lang="zh-CN" altLang="zh-CN" sz="1200" dirty="0"/>
              <a:t>，</a:t>
            </a:r>
            <a:endParaRPr lang="en-US" altLang="zh-CN" sz="1200" dirty="0"/>
          </a:p>
          <a:p>
            <a:pPr marL="228600" indent="-228600">
              <a:buFont typeface="Arial" panose="020B0604020202020204" pitchFamily="34" charset="0"/>
              <a:buChar char="•"/>
            </a:pPr>
            <a:r>
              <a:rPr lang="zh-CN" altLang="zh-CN" sz="1200" dirty="0"/>
              <a:t>并为不同的待分类查询实例建立不同的目标函数逼近。</a:t>
            </a:r>
            <a:endParaRPr lang="en-US" altLang="zh-CN" sz="1200"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k</a:t>
            </a:r>
            <a:r>
              <a:rPr lang="en-US" altLang="zh-CN" dirty="0"/>
              <a:t>-</a:t>
            </a:r>
            <a:r>
              <a:rPr lang="zh-CN" altLang="en-US" dirty="0"/>
              <a:t>近邻</a:t>
            </a:r>
            <a:r>
              <a:rPr lang="zh-CN" altLang="en-US" dirty="0" smtClean="0"/>
              <a:t>算法</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971011" cy="260648"/>
          </a:xfrm>
        </p:spPr>
        <p:txBody>
          <a:bodyPr/>
          <a:lstStyle/>
          <a:p>
            <a:r>
              <a:rPr lang="zh-CN" altLang="en-US" dirty="0" smtClean="0"/>
              <a:t>►</a:t>
            </a:r>
            <a:r>
              <a:rPr lang="en-US" altLang="zh-CN" dirty="0" smtClean="0"/>
              <a:t>2.3机器学习</a:t>
            </a:r>
            <a:endParaRPr lang="zh-CN" altLang="en-US" dirty="0"/>
          </a:p>
        </p:txBody>
      </p:sp>
      <p:graphicFrame>
        <p:nvGraphicFramePr>
          <p:cNvPr id="7" name="Object 1"/>
          <p:cNvGraphicFramePr>
            <a:graphicFrameLocks noChangeAspect="1"/>
          </p:cNvGraphicFramePr>
          <p:nvPr/>
        </p:nvGraphicFramePr>
        <p:xfrm>
          <a:off x="551384" y="1700808"/>
          <a:ext cx="4529554" cy="4439986"/>
        </p:xfrm>
        <a:graphic>
          <a:graphicData uri="http://schemas.openxmlformats.org/presentationml/2006/ole">
            <mc:AlternateContent xmlns:mc="http://schemas.openxmlformats.org/markup-compatibility/2006">
              <mc:Choice xmlns:v="urn:schemas-microsoft-com:vml" Requires="v">
                <p:oleObj spid="_x0000_s142563" name="Visio" r:id="rId1" imgW="5425440" imgH="5303520" progId="Visio.Drawing.11">
                  <p:embed/>
                </p:oleObj>
              </mc:Choice>
              <mc:Fallback>
                <p:oleObj name="Visio" r:id="rId1" imgW="5425440" imgH="5303520" progId="Visio.Drawing.11">
                  <p:embed/>
                  <p:pic>
                    <p:nvPicPr>
                      <p:cNvPr id="0" name="Object 1"/>
                      <p:cNvPicPr>
                        <a:picLocks noChangeAspect="1" noChangeArrowheads="1"/>
                      </p:cNvPicPr>
                      <p:nvPr/>
                    </p:nvPicPr>
                    <p:blipFill>
                      <a:blip r:embed="rId2"/>
                      <a:srcRect/>
                      <a:stretch>
                        <a:fillRect/>
                      </a:stretch>
                    </p:blipFill>
                    <p:spPr bwMode="auto">
                      <a:xfrm>
                        <a:off x="551384" y="1700808"/>
                        <a:ext cx="4529554" cy="4439986"/>
                      </a:xfrm>
                      <a:prstGeom prst="rect">
                        <a:avLst/>
                      </a:prstGeom>
                      <a:noFill/>
                    </p:spPr>
                  </p:pic>
                </p:oleObj>
              </mc:Fallback>
            </mc:AlternateContent>
          </a:graphicData>
        </a:graphic>
      </p:graphicFrame>
      <p:graphicFrame>
        <p:nvGraphicFramePr>
          <p:cNvPr id="8" name="表格 7"/>
          <p:cNvGraphicFramePr>
            <a:graphicFrameLocks noGrp="1"/>
          </p:cNvGraphicFramePr>
          <p:nvPr/>
        </p:nvGraphicFramePr>
        <p:xfrm>
          <a:off x="5663952" y="803466"/>
          <a:ext cx="4736223" cy="2055055"/>
        </p:xfrm>
        <a:graphic>
          <a:graphicData uri="http://schemas.openxmlformats.org/drawingml/2006/table">
            <a:tbl>
              <a:tblPr/>
              <a:tblGrid>
                <a:gridCol w="2131393"/>
                <a:gridCol w="568432"/>
                <a:gridCol w="543039"/>
                <a:gridCol w="1493359"/>
              </a:tblGrid>
              <a:tr h="387890">
                <a:tc>
                  <a:txBody>
                    <a:bodyPr/>
                    <a:lstStyle/>
                    <a:p>
                      <a:pPr indent="397510" algn="just">
                        <a:spcAft>
                          <a:spcPts val="0"/>
                        </a:spcAft>
                      </a:pPr>
                      <a:r>
                        <a:rPr lang="zh-CN" sz="1400" b="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电影名称</a:t>
                      </a:r>
                      <a:endParaRPr lang="zh-CN" sz="1400" b="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1400" b="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打斗镜头</a:t>
                      </a:r>
                      <a:endParaRPr lang="zh-CN" sz="1400" b="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1400" b="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接吻镜头</a:t>
                      </a:r>
                      <a:endParaRPr lang="zh-CN" sz="1400" b="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1400" b="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电影类型</a:t>
                      </a:r>
                      <a:endParaRPr lang="zh-CN" sz="1400" b="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87863">
                <a:tc>
                  <a:txBody>
                    <a:bodyPr/>
                    <a:lstStyle/>
                    <a:p>
                      <a:pPr algn="just">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California Man </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104</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爱情片</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563">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He’s Not Really into Dudes</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爱情片</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563">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Beautiful Woman</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81</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爱情片</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266">
                <a:tc>
                  <a:txBody>
                    <a:bodyPr/>
                    <a:lstStyle/>
                    <a:p>
                      <a:pPr algn="just">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Kevin </a:t>
                      </a:r>
                      <a:r>
                        <a:rPr lang="en-US" sz="1400" b="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Longblade</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101</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动作片</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540">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Robo Slayer 3000</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99</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动作片</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540">
                <a:tc>
                  <a:txBody>
                    <a:bodyPr/>
                    <a:lstStyle/>
                    <a:p>
                      <a:pPr algn="just">
                        <a:spcAft>
                          <a:spcPts val="0"/>
                        </a:spcAft>
                      </a:pPr>
                      <a:r>
                        <a:rPr lang="en-US"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Amped II</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98</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endParaRPr lang="zh-CN" sz="1400" b="0" kern="1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动作片</a:t>
                      </a:r>
                      <a:endParaRPr lang="zh-CN" sz="1400" b="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352256" y="2981343"/>
            <a:ext cx="5856312" cy="92333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dirty="0" smtClean="0"/>
              <a:t>当遇到一</a:t>
            </a:r>
            <a:r>
              <a:rPr lang="zh-CN" altLang="en-US" dirty="0"/>
              <a:t>部未看过的电影（不知道剧情，但知道其中的打斗次数和接吻次数分别为</a:t>
            </a:r>
            <a:r>
              <a:rPr lang="en-US" altLang="zh-CN" dirty="0"/>
              <a:t>18</a:t>
            </a:r>
            <a:r>
              <a:rPr lang="zh-CN" altLang="en-US" dirty="0"/>
              <a:t>和</a:t>
            </a:r>
            <a:r>
              <a:rPr lang="en-US" altLang="zh-CN" dirty="0"/>
              <a:t>90</a:t>
            </a:r>
            <a:r>
              <a:rPr lang="zh-CN" altLang="en-US" dirty="0"/>
              <a:t>）时，如何知道它是爱情片还是动作片？</a:t>
            </a:r>
            <a:endParaRPr lang="zh-CN" altLang="en-US" dirty="0"/>
          </a:p>
        </p:txBody>
      </p:sp>
      <mc:AlternateContent xmlns:mc="http://schemas.openxmlformats.org/markup-compatibility/2006">
        <mc:Choice xmlns:a14="http://schemas.microsoft.com/office/drawing/2010/main" Requires="a14">
          <p:sp>
            <p:nvSpPr>
              <p:cNvPr id="10" name="矩形 9"/>
              <p:cNvSpPr/>
              <p:nvPr/>
            </p:nvSpPr>
            <p:spPr>
              <a:xfrm>
                <a:off x="5702882" y="4043391"/>
                <a:ext cx="4703536" cy="402867"/>
              </a:xfrm>
              <a:prstGeom prst="rect">
                <a:avLst/>
              </a:prstGeom>
            </p:spPr>
            <p:txBody>
              <a:bodyPr wrap="square">
                <a:spAutoFit/>
              </a:bodyPr>
              <a:lstStyle/>
              <a:p>
                <a14:m>
                  <m:oMath xmlns:m="http://schemas.openxmlformats.org/officeDocument/2006/math">
                    <m:r>
                      <m:rPr>
                        <m:sty m:val="p"/>
                      </m:rPr>
                      <a:rPr lang="zh-CN" altLang="en-US" smtClean="0">
                        <a:latin typeface="Cambria Math" panose="02040503050406030204" pitchFamily="18" charset="0"/>
                      </a:rPr>
                      <m:t>d</m:t>
                    </m:r>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r>
                              <a:rPr lang="zh-CN" altLang="en-US" i="0">
                                <a:latin typeface="Cambria Math" panose="02040503050406030204" pitchFamily="18" charset="0"/>
                              </a:rPr>
                              <m:t>3</m:t>
                            </m:r>
                            <m:r>
                              <a:rPr lang="zh-CN" altLang="en-US" i="0">
                                <a:latin typeface="Cambria Math" panose="02040503050406030204" pitchFamily="18" charset="0"/>
                              </a:rPr>
                              <m:t>−</m:t>
                            </m:r>
                            <m:r>
                              <a:rPr lang="zh-CN" altLang="en-US" i="0">
                                <a:latin typeface="Cambria Math" panose="02040503050406030204" pitchFamily="18" charset="0"/>
                              </a:rPr>
                              <m:t>18</m:t>
                            </m:r>
                            <m:r>
                              <a:rPr lang="zh-CN" altLang="en-US" i="0">
                                <a:latin typeface="Cambria Math" panose="02040503050406030204" pitchFamily="18" charset="0"/>
                              </a:rPr>
                              <m:t>）</m:t>
                            </m:r>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m:t>
                            </m:r>
                            <m:r>
                              <a:rPr lang="zh-CN" altLang="en-US" i="0">
                                <a:latin typeface="Cambria Math" panose="02040503050406030204" pitchFamily="18" charset="0"/>
                              </a:rPr>
                              <m:t>104</m:t>
                            </m:r>
                            <m:r>
                              <a:rPr lang="zh-CN" altLang="en-US" i="0">
                                <a:latin typeface="Cambria Math" panose="02040503050406030204" pitchFamily="18" charset="0"/>
                              </a:rPr>
                              <m:t>−</m:t>
                            </m:r>
                            <m:r>
                              <a:rPr lang="zh-CN" altLang="en-US" i="0">
                                <a:latin typeface="Cambria Math" panose="02040503050406030204" pitchFamily="18" charset="0"/>
                              </a:rPr>
                              <m:t>90</m:t>
                            </m:r>
                            <m:r>
                              <a:rPr lang="zh-CN" altLang="en-US" i="0">
                                <a:latin typeface="Cambria Math" panose="02040503050406030204" pitchFamily="18" charset="0"/>
                              </a:rPr>
                              <m:t>）</m:t>
                            </m:r>
                          </m:e>
                          <m:sup>
                            <m:r>
                              <a:rPr lang="zh-CN" altLang="en-US" i="0">
                                <a:latin typeface="Cambria Math" panose="02040503050406030204" pitchFamily="18" charset="0"/>
                              </a:rPr>
                              <m:t>2</m:t>
                            </m:r>
                            <m:r>
                              <a:rPr lang="en-US" altLang="zh-CN" b="0" i="1" smtClean="0">
                                <a:latin typeface="Cambria Math" panose="02040503050406030204" pitchFamily="18" charset="0"/>
                              </a:rPr>
                              <m:t> </m:t>
                            </m:r>
                          </m:sup>
                        </m:sSup>
                      </m:e>
                    </m:rad>
                  </m:oMath>
                </a14:m>
                <a:r>
                  <a:rPr lang="en-US" altLang="zh-CN" dirty="0" smtClean="0"/>
                  <a:t>  =20.5</a:t>
                </a:r>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5702882" y="4043391"/>
                <a:ext cx="4703536" cy="402867"/>
              </a:xfrm>
              <a:prstGeom prst="rect">
                <a:avLst/>
              </a:prstGeom>
              <a:blipFill rotWithShape="1">
                <a:blip r:embed="rId3"/>
                <a:stretch>
                  <a:fillRect l="-12" t="-86" r="1" b="-161"/>
                </a:stretch>
              </a:blipFill>
            </p:spPr>
            <p:txBody>
              <a:bodyPr/>
              <a:lstStyle/>
              <a:p>
                <a:r>
                  <a:rPr lang="zh-CN" altLang="en-US">
                    <a:noFill/>
                  </a:rPr>
                  <a:t> </a:t>
                </a:r>
              </a:p>
            </p:txBody>
          </p:sp>
        </mc:Fallback>
      </mc:AlternateContent>
      <p:graphicFrame>
        <p:nvGraphicFramePr>
          <p:cNvPr id="11" name="表格 10"/>
          <p:cNvGraphicFramePr>
            <a:graphicFrameLocks noGrp="1"/>
          </p:cNvGraphicFramePr>
          <p:nvPr/>
        </p:nvGraphicFramePr>
        <p:xfrm>
          <a:off x="5735960" y="4584977"/>
          <a:ext cx="4703536" cy="1939991"/>
        </p:xfrm>
        <a:graphic>
          <a:graphicData uri="http://schemas.openxmlformats.org/drawingml/2006/table">
            <a:tbl>
              <a:tblPr firstRow="1" firstCol="1" bandRow="1" bandCol="1">
                <a:tableStyleId>{17292A2E-F333-43FB-9621-5CBBE7FDCDCB}</a:tableStyleId>
              </a:tblPr>
              <a:tblGrid>
                <a:gridCol w="2647298"/>
                <a:gridCol w="2056238"/>
              </a:tblGrid>
              <a:tr h="334476">
                <a:tc>
                  <a:txBody>
                    <a:bodyPr/>
                    <a:lstStyle/>
                    <a:p>
                      <a:pPr indent="908050" algn="just">
                        <a:spcAft>
                          <a:spcPts val="0"/>
                        </a:spcAft>
                      </a:pPr>
                      <a:r>
                        <a:rPr lang="zh-CN" sz="1400" b="0" kern="100">
                          <a:effectLst/>
                          <a:latin typeface="Times New Roman" panose="02020603050405020304" pitchFamily="18" charset="0"/>
                          <a:cs typeface="Times New Roman" panose="02020603050405020304" pitchFamily="18" charset="0"/>
                        </a:rPr>
                        <a:t>电影名称</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b="0" kern="100" dirty="0">
                          <a:effectLst/>
                          <a:latin typeface="Times New Roman" panose="02020603050405020304" pitchFamily="18" charset="0"/>
                          <a:cs typeface="Times New Roman" panose="02020603050405020304" pitchFamily="18" charset="0"/>
                        </a:rPr>
                        <a:t>与未知电影的距离</a:t>
                      </a:r>
                      <a:endParaRPr lang="zh-CN" sz="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747">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California Man </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400" b="0" kern="100">
                          <a:effectLst/>
                          <a:latin typeface="Times New Roman" panose="02020603050405020304" pitchFamily="18" charset="0"/>
                          <a:cs typeface="Times New Roman" panose="02020603050405020304" pitchFamily="18" charset="0"/>
                        </a:rPr>
                        <a:t>20.5</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326">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He’s Not Really into Dudes</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18.7</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246">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Beautiful Woman</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19.2</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184">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Kevin Longblade</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115.3</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184">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Robo Slayer 3000</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117.4</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476">
                <a:tc>
                  <a:txBody>
                    <a:bodyPr/>
                    <a:lstStyle/>
                    <a:p>
                      <a:pPr algn="just">
                        <a:spcAft>
                          <a:spcPts val="0"/>
                        </a:spcAft>
                      </a:pPr>
                      <a:r>
                        <a:rPr lang="en-US" sz="1400" b="0" kern="100">
                          <a:effectLst/>
                          <a:latin typeface="Times New Roman" panose="02020603050405020304" pitchFamily="18" charset="0"/>
                          <a:cs typeface="Times New Roman" panose="02020603050405020304" pitchFamily="18" charset="0"/>
                        </a:rPr>
                        <a:t>Amped II</a:t>
                      </a:r>
                      <a:endParaRPr lang="zh-CN" sz="6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b="0" kern="100" dirty="0">
                          <a:effectLst/>
                          <a:latin typeface="Times New Roman" panose="02020603050405020304" pitchFamily="18" charset="0"/>
                          <a:cs typeface="Times New Roman" panose="02020603050405020304" pitchFamily="18" charset="0"/>
                        </a:rPr>
                        <a:t>118.9</a:t>
                      </a:r>
                      <a:endParaRPr lang="zh-CN" sz="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7340" marR="6734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文本框 5"/>
          <p:cNvSpPr txBox="1"/>
          <p:nvPr/>
        </p:nvSpPr>
        <p:spPr>
          <a:xfrm flipH="1">
            <a:off x="7464152" y="364775"/>
            <a:ext cx="936104" cy="369332"/>
          </a:xfrm>
          <a:prstGeom prst="rect">
            <a:avLst/>
          </a:prstGeom>
          <a:noFill/>
        </p:spPr>
        <p:txBody>
          <a:bodyPr wrap="square" rtlCol="0">
            <a:spAutoFit/>
          </a:bodyPr>
          <a:lstStyle/>
          <a:p>
            <a:r>
              <a:rPr lang="en-US" altLang="zh-CN" dirty="0" smtClean="0"/>
              <a:t>K=4</a:t>
            </a:r>
            <a:endParaRPr lang="zh-CN" altLang="en-US" dirty="0"/>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 </a:t>
            </a:r>
            <a:r>
              <a:rPr lang="zh-CN" altLang="en-US" dirty="0" smtClean="0"/>
              <a:t>算法</a:t>
            </a:r>
            <a:endParaRPr lang="en-US" altLang="zh-CN" dirty="0"/>
          </a:p>
        </p:txBody>
      </p:sp>
      <p:sp>
        <p:nvSpPr>
          <p:cNvPr id="13" name="内容占位符 12"/>
          <p:cNvSpPr>
            <a:spLocks noGrp="1"/>
          </p:cNvSpPr>
          <p:nvPr>
            <p:ph idx="1"/>
          </p:nvPr>
        </p:nvSpPr>
        <p:spPr>
          <a:xfrm>
            <a:off x="6920414" y="981572"/>
            <a:ext cx="4612626" cy="4762910"/>
          </a:xfrm>
        </p:spPr>
        <p:txBody>
          <a:bodyPr/>
          <a:lstStyle/>
          <a:p>
            <a:endParaRPr lang="en-US" altLang="zh-CN" sz="1600" dirty="0" smtClean="0"/>
          </a:p>
          <a:p>
            <a:endParaRPr lang="en-US" altLang="zh-CN" sz="1600" dirty="0"/>
          </a:p>
          <a:p>
            <a:r>
              <a:rPr lang="zh-CN" altLang="en-US" sz="1600" dirty="0" smtClean="0"/>
              <a:t>第</a:t>
            </a:r>
            <a:r>
              <a:rPr lang="en-US" altLang="zh-CN" sz="1600" dirty="0"/>
              <a:t>1</a:t>
            </a:r>
            <a:r>
              <a:rPr lang="zh-CN" altLang="en-US" sz="1600" dirty="0"/>
              <a:t>步，在原始数据集中任意选择 </a:t>
            </a:r>
            <a:r>
              <a:rPr lang="en-US" altLang="zh-CN" sz="1600" dirty="0"/>
              <a:t>k </a:t>
            </a:r>
            <a:r>
              <a:rPr lang="zh-CN" altLang="en-US" sz="1600" dirty="0"/>
              <a:t>个对象作为“初始聚类中心对象”</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2</a:t>
            </a:r>
            <a:r>
              <a:rPr lang="zh-CN" altLang="en-US" sz="1600" dirty="0"/>
              <a:t>步，计算其他对象与这些初始聚类中心对象之间的距离，并根据最小距离，将其他结点合并入对应的最小聚类中心结点所在的聚类，形成</a:t>
            </a:r>
            <a:r>
              <a:rPr lang="en-US" altLang="zh-CN" sz="1600" dirty="0"/>
              <a:t>k=2</a:t>
            </a:r>
            <a:r>
              <a:rPr lang="zh-CN" altLang="en-US" sz="1600" dirty="0"/>
              <a:t>个“中间聚类结果”</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3</a:t>
            </a:r>
            <a:r>
              <a:rPr lang="zh-CN" altLang="en-US" sz="1600" dirty="0"/>
              <a:t>步，计算每个“中间聚类结果”的均值，在</a:t>
            </a:r>
            <a:r>
              <a:rPr lang="en-US" altLang="zh-CN" sz="1600" dirty="0"/>
              <a:t>k</a:t>
            </a:r>
            <a:r>
              <a:rPr lang="zh-CN" altLang="en-US" sz="1600" dirty="0"/>
              <a:t>中间聚类中找出</a:t>
            </a:r>
            <a:r>
              <a:rPr lang="en-US" altLang="zh-CN" sz="1600" dirty="0"/>
              <a:t>k=2</a:t>
            </a:r>
            <a:r>
              <a:rPr lang="zh-CN" altLang="en-US" sz="1600" dirty="0"/>
              <a:t>个“新的聚类中心对象”</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4</a:t>
            </a:r>
            <a:r>
              <a:rPr lang="zh-CN" altLang="en-US" sz="1600" dirty="0"/>
              <a:t>步，重新计算每个对象与这些“新的聚类中心对象”之间的距离，并根据最小距离，重新分类，形成</a:t>
            </a:r>
            <a:r>
              <a:rPr lang="en-US" altLang="zh-CN" sz="1600" dirty="0"/>
              <a:t>k=2</a:t>
            </a:r>
            <a:r>
              <a:rPr lang="zh-CN" altLang="en-US" sz="1600" dirty="0"/>
              <a:t>个“中间聚类结果”</a:t>
            </a:r>
            <a:r>
              <a:rPr lang="zh-CN" altLang="en-US" sz="1600" dirty="0" smtClean="0"/>
              <a:t>；</a:t>
            </a:r>
            <a:endParaRPr lang="en-US" altLang="zh-CN" sz="1600" dirty="0" smtClean="0"/>
          </a:p>
          <a:p>
            <a:endParaRPr lang="zh-CN" altLang="en-US" sz="1600" dirty="0"/>
          </a:p>
          <a:p>
            <a:r>
              <a:rPr lang="zh-CN" altLang="en-US" sz="1600" dirty="0"/>
              <a:t>第</a:t>
            </a:r>
            <a:r>
              <a:rPr lang="en-US" altLang="zh-CN" sz="1600" dirty="0"/>
              <a:t>5</a:t>
            </a:r>
            <a:r>
              <a:rPr lang="zh-CN" altLang="en-US" sz="1600" dirty="0"/>
              <a:t>步，重复执行步骤</a:t>
            </a:r>
            <a:r>
              <a:rPr lang="en-US" altLang="zh-CN" sz="1600" dirty="0"/>
              <a:t>3~4</a:t>
            </a:r>
            <a:r>
              <a:rPr lang="zh-CN" altLang="en-US" sz="1600" dirty="0"/>
              <a:t>。当所有对象的聚类情况不再变化或已达到规定的循环次数时，结束执行，并得到最重聚类结果。</a:t>
            </a:r>
            <a:endParaRPr lang="zh-CN" altLang="en-US" sz="1600" dirty="0"/>
          </a:p>
          <a:p>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475067" cy="260648"/>
          </a:xfrm>
        </p:spPr>
        <p:txBody>
          <a:bodyPr/>
          <a:lstStyle/>
          <a:p>
            <a:r>
              <a:rPr lang="zh-CN" altLang="en-US" dirty="0" smtClean="0"/>
              <a:t>►</a:t>
            </a:r>
            <a:r>
              <a:rPr lang="en-US" altLang="zh-CN" dirty="0" smtClean="0"/>
              <a:t>2.3机器学习</a:t>
            </a:r>
            <a:endParaRPr lang="zh-CN" altLang="en-US" dirty="0"/>
          </a:p>
        </p:txBody>
      </p:sp>
      <p:sp>
        <p:nvSpPr>
          <p:cNvPr id="7" name="Rectangle 2"/>
          <p:cNvSpPr>
            <a:spLocks noChangeArrowheads="1"/>
          </p:cNvSpPr>
          <p:nvPr/>
        </p:nvSpPr>
        <p:spPr bwMode="auto">
          <a:xfrm>
            <a:off x="824414" y="5994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1"/>
          <a:stretch>
            <a:fillRect/>
          </a:stretch>
        </p:blipFill>
        <p:spPr>
          <a:xfrm>
            <a:off x="824414" y="599435"/>
            <a:ext cx="5976664" cy="6276821"/>
          </a:xfrm>
          <a:prstGeom prst="rect">
            <a:avLst/>
          </a:prstGeom>
        </p:spPr>
      </p:pic>
      <p:sp>
        <p:nvSpPr>
          <p:cNvPr id="12" name="文本框 11"/>
          <p:cNvSpPr txBox="1"/>
          <p:nvPr/>
        </p:nvSpPr>
        <p:spPr>
          <a:xfrm>
            <a:off x="8328248" y="1988840"/>
            <a:ext cx="184731" cy="369332"/>
          </a:xfrm>
          <a:prstGeom prst="rect">
            <a:avLst/>
          </a:prstGeom>
          <a:noFill/>
        </p:spPr>
        <p:txBody>
          <a:bodyPr wrap="none" rtlCol="0">
            <a:spAutoFit/>
          </a:bodyPr>
          <a:lstStyle/>
          <a:p>
            <a:endParaRPr lang="zh-CN" altLang="en-US" dirty="0"/>
          </a:p>
        </p:txBody>
      </p:sp>
      <p:sp>
        <p:nvSpPr>
          <p:cNvPr id="3" name="文本框 2"/>
          <p:cNvSpPr txBox="1"/>
          <p:nvPr/>
        </p:nvSpPr>
        <p:spPr>
          <a:xfrm>
            <a:off x="8512979" y="836712"/>
            <a:ext cx="1399445" cy="369332"/>
          </a:xfrm>
          <a:prstGeom prst="rect">
            <a:avLst/>
          </a:prstGeom>
          <a:noFill/>
        </p:spPr>
        <p:txBody>
          <a:bodyPr wrap="square" rtlCol="0">
            <a:spAutoFit/>
          </a:bodyPr>
          <a:lstStyle/>
          <a:p>
            <a:r>
              <a:rPr lang="en-US" altLang="zh-CN" dirty="0" smtClean="0"/>
              <a:t>K=2</a:t>
            </a:r>
            <a:endParaRPr lang="zh-CN" altLang="en-US" dirty="0"/>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）概念学习</a:t>
            </a:r>
            <a:endParaRPr lang="en-US" altLang="zh-CN" dirty="0"/>
          </a:p>
        </p:txBody>
      </p:sp>
      <p:graphicFrame>
        <p:nvGraphicFramePr>
          <p:cNvPr id="9" name="内容占位符 8"/>
          <p:cNvGraphicFramePr>
            <a:graphicFrameLocks noGrp="1"/>
          </p:cNvGraphicFramePr>
          <p:nvPr>
            <p:ph idx="1"/>
          </p:nvPr>
        </p:nvGraphicFramePr>
        <p:xfrm>
          <a:off x="818389" y="1351929"/>
          <a:ext cx="4610856"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043019" cy="255004"/>
          </a:xfrm>
        </p:spPr>
        <p:txBody>
          <a:bodyPr/>
          <a:lstStyle/>
          <a:p>
            <a:r>
              <a:rPr lang="zh-CN" altLang="en-US" dirty="0" smtClean="0"/>
              <a:t>►</a:t>
            </a:r>
            <a:r>
              <a:rPr lang="en-US" altLang="zh-CN" dirty="0" smtClean="0"/>
              <a:t>2.3机器学习</a:t>
            </a:r>
            <a:endParaRPr lang="zh-CN" altLang="en-US" dirty="0"/>
          </a:p>
        </p:txBody>
      </p:sp>
      <p:sp>
        <p:nvSpPr>
          <p:cNvPr id="3" name="Rectangle 2"/>
          <p:cNvSpPr>
            <a:spLocks noChangeArrowheads="1"/>
          </p:cNvSpPr>
          <p:nvPr/>
        </p:nvSpPr>
        <p:spPr bwMode="auto">
          <a:xfrm>
            <a:off x="695400"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表格 7"/>
          <p:cNvGraphicFramePr>
            <a:graphicFrameLocks noGrp="1"/>
          </p:cNvGraphicFramePr>
          <p:nvPr/>
        </p:nvGraphicFramePr>
        <p:xfrm>
          <a:off x="5553541" y="1363035"/>
          <a:ext cx="6390336" cy="1584204"/>
        </p:xfrm>
        <a:graphic>
          <a:graphicData uri="http://schemas.openxmlformats.org/drawingml/2006/table">
            <a:tbl>
              <a:tblPr/>
              <a:tblGrid>
                <a:gridCol w="798792"/>
                <a:gridCol w="857962"/>
                <a:gridCol w="739622"/>
                <a:gridCol w="798792"/>
                <a:gridCol w="798792"/>
                <a:gridCol w="798792"/>
                <a:gridCol w="769207"/>
                <a:gridCol w="828377"/>
              </a:tblGrid>
              <a:tr h="0">
                <a:tc>
                  <a:txBody>
                    <a:bodyPr/>
                    <a:lstStyle/>
                    <a:p>
                      <a:pPr algn="ctr">
                        <a:spcBef>
                          <a:spcPts val="200"/>
                        </a:spcBef>
                        <a:spcAft>
                          <a:spcPts val="200"/>
                        </a:spcAft>
                      </a:pPr>
                      <a:r>
                        <a:rPr lang="en-US" sz="1600" b="1" kern="1050" dirty="0">
                          <a:solidFill>
                            <a:srgbClr val="FFFFFF"/>
                          </a:solidFill>
                          <a:latin typeface="Times New Roman" panose="02020603050405020304"/>
                          <a:ea typeface="宋体" panose="02010600030101010101" pitchFamily="2" charset="-122"/>
                          <a:cs typeface="Times New Roman" panose="02020603050405020304"/>
                        </a:rPr>
                        <a:t>Example</a:t>
                      </a:r>
                      <a:endParaRPr lang="zh-CN" sz="1600" kern="105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dirty="0">
                          <a:solidFill>
                            <a:srgbClr val="FFFFFF"/>
                          </a:solidFill>
                          <a:latin typeface="Times New Roman" panose="02020603050405020304"/>
                          <a:ea typeface="宋体" panose="02010600030101010101" pitchFamily="2" charset="-122"/>
                          <a:cs typeface="Times New Roman" panose="02020603050405020304"/>
                        </a:rPr>
                        <a:t>Sky</a:t>
                      </a:r>
                      <a:endParaRPr lang="zh-CN" sz="1600" kern="105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panose="02020603050405020304"/>
                          <a:ea typeface="宋体" panose="02010600030101010101" pitchFamily="2" charset="-122"/>
                          <a:cs typeface="Times New Roman" panose="02020603050405020304"/>
                        </a:rPr>
                        <a:t>AirTemp</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panose="02020603050405020304"/>
                          <a:ea typeface="宋体" panose="02010600030101010101" pitchFamily="2" charset="-122"/>
                          <a:cs typeface="Times New Roman" panose="02020603050405020304"/>
                        </a:rPr>
                        <a:t>Humidity</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panose="02020603050405020304"/>
                          <a:ea typeface="宋体" panose="02010600030101010101" pitchFamily="2" charset="-122"/>
                          <a:cs typeface="Times New Roman" panose="02020603050405020304"/>
                        </a:rPr>
                        <a:t>Wind</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dirty="0">
                          <a:solidFill>
                            <a:srgbClr val="FFFFFF"/>
                          </a:solidFill>
                          <a:latin typeface="Times New Roman" panose="02020603050405020304"/>
                          <a:ea typeface="宋体" panose="02010600030101010101" pitchFamily="2" charset="-122"/>
                          <a:cs typeface="Times New Roman" panose="02020603050405020304"/>
                        </a:rPr>
                        <a:t>Water</a:t>
                      </a:r>
                      <a:endParaRPr lang="zh-CN" sz="1600" kern="105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panose="02020603050405020304"/>
                          <a:ea typeface="宋体" panose="02010600030101010101" pitchFamily="2" charset="-122"/>
                          <a:cs typeface="Times New Roman" panose="02020603050405020304"/>
                        </a:rPr>
                        <a:t>Forecast</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Bef>
                          <a:spcPts val="200"/>
                        </a:spcBef>
                        <a:spcAft>
                          <a:spcPts val="200"/>
                        </a:spcAft>
                      </a:pPr>
                      <a:r>
                        <a:rPr lang="en-US" sz="1600" b="1" i="1" kern="1050">
                          <a:solidFill>
                            <a:srgbClr val="FFFFFF"/>
                          </a:solidFill>
                          <a:latin typeface="Times New Roman" panose="02020603050405020304"/>
                          <a:ea typeface="宋体" panose="02010600030101010101" pitchFamily="2" charset="-122"/>
                          <a:cs typeface="Times New Roman" panose="02020603050405020304"/>
                        </a:rPr>
                        <a:t>EnjoySport</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74131">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1</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Sunny</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Warm</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endParaRPr lang="en-US" sz="1600" kern="105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Strong</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Warm</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Same</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Yes</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131">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2</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Sunny</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Warm</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High</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Strong</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Warm</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Same</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Yes</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131">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3</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Rainy</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Cold</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High</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Strong</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Warm</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Change</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No</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131">
                <a:tc>
                  <a:txBody>
                    <a:bodyPr/>
                    <a:lstStyle/>
                    <a:p>
                      <a:pPr algn="ctr">
                        <a:spcBef>
                          <a:spcPts val="200"/>
                        </a:spcBef>
                        <a:spcAft>
                          <a:spcPts val="200"/>
                        </a:spcAft>
                      </a:pPr>
                      <a:r>
                        <a:rPr lang="en-US" sz="1600" kern="1050" dirty="0">
                          <a:latin typeface="Times New Roman" panose="02020603050405020304"/>
                          <a:ea typeface="宋体" panose="02010600030101010101" pitchFamily="2" charset="-122"/>
                          <a:cs typeface="Times New Roman" panose="02020603050405020304"/>
                        </a:rPr>
                        <a:t>4</a:t>
                      </a:r>
                      <a:endParaRPr lang="zh-CN" sz="1600" kern="105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Sunny</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dirty="0">
                          <a:latin typeface="Times New Roman" panose="02020603050405020304"/>
                          <a:ea typeface="宋体" panose="02010600030101010101" pitchFamily="2" charset="-122"/>
                          <a:cs typeface="Times New Roman" panose="02020603050405020304"/>
                        </a:rPr>
                        <a:t>Warm</a:t>
                      </a:r>
                      <a:endParaRPr lang="zh-CN" sz="1600" kern="105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High</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Strong</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Cool</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a:latin typeface="Times New Roman" panose="02020603050405020304"/>
                          <a:ea typeface="宋体" panose="02010600030101010101" pitchFamily="2" charset="-122"/>
                          <a:cs typeface="Times New Roman" panose="02020603050405020304"/>
                        </a:rPr>
                        <a:t>Change</a:t>
                      </a:r>
                      <a:endParaRPr lang="zh-CN" sz="1600" kern="105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1600" kern="1050" dirty="0">
                          <a:latin typeface="Times New Roman" panose="02020603050405020304"/>
                          <a:ea typeface="宋体" panose="02010600030101010101" pitchFamily="2" charset="-122"/>
                          <a:cs typeface="Times New Roman" panose="02020603050405020304"/>
                        </a:rPr>
                        <a:t>Yes</a:t>
                      </a:r>
                      <a:endParaRPr lang="zh-CN" sz="1600" kern="105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5553541" y="337274"/>
            <a:ext cx="6096000" cy="923330"/>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r>
              <a:rPr lang="zh-CN" altLang="zh-CN" dirty="0">
                <a:latin typeface="Times New Roman" panose="02020603050405020304" pitchFamily="18" charset="0"/>
                <a:cs typeface="Times New Roman" panose="02020603050405020304" pitchFamily="18" charset="0"/>
              </a:rPr>
              <a:t>概念学习主要解决的是“在已知的样本集合以及每个样本是否属于某一概念的标注的前提下，推断出该概念的一般定义”的</a:t>
            </a:r>
            <a:r>
              <a:rPr lang="zh-CN" altLang="zh-CN" dirty="0" smtClean="0">
                <a:latin typeface="Times New Roman" panose="02020603050405020304" pitchFamily="18" charset="0"/>
                <a:cs typeface="Times New Roman" panose="02020603050405020304" pitchFamily="18" charset="0"/>
              </a:rPr>
              <a:t>问题</a:t>
            </a:r>
            <a:r>
              <a:rPr lang="zh-CN" altLang="en-US" dirty="0" smtClean="0">
                <a:latin typeface="Times New Roman" panose="02020603050405020304" pitchFamily="18" charset="0"/>
                <a:cs typeface="Times New Roman" panose="02020603050405020304" pitchFamily="18" charset="0"/>
              </a:rPr>
              <a:t>，例如学习</a:t>
            </a:r>
            <a:r>
              <a:rPr lang="zh-CN" altLang="zh-CN" dirty="0" smtClean="0"/>
              <a:t>概念</a:t>
            </a:r>
            <a:r>
              <a:rPr lang="en-US" altLang="zh-CN" i="1" dirty="0" err="1" smtClean="0"/>
              <a:t>EnjoySport</a:t>
            </a:r>
            <a:r>
              <a:rPr lang="zh-CN" altLang="en-US" i="1" dirty="0" smtClean="0"/>
              <a:t>。</a:t>
            </a:r>
            <a:endParaRPr lang="zh-CN" altLang="en-US" dirty="0"/>
          </a:p>
        </p:txBody>
      </p:sp>
      <p:sp>
        <p:nvSpPr>
          <p:cNvPr id="6" name="圆角矩形 5"/>
          <p:cNvSpPr/>
          <p:nvPr/>
        </p:nvSpPr>
        <p:spPr>
          <a:xfrm>
            <a:off x="5735960" y="1260604"/>
            <a:ext cx="5112568" cy="16866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1266897" y="1231395"/>
            <a:ext cx="512440" cy="16866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3387</Words>
  <Application>WPS 演示</Application>
  <PresentationFormat>宽屏</PresentationFormat>
  <Paragraphs>461</Paragraphs>
  <Slides>22</Slides>
  <Notes>75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17</vt:i4>
      </vt:variant>
      <vt:variant>
        <vt:lpstr>幻灯片标题</vt:lpstr>
      </vt:variant>
      <vt:variant>
        <vt:i4>22</vt:i4>
      </vt:variant>
    </vt:vector>
  </HeadingPairs>
  <TitlesOfParts>
    <vt:vector size="53" baseType="lpstr">
      <vt:lpstr>Arial</vt:lpstr>
      <vt:lpstr>宋体</vt:lpstr>
      <vt:lpstr>Wingdings</vt:lpstr>
      <vt:lpstr>Times New Roman</vt:lpstr>
      <vt:lpstr>Wingdings 2</vt:lpstr>
      <vt:lpstr>华文中宋</vt:lpstr>
      <vt:lpstr>Cambria Math</vt:lpstr>
      <vt:lpstr>Times New Roman</vt:lpstr>
      <vt:lpstr>Calibri</vt:lpstr>
      <vt:lpstr>微软雅黑</vt:lpstr>
      <vt:lpstr>Arial Unicode MS</vt:lpstr>
      <vt:lpstr>Calibri</vt:lpstr>
      <vt:lpstr>Arial</vt:lpstr>
      <vt:lpstr>吉祥如意</vt:lpstr>
      <vt:lpstr>Visio.Drawing.11</vt:lpstr>
      <vt:lpstr>Visio.Drawing.11</vt:lpstr>
      <vt:lpstr>Visio.Drawing.11</vt:lpstr>
      <vt:lpstr>Equation.DSMT4</vt:lpstr>
      <vt:lpstr>Equation.DSMT4</vt:lpstr>
      <vt:lpstr>Equation.DSMT4</vt:lpstr>
      <vt:lpstr>Equation.DSMT4</vt:lpstr>
      <vt:lpstr>Visio.Drawing.11</vt:lpstr>
      <vt:lpstr>Visio.Drawing.11</vt:lpstr>
      <vt:lpstr>Visio.Drawing.11</vt:lpstr>
      <vt:lpstr>Visio.Drawing.11</vt:lpstr>
      <vt:lpstr>Visio.Drawing.11</vt:lpstr>
      <vt:lpstr>Visio.Drawing.11</vt:lpstr>
      <vt:lpstr>Equation.DSMT4</vt:lpstr>
      <vt:lpstr>Equation.DSMT4</vt:lpstr>
      <vt:lpstr>Visio.Drawing.11</vt:lpstr>
      <vt:lpstr>Equation.DSMT4</vt:lpstr>
      <vt:lpstr>《数据科学理论与实践》之            理论基础</vt:lpstr>
      <vt:lpstr>2.3  机器学习</vt:lpstr>
      <vt:lpstr>1.机器学习与数据科学</vt:lpstr>
      <vt:lpstr>机器学习的三要素</vt:lpstr>
      <vt:lpstr>2.数据科学中常用的机器学习知识</vt:lpstr>
      <vt:lpstr>1)基于实例的学习</vt:lpstr>
      <vt:lpstr>k-近邻算法</vt:lpstr>
      <vt:lpstr>K-Means 算法</vt:lpstr>
      <vt:lpstr>2）概念学习</vt:lpstr>
      <vt:lpstr>3）决策树学习</vt:lpstr>
      <vt:lpstr>ID3算法的基本步骤</vt:lpstr>
      <vt:lpstr>ID3算法的关键点</vt:lpstr>
      <vt:lpstr>4）人工神经网络学习</vt:lpstr>
      <vt:lpstr>5）贝叶斯学习</vt:lpstr>
      <vt:lpstr>6）遗传算法</vt:lpstr>
      <vt:lpstr>7）分析学习</vt:lpstr>
      <vt:lpstr>8）增强学习</vt:lpstr>
      <vt:lpstr>3. 机器学习在数据科学中的应用 </vt:lpstr>
      <vt:lpstr>【例】AlphaGo </vt:lpstr>
      <vt:lpstr>4.数据科学视角下的机器学习</vt:lpstr>
      <vt:lpstr>机器学习面临的主要挑战</vt:lpstr>
      <vt:lpstr>PowerPoint 演示文稿</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孟刚</cp:lastModifiedBy>
  <cp:revision>1140</cp:revision>
  <dcterms:created xsi:type="dcterms:W3CDTF">2007-03-02T11:26:00Z</dcterms:created>
  <dcterms:modified xsi:type="dcterms:W3CDTF">2021-11-08T17:16:21Z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4171893EF9D64FBBA7CB16442AB039E5</vt:lpwstr>
  </property>
  <property fmtid="{D5CDD505-2E9C-101B-9397-08002B2CF9AE}" pid="3" name="KSOProductBuildVer">
    <vt:lpwstr>2052-11.1.0.11045</vt:lpwstr>
  </property>
</Properties>
</file>