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471" r:id="rId3"/>
    <p:sldId id="574" r:id="rId5"/>
    <p:sldId id="576" r:id="rId6"/>
    <p:sldId id="577" r:id="rId7"/>
    <p:sldId id="578" r:id="rId8"/>
    <p:sldId id="579" r:id="rId9"/>
    <p:sldId id="580" r:id="rId10"/>
    <p:sldId id="582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B0000"/>
    <a:srgbClr val="CC0000"/>
    <a:srgbClr val="8A0000"/>
    <a:srgbClr val="00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1835" autoAdjust="0"/>
  </p:normalViewPr>
  <p:slideViewPr>
    <p:cSldViewPr>
      <p:cViewPr varScale="1">
        <p:scale>
          <a:sx n="70" d="100"/>
          <a:sy n="70" d="100"/>
        </p:scale>
        <p:origin x="63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C10AF-5C6E-44E5-86B8-453C09B3CCD5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F2D4806-6869-49FD-8AAF-8F2762FEEC32}">
      <dgm:prSet custT="1"/>
      <dgm:spPr/>
      <dgm:t>
        <a:bodyPr/>
        <a:lstStyle/>
        <a:p>
          <a:pPr rtl="0"/>
          <a:r>
            <a:rPr lang="zh-CN" altLang="en-US" sz="2400" b="1" dirty="0" smtClean="0">
              <a:latin typeface="+mn-ea"/>
              <a:ea typeface="+mn-ea"/>
            </a:rPr>
            <a:t>视觉感知是人类大脑的最主要功能之一</a:t>
          </a:r>
          <a:endParaRPr lang="zh-CN" altLang="en-US" sz="2400" b="1" dirty="0">
            <a:latin typeface="+mn-ea"/>
            <a:ea typeface="+mn-ea"/>
          </a:endParaRPr>
        </a:p>
      </dgm:t>
    </dgm:pt>
    <dgm:pt modelId="{7D88DE3F-DFCF-41A6-850B-050A9DE5CAC8}" cxnId="{7833FBF4-E196-46FA-A6E4-7FBBE6D8382E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8A477FB0-AAF0-4770-8524-27FCEE180794}" cxnId="{7833FBF4-E196-46FA-A6E4-7FBBE6D8382E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C028BF2E-6B44-47F5-81D5-D25B3F006D51}">
      <dgm:prSet custT="1"/>
      <dgm:spPr/>
      <dgm:t>
        <a:bodyPr/>
        <a:lstStyle/>
        <a:p>
          <a:pPr rtl="0"/>
          <a:r>
            <a:rPr lang="zh-CN" sz="2800" dirty="0" smtClean="0">
              <a:latin typeface="+mn-ea"/>
              <a:ea typeface="+mn-ea"/>
            </a:rPr>
            <a:t>超过</a:t>
          </a:r>
          <a:r>
            <a:rPr lang="en-US" sz="2800" dirty="0" smtClean="0">
              <a:latin typeface="+mn-ea"/>
              <a:ea typeface="+mn-ea"/>
            </a:rPr>
            <a:t>50%</a:t>
          </a:r>
          <a:r>
            <a:rPr lang="zh-CN" sz="2800" dirty="0" smtClean="0">
              <a:latin typeface="+mn-ea"/>
              <a:ea typeface="+mn-ea"/>
            </a:rPr>
            <a:t>的人脑功能用于视觉信息的处理</a:t>
          </a:r>
          <a:r>
            <a:rPr lang="en-US" altLang="zh-CN" sz="2400" i="1" dirty="0" smtClean="0">
              <a:latin typeface="+mn-ea"/>
              <a:ea typeface="+mn-ea"/>
              <a:cs typeface="Times New Roman" panose="02020603050405020304" pitchFamily="18" charset="0"/>
            </a:rPr>
            <a:t>(</a:t>
          </a:r>
          <a:r>
            <a:rPr lang="en-US" sz="2400" i="1" dirty="0" smtClean="0">
              <a:latin typeface="+mn-ea"/>
              <a:ea typeface="+mn-ea"/>
              <a:cs typeface="Times New Roman" panose="02020603050405020304" pitchFamily="18" charset="0"/>
            </a:rPr>
            <a:t>Ward M O</a:t>
          </a:r>
          <a:r>
            <a:rPr lang="zh-CN" altLang="en-US" sz="2400" i="1" dirty="0" smtClean="0">
              <a:latin typeface="+mn-ea"/>
              <a:ea typeface="+mn-ea"/>
              <a:cs typeface="Times New Roman" panose="02020603050405020304" pitchFamily="18" charset="0"/>
            </a:rPr>
            <a:t>，</a:t>
          </a:r>
          <a:r>
            <a:rPr lang="en-US" sz="2400" i="1" dirty="0" smtClean="0">
              <a:latin typeface="+mn-ea"/>
              <a:ea typeface="+mn-ea"/>
              <a:cs typeface="Times New Roman" panose="02020603050405020304" pitchFamily="18" charset="0"/>
            </a:rPr>
            <a:t>2010)</a:t>
          </a:r>
          <a:endParaRPr lang="zh-CN" sz="2800" i="1" dirty="0">
            <a:latin typeface="+mn-ea"/>
            <a:ea typeface="+mn-ea"/>
            <a:cs typeface="Times New Roman" panose="02020603050405020304" pitchFamily="18" charset="0"/>
          </a:endParaRPr>
        </a:p>
      </dgm:t>
    </dgm:pt>
    <dgm:pt modelId="{C44529CD-B35B-4540-BF78-5700218C046A}" cxnId="{0E0CE84A-49EA-46D5-8FB1-A3913CEFF77F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DC56711-8F76-44D8-925D-807EABCEF4A3}" cxnId="{0E0CE84A-49EA-46D5-8FB1-A3913CEFF77F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CFA7D91-CBC0-495C-98DF-3BD6EEFDF40E}">
      <dgm:prSet custT="1"/>
      <dgm:spPr/>
      <dgm:t>
        <a:bodyPr/>
        <a:lstStyle/>
        <a:p>
          <a:pPr rtl="0"/>
          <a:r>
            <a:rPr lang="zh-CN" sz="2400" b="1" dirty="0" smtClean="0">
              <a:latin typeface="+mn-ea"/>
              <a:ea typeface="+mn-ea"/>
            </a:rPr>
            <a:t>眼睛是感知信息能力最强的人体器官之一</a:t>
          </a:r>
          <a:endParaRPr lang="zh-CN" altLang="en-US" sz="2400" b="1" dirty="0">
            <a:latin typeface="+mn-ea"/>
            <a:ea typeface="+mn-ea"/>
          </a:endParaRPr>
        </a:p>
      </dgm:t>
    </dgm:pt>
    <dgm:pt modelId="{45FF4558-4E87-485C-AA32-BFDE5E7D8D77}" cxnId="{D70B13AC-DC8B-4EBD-AB48-05EB0A4F5F42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F1FF76E-F811-4163-BA49-D516C5B2F716}" cxnId="{D70B13AC-DC8B-4EBD-AB48-05EB0A4F5F42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8C331A3-2471-47F2-A131-CB0C9A4C4C5C}">
      <dgm:prSet custT="1"/>
      <dgm:spPr/>
      <dgm:t>
        <a:bodyPr/>
        <a:lstStyle/>
        <a:p>
          <a:pPr rtl="0"/>
          <a:r>
            <a:rPr lang="zh-CN" sz="2800" dirty="0" smtClean="0">
              <a:latin typeface="+mn-ea"/>
              <a:ea typeface="+mn-ea"/>
            </a:rPr>
            <a:t>最高带宽可以带到</a:t>
          </a:r>
          <a:r>
            <a:rPr lang="en-US" sz="2800" dirty="0" smtClean="0">
              <a:latin typeface="+mn-ea"/>
              <a:ea typeface="+mn-ea"/>
            </a:rPr>
            <a:t>2.3GB/S</a:t>
          </a:r>
          <a:endParaRPr lang="zh-CN" sz="2800" dirty="0">
            <a:latin typeface="+mn-ea"/>
            <a:ea typeface="+mn-ea"/>
          </a:endParaRPr>
        </a:p>
      </dgm:t>
    </dgm:pt>
    <dgm:pt modelId="{5150CDB8-9B76-4C56-80BD-247D38A64120}" cxnId="{217FCEDE-4721-46BF-83BB-EA426276D18B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21F184C-C276-4799-970C-3E6561C643AC}" cxnId="{217FCEDE-4721-46BF-83BB-EA426276D18B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2B5F13A1-297B-419A-9B6A-9744D7BDB0DE}">
      <dgm:prSet custT="1"/>
      <dgm:spPr/>
      <dgm:t>
        <a:bodyPr/>
        <a:lstStyle/>
        <a:p>
          <a:pPr rtl="0"/>
          <a:r>
            <a:rPr lang="zh-CN" sz="2400" b="1" dirty="0" smtClean="0">
              <a:latin typeface="+mn-ea"/>
              <a:ea typeface="+mn-ea"/>
            </a:rPr>
            <a:t>日常语言</a:t>
          </a:r>
          <a:endParaRPr lang="zh-CN" altLang="en-US" sz="2400" b="1" dirty="0">
            <a:latin typeface="+mn-ea"/>
            <a:ea typeface="+mn-ea"/>
          </a:endParaRPr>
        </a:p>
      </dgm:t>
    </dgm:pt>
    <dgm:pt modelId="{145BDBD5-1454-46AD-ACBC-B6D33009A0E4}" cxnId="{E4F85D75-908D-4CCF-9077-1E307E7FDB56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3EE30A0F-1D28-4C33-8787-141596536802}" cxnId="{E4F85D75-908D-4CCF-9077-1E307E7FDB56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C9D379C4-E598-4D65-AD38-C356A9FD33DA}">
      <dgm:prSet custT="1"/>
      <dgm:spPr/>
      <dgm:t>
        <a:bodyPr/>
        <a:lstStyle/>
        <a:p>
          <a:pPr rtl="0"/>
          <a:r>
            <a:rPr lang="en-US" sz="2800" dirty="0" smtClean="0">
              <a:latin typeface="+mn-ea"/>
              <a:ea typeface="+mn-ea"/>
            </a:rPr>
            <a:t>I see</a:t>
          </a:r>
          <a:endParaRPr lang="zh-CN" sz="2800" dirty="0">
            <a:latin typeface="+mn-ea"/>
            <a:ea typeface="+mn-ea"/>
          </a:endParaRPr>
        </a:p>
      </dgm:t>
    </dgm:pt>
    <dgm:pt modelId="{D24479F9-74AA-432B-ABA7-C368B4304572}" cxnId="{AD81FAC5-CAC3-4F8C-B01A-86A79B120C3A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3B195BEC-6FDB-4826-A3EF-4B139DC5C882}" cxnId="{AD81FAC5-CAC3-4F8C-B01A-86A79B120C3A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23959FEE-B953-4F8B-B2C2-79E1E0879740}" type="pres">
      <dgm:prSet presAssocID="{F88C10AF-5C6E-44E5-86B8-453C09B3CC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79B2DA-DBE1-442F-AAC1-69008266DD03}" type="pres">
      <dgm:prSet presAssocID="{0F2D4806-6869-49FD-8AAF-8F2762FEEC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97C1F5-B2D7-4748-B0A7-FDEA373BCB2D}" type="pres">
      <dgm:prSet presAssocID="{0F2D4806-6869-49FD-8AAF-8F2762FEEC3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12C7B5-47DE-44FE-9722-F96189158DD0}" type="pres">
      <dgm:prSet presAssocID="{DCFA7D91-CBC0-495C-98DF-3BD6EEFDF40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A00522-5B06-4738-BAC3-B37BC07DE7F0}" type="pres">
      <dgm:prSet presAssocID="{DCFA7D91-CBC0-495C-98DF-3BD6EEFDF40E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A49129-8765-4F1C-A9D1-A9F3A9AF06C6}" type="pres">
      <dgm:prSet presAssocID="{2B5F13A1-297B-419A-9B6A-9744D7BDB0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55F52C-68F2-4B82-825D-B1BC7BC51364}" type="pres">
      <dgm:prSet presAssocID="{2B5F13A1-297B-419A-9B6A-9744D7BDB0D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8AC5DB-665D-44F9-B0D4-D6904DC6215E}" type="presOf" srcId="{C9D379C4-E598-4D65-AD38-C356A9FD33DA}" destId="{9A55F52C-68F2-4B82-825D-B1BC7BC51364}" srcOrd="0" destOrd="0" presId="urn:microsoft.com/office/officeart/2005/8/layout/vList2"/>
    <dgm:cxn modelId="{E4F85D75-908D-4CCF-9077-1E307E7FDB56}" srcId="{F88C10AF-5C6E-44E5-86B8-453C09B3CCD5}" destId="{2B5F13A1-297B-419A-9B6A-9744D7BDB0DE}" srcOrd="2" destOrd="0" parTransId="{145BDBD5-1454-46AD-ACBC-B6D33009A0E4}" sibTransId="{3EE30A0F-1D28-4C33-8787-141596536802}"/>
    <dgm:cxn modelId="{D70B13AC-DC8B-4EBD-AB48-05EB0A4F5F42}" srcId="{F88C10AF-5C6E-44E5-86B8-453C09B3CCD5}" destId="{DCFA7D91-CBC0-495C-98DF-3BD6EEFDF40E}" srcOrd="1" destOrd="0" parTransId="{45FF4558-4E87-485C-AA32-BFDE5E7D8D77}" sibTransId="{DF1FF76E-F811-4163-BA49-D516C5B2F716}"/>
    <dgm:cxn modelId="{217FCEDE-4721-46BF-83BB-EA426276D18B}" srcId="{DCFA7D91-CBC0-495C-98DF-3BD6EEFDF40E}" destId="{48C331A3-2471-47F2-A131-CB0C9A4C4C5C}" srcOrd="0" destOrd="0" parTransId="{5150CDB8-9B76-4C56-80BD-247D38A64120}" sibTransId="{921F184C-C276-4799-970C-3E6561C643AC}"/>
    <dgm:cxn modelId="{9EFDF292-7B73-4B66-B76D-43C3EE6842DD}" type="presOf" srcId="{48C331A3-2471-47F2-A131-CB0C9A4C4C5C}" destId="{E5A00522-5B06-4738-BAC3-B37BC07DE7F0}" srcOrd="0" destOrd="0" presId="urn:microsoft.com/office/officeart/2005/8/layout/vList2"/>
    <dgm:cxn modelId="{7833FBF4-E196-46FA-A6E4-7FBBE6D8382E}" srcId="{F88C10AF-5C6E-44E5-86B8-453C09B3CCD5}" destId="{0F2D4806-6869-49FD-8AAF-8F2762FEEC32}" srcOrd="0" destOrd="0" parTransId="{7D88DE3F-DFCF-41A6-850B-050A9DE5CAC8}" sibTransId="{8A477FB0-AAF0-4770-8524-27FCEE180794}"/>
    <dgm:cxn modelId="{0E0CE84A-49EA-46D5-8FB1-A3913CEFF77F}" srcId="{0F2D4806-6869-49FD-8AAF-8F2762FEEC32}" destId="{C028BF2E-6B44-47F5-81D5-D25B3F006D51}" srcOrd="0" destOrd="0" parTransId="{C44529CD-B35B-4540-BF78-5700218C046A}" sibTransId="{6DC56711-8F76-44D8-925D-807EABCEF4A3}"/>
    <dgm:cxn modelId="{D18F2521-8E12-4E0E-BCB4-3F420570D273}" type="presOf" srcId="{0F2D4806-6869-49FD-8AAF-8F2762FEEC32}" destId="{1379B2DA-DBE1-442F-AAC1-69008266DD03}" srcOrd="0" destOrd="0" presId="urn:microsoft.com/office/officeart/2005/8/layout/vList2"/>
    <dgm:cxn modelId="{6BE276A6-D795-4872-A8A6-0ADE7E7C7AF7}" type="presOf" srcId="{2B5F13A1-297B-419A-9B6A-9744D7BDB0DE}" destId="{CBA49129-8765-4F1C-A9D1-A9F3A9AF06C6}" srcOrd="0" destOrd="0" presId="urn:microsoft.com/office/officeart/2005/8/layout/vList2"/>
    <dgm:cxn modelId="{9B14795D-8A29-4C12-89A9-6670F5F217C5}" type="presOf" srcId="{F88C10AF-5C6E-44E5-86B8-453C09B3CCD5}" destId="{23959FEE-B953-4F8B-B2C2-79E1E0879740}" srcOrd="0" destOrd="0" presId="urn:microsoft.com/office/officeart/2005/8/layout/vList2"/>
    <dgm:cxn modelId="{B76FBCB4-04D7-4D8F-9E88-D5D2E55793B4}" type="presOf" srcId="{C028BF2E-6B44-47F5-81D5-D25B3F006D51}" destId="{8997C1F5-B2D7-4748-B0A7-FDEA373BCB2D}" srcOrd="0" destOrd="0" presId="urn:microsoft.com/office/officeart/2005/8/layout/vList2"/>
    <dgm:cxn modelId="{AD81FAC5-CAC3-4F8C-B01A-86A79B120C3A}" srcId="{2B5F13A1-297B-419A-9B6A-9744D7BDB0DE}" destId="{C9D379C4-E598-4D65-AD38-C356A9FD33DA}" srcOrd="0" destOrd="0" parTransId="{D24479F9-74AA-432B-ABA7-C368B4304572}" sibTransId="{3B195BEC-6FDB-4826-A3EF-4B139DC5C882}"/>
    <dgm:cxn modelId="{1384361A-F410-48EB-8CCB-44AD1F500F7F}" type="presOf" srcId="{DCFA7D91-CBC0-495C-98DF-3BD6EEFDF40E}" destId="{7412C7B5-47DE-44FE-9722-F96189158DD0}" srcOrd="0" destOrd="0" presId="urn:microsoft.com/office/officeart/2005/8/layout/vList2"/>
    <dgm:cxn modelId="{95AD6D36-5ADE-4E31-A8EE-074F0E2B1397}" type="presParOf" srcId="{23959FEE-B953-4F8B-B2C2-79E1E0879740}" destId="{1379B2DA-DBE1-442F-AAC1-69008266DD03}" srcOrd="0" destOrd="0" presId="urn:microsoft.com/office/officeart/2005/8/layout/vList2"/>
    <dgm:cxn modelId="{0A9CE0AE-2CB6-48C4-8B90-E0717124DF26}" type="presParOf" srcId="{23959FEE-B953-4F8B-B2C2-79E1E0879740}" destId="{8997C1F5-B2D7-4748-B0A7-FDEA373BCB2D}" srcOrd="1" destOrd="0" presId="urn:microsoft.com/office/officeart/2005/8/layout/vList2"/>
    <dgm:cxn modelId="{8FF38002-E18C-4963-95A4-6DEF7FA4468E}" type="presParOf" srcId="{23959FEE-B953-4F8B-B2C2-79E1E0879740}" destId="{7412C7B5-47DE-44FE-9722-F96189158DD0}" srcOrd="2" destOrd="0" presId="urn:microsoft.com/office/officeart/2005/8/layout/vList2"/>
    <dgm:cxn modelId="{E67E1454-E7DA-4466-B8EE-56EBFA51391A}" type="presParOf" srcId="{23959FEE-B953-4F8B-B2C2-79E1E0879740}" destId="{E5A00522-5B06-4738-BAC3-B37BC07DE7F0}" srcOrd="3" destOrd="0" presId="urn:microsoft.com/office/officeart/2005/8/layout/vList2"/>
    <dgm:cxn modelId="{E8FC4450-0731-47B8-A50C-0B2C4943ABAD}" type="presParOf" srcId="{23959FEE-B953-4F8B-B2C2-79E1E0879740}" destId="{CBA49129-8765-4F1C-A9D1-A9F3A9AF06C6}" srcOrd="4" destOrd="0" presId="urn:microsoft.com/office/officeart/2005/8/layout/vList2"/>
    <dgm:cxn modelId="{6456D5DD-AB4E-4545-85BD-7D005DDC9DAE}" type="presParOf" srcId="{23959FEE-B953-4F8B-B2C2-79E1E0879740}" destId="{9A55F52C-68F2-4B82-825D-B1BC7BC5136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8D713F-D40D-497A-A760-B210A5D228D2}" type="doc">
      <dgm:prSet loTypeId="urn:microsoft.com/office/officeart/2005/8/layout/target2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A13CE80-5701-48C9-8355-5D246FC32FAB}">
      <dgm:prSet custT="1"/>
      <dgm:spPr/>
      <dgm:t>
        <a:bodyPr/>
        <a:lstStyle/>
        <a:p>
          <a:pPr rtl="0"/>
          <a:r>
            <a:rPr lang="en-US" sz="1800" dirty="0" smtClean="0">
              <a:latin typeface="微软雅黑" panose="020B0503020204020204" charset="-122"/>
              <a:ea typeface="微软雅黑" panose="020B0503020204020204" charset="-122"/>
            </a:rPr>
            <a:t>1736</a:t>
          </a:r>
          <a:r>
            <a:rPr lang="zh-CN" sz="1800" dirty="0" smtClean="0">
              <a:latin typeface="微软雅黑" panose="020B0503020204020204" charset="-122"/>
              <a:ea typeface="微软雅黑" panose="020B0503020204020204" charset="-122"/>
            </a:rPr>
            <a:t>年</a:t>
          </a:r>
          <a:r>
            <a:rPr lang="zh-CN" altLang="en-US" sz="1800" dirty="0" smtClean="0">
              <a:latin typeface="微软雅黑" panose="020B0503020204020204" charset="-122"/>
              <a:ea typeface="微软雅黑" panose="020B0503020204020204" charset="-122"/>
            </a:rPr>
            <a:t>，年仅</a:t>
          </a:r>
          <a:r>
            <a:rPr lang="en-US" altLang="zh-CN" sz="1800" dirty="0" smtClean="0">
              <a:latin typeface="微软雅黑" panose="020B0503020204020204" charset="-122"/>
              <a:ea typeface="微软雅黑" panose="020B0503020204020204" charset="-122"/>
            </a:rPr>
            <a:t>29</a:t>
          </a:r>
          <a:r>
            <a:rPr lang="zh-CN" altLang="en-US" sz="1800" dirty="0" smtClean="0">
              <a:latin typeface="微软雅黑" panose="020B0503020204020204" charset="-122"/>
              <a:ea typeface="微软雅黑" panose="020B0503020204020204" charset="-122"/>
            </a:rPr>
            <a:t>岁的欧拉的论文</a:t>
          </a:r>
          <a:r>
            <a:rPr lang="en-US" sz="1800" dirty="0" smtClean="0">
              <a:latin typeface="微软雅黑" panose="020B0503020204020204" charset="-122"/>
              <a:ea typeface="微软雅黑" panose="020B0503020204020204" charset="-122"/>
            </a:rPr>
            <a:t>《</a:t>
          </a:r>
          <a:r>
            <a:rPr lang="zh-CN" sz="1800" dirty="0" smtClean="0">
              <a:latin typeface="微软雅黑" panose="020B0503020204020204" charset="-122"/>
              <a:ea typeface="微软雅黑" panose="020B0503020204020204" charset="-122"/>
            </a:rPr>
            <a:t>哥尼斯堡的七座桥</a:t>
          </a:r>
          <a:r>
            <a:rPr lang="en-US" sz="1800" dirty="0" smtClean="0">
              <a:latin typeface="微软雅黑" panose="020B0503020204020204" charset="-122"/>
              <a:ea typeface="微软雅黑" panose="020B0503020204020204" charset="-122"/>
            </a:rPr>
            <a:t>》</a:t>
          </a:r>
          <a:r>
            <a:rPr lang="zh-CN" sz="1800" dirty="0" smtClean="0">
              <a:latin typeface="微软雅黑" panose="020B0503020204020204" charset="-122"/>
              <a:ea typeface="微软雅黑" panose="020B0503020204020204" charset="-122"/>
            </a:rPr>
            <a:t>推动了图论与几何拓扑学的出现。</a:t>
          </a:r>
          <a:endParaRPr lang="zh-CN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A43C90E0-243A-4027-8459-06BB291E2C93}" cxnId="{BE0CEB8D-3FC9-476D-BE67-2FF49D23415A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34D841B-CBB1-4173-BEA5-FD81635B4F87}" cxnId="{BE0CEB8D-3FC9-476D-BE67-2FF49D23415A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2AEACC4-0B3F-4CAE-9231-509EFFE2B7FE}" type="pres">
      <dgm:prSet presAssocID="{4C8D713F-D40D-497A-A760-B210A5D228D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48DC4EA-9B8F-429F-ADAA-E0277002281F}" type="pres">
      <dgm:prSet presAssocID="{4C8D713F-D40D-497A-A760-B210A5D228D2}" presName="outerBox" presStyleCnt="0"/>
      <dgm:spPr/>
      <dgm:t>
        <a:bodyPr/>
        <a:lstStyle/>
        <a:p>
          <a:endParaRPr lang="zh-CN" altLang="en-US"/>
        </a:p>
      </dgm:t>
    </dgm:pt>
    <dgm:pt modelId="{81C4690B-90BE-41AE-8B25-E6228A5EF370}" type="pres">
      <dgm:prSet presAssocID="{4C8D713F-D40D-497A-A760-B210A5D228D2}" presName="outerBoxParent" presStyleLbl="node1" presStyleIdx="0" presStyleCnt="1"/>
      <dgm:spPr/>
      <dgm:t>
        <a:bodyPr/>
        <a:lstStyle/>
        <a:p>
          <a:endParaRPr lang="zh-CN" altLang="en-US"/>
        </a:p>
      </dgm:t>
    </dgm:pt>
    <dgm:pt modelId="{53E0C413-670D-4DF3-B951-E70F179584DB}" type="pres">
      <dgm:prSet presAssocID="{4C8D713F-D40D-497A-A760-B210A5D228D2}" presName="outerBoxChildren" presStyleCnt="0"/>
      <dgm:spPr/>
      <dgm:t>
        <a:bodyPr/>
        <a:lstStyle/>
        <a:p>
          <a:endParaRPr lang="zh-CN" altLang="en-US"/>
        </a:p>
      </dgm:t>
    </dgm:pt>
  </dgm:ptLst>
  <dgm:cxnLst>
    <dgm:cxn modelId="{BE0CEB8D-3FC9-476D-BE67-2FF49D23415A}" srcId="{4C8D713F-D40D-497A-A760-B210A5D228D2}" destId="{8A13CE80-5701-48C9-8355-5D246FC32FAB}" srcOrd="0" destOrd="0" parTransId="{A43C90E0-243A-4027-8459-06BB291E2C93}" sibTransId="{134D841B-CBB1-4173-BEA5-FD81635B4F87}"/>
    <dgm:cxn modelId="{41818207-E36C-4A49-BC56-95C62157A601}" type="presOf" srcId="{8A13CE80-5701-48C9-8355-5D246FC32FAB}" destId="{81C4690B-90BE-41AE-8B25-E6228A5EF370}" srcOrd="0" destOrd="0" presId="urn:microsoft.com/office/officeart/2005/8/layout/target2"/>
    <dgm:cxn modelId="{D2695888-3C05-4240-959F-BC8693DD1610}" type="presOf" srcId="{4C8D713F-D40D-497A-A760-B210A5D228D2}" destId="{D2AEACC4-0B3F-4CAE-9231-509EFFE2B7FE}" srcOrd="0" destOrd="0" presId="urn:microsoft.com/office/officeart/2005/8/layout/target2"/>
    <dgm:cxn modelId="{1CE8D1B0-B07C-4094-A6C5-C7DBF714DAD5}" type="presParOf" srcId="{D2AEACC4-0B3F-4CAE-9231-509EFFE2B7FE}" destId="{748DC4EA-9B8F-429F-ADAA-E0277002281F}" srcOrd="0" destOrd="0" presId="urn:microsoft.com/office/officeart/2005/8/layout/target2"/>
    <dgm:cxn modelId="{B2C81545-82FC-4E1D-84F7-E8942031F860}" type="presParOf" srcId="{748DC4EA-9B8F-429F-ADAA-E0277002281F}" destId="{81C4690B-90BE-41AE-8B25-E6228A5EF370}" srcOrd="0" destOrd="0" presId="urn:microsoft.com/office/officeart/2005/8/layout/target2"/>
    <dgm:cxn modelId="{B4EE380A-EF89-49DC-9565-D9E49643B43B}" type="presParOf" srcId="{748DC4EA-9B8F-429F-ADAA-E0277002281F}" destId="{53E0C413-670D-4DF3-B951-E70F179584DB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9B2DA-DBE1-442F-AAC1-69008266DD03}">
      <dsp:nvSpPr>
        <dsp:cNvPr id="0" name=""/>
        <dsp:cNvSpPr/>
      </dsp:nvSpPr>
      <dsp:spPr>
        <a:xfrm>
          <a:off x="0" y="39137"/>
          <a:ext cx="9361040" cy="804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ea"/>
              <a:ea typeface="+mn-ea"/>
            </a:rPr>
            <a:t>视觉感知是人类大脑的最主要功能之一</a:t>
          </a:r>
          <a:endParaRPr lang="zh-CN" altLang="en-US" sz="2400" b="1" kern="1200" dirty="0">
            <a:latin typeface="+mn-ea"/>
            <a:ea typeface="+mn-ea"/>
          </a:endParaRPr>
        </a:p>
      </dsp:txBody>
      <dsp:txXfrm>
        <a:off x="39295" y="78432"/>
        <a:ext cx="9282450" cy="726370"/>
      </dsp:txXfrm>
    </dsp:sp>
    <dsp:sp modelId="{8997C1F5-B2D7-4748-B0A7-FDEA373BCB2D}">
      <dsp:nvSpPr>
        <dsp:cNvPr id="0" name=""/>
        <dsp:cNvSpPr/>
      </dsp:nvSpPr>
      <dsp:spPr>
        <a:xfrm>
          <a:off x="0" y="844097"/>
          <a:ext cx="9361040" cy="845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213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>
              <a:latin typeface="+mn-ea"/>
              <a:ea typeface="+mn-ea"/>
            </a:rPr>
            <a:t>超过</a:t>
          </a:r>
          <a:r>
            <a:rPr lang="en-US" sz="2800" kern="1200" dirty="0" smtClean="0">
              <a:latin typeface="+mn-ea"/>
              <a:ea typeface="+mn-ea"/>
            </a:rPr>
            <a:t>50%</a:t>
          </a:r>
          <a:r>
            <a:rPr lang="zh-CN" sz="2800" kern="1200" dirty="0" smtClean="0">
              <a:latin typeface="+mn-ea"/>
              <a:ea typeface="+mn-ea"/>
            </a:rPr>
            <a:t>的人脑功能用于视觉信息的处理</a:t>
          </a:r>
          <a:r>
            <a:rPr lang="en-US" altLang="zh-CN" sz="2400" i="1" kern="1200" dirty="0" smtClean="0">
              <a:latin typeface="+mn-ea"/>
              <a:ea typeface="+mn-ea"/>
              <a:cs typeface="Times New Roman" panose="02020603050405020304" pitchFamily="18" charset="0"/>
            </a:rPr>
            <a:t>(</a:t>
          </a:r>
          <a:r>
            <a:rPr lang="en-US" sz="2400" i="1" kern="1200" dirty="0" smtClean="0">
              <a:latin typeface="+mn-ea"/>
              <a:ea typeface="+mn-ea"/>
              <a:cs typeface="Times New Roman" panose="02020603050405020304" pitchFamily="18" charset="0"/>
            </a:rPr>
            <a:t>Ward M O</a:t>
          </a:r>
          <a:r>
            <a:rPr lang="zh-CN" altLang="en-US" sz="2400" i="1" kern="1200" dirty="0" smtClean="0">
              <a:latin typeface="+mn-ea"/>
              <a:ea typeface="+mn-ea"/>
              <a:cs typeface="Times New Roman" panose="02020603050405020304" pitchFamily="18" charset="0"/>
            </a:rPr>
            <a:t>，</a:t>
          </a:r>
          <a:r>
            <a:rPr lang="en-US" sz="2400" i="1" kern="1200" dirty="0" smtClean="0">
              <a:latin typeface="+mn-ea"/>
              <a:ea typeface="+mn-ea"/>
              <a:cs typeface="Times New Roman" panose="02020603050405020304" pitchFamily="18" charset="0"/>
            </a:rPr>
            <a:t>2010)</a:t>
          </a:r>
          <a:endParaRPr lang="zh-CN" sz="2800" i="1" kern="1200" dirty="0">
            <a:latin typeface="+mn-ea"/>
            <a:ea typeface="+mn-ea"/>
            <a:cs typeface="Times New Roman" panose="02020603050405020304" pitchFamily="18" charset="0"/>
          </a:endParaRPr>
        </a:p>
      </dsp:txBody>
      <dsp:txXfrm>
        <a:off x="0" y="844097"/>
        <a:ext cx="9361040" cy="845595"/>
      </dsp:txXfrm>
    </dsp:sp>
    <dsp:sp modelId="{7412C7B5-47DE-44FE-9722-F96189158DD0}">
      <dsp:nvSpPr>
        <dsp:cNvPr id="0" name=""/>
        <dsp:cNvSpPr/>
      </dsp:nvSpPr>
      <dsp:spPr>
        <a:xfrm>
          <a:off x="0" y="1689692"/>
          <a:ext cx="9361040" cy="80496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latin typeface="+mn-ea"/>
              <a:ea typeface="+mn-ea"/>
            </a:rPr>
            <a:t>眼睛是感知信息能力最强的人体器官之一</a:t>
          </a:r>
          <a:endParaRPr lang="zh-CN" altLang="en-US" sz="2400" b="1" kern="1200" dirty="0">
            <a:latin typeface="+mn-ea"/>
            <a:ea typeface="+mn-ea"/>
          </a:endParaRPr>
        </a:p>
      </dsp:txBody>
      <dsp:txXfrm>
        <a:off x="39295" y="1728987"/>
        <a:ext cx="9282450" cy="726370"/>
      </dsp:txXfrm>
    </dsp:sp>
    <dsp:sp modelId="{E5A00522-5B06-4738-BAC3-B37BC07DE7F0}">
      <dsp:nvSpPr>
        <dsp:cNvPr id="0" name=""/>
        <dsp:cNvSpPr/>
      </dsp:nvSpPr>
      <dsp:spPr>
        <a:xfrm>
          <a:off x="0" y="2494652"/>
          <a:ext cx="936104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213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>
              <a:latin typeface="+mn-ea"/>
              <a:ea typeface="+mn-ea"/>
            </a:rPr>
            <a:t>最高带宽可以带到</a:t>
          </a:r>
          <a:r>
            <a:rPr lang="en-US" sz="2800" kern="1200" dirty="0" smtClean="0">
              <a:latin typeface="+mn-ea"/>
              <a:ea typeface="+mn-ea"/>
            </a:rPr>
            <a:t>2.3GB/S</a:t>
          </a:r>
          <a:endParaRPr lang="zh-CN" sz="2800" kern="1200" dirty="0">
            <a:latin typeface="+mn-ea"/>
            <a:ea typeface="+mn-ea"/>
          </a:endParaRPr>
        </a:p>
      </dsp:txBody>
      <dsp:txXfrm>
        <a:off x="0" y="2494652"/>
        <a:ext cx="9361040" cy="712080"/>
      </dsp:txXfrm>
    </dsp:sp>
    <dsp:sp modelId="{CBA49129-8765-4F1C-A9D1-A9F3A9AF06C6}">
      <dsp:nvSpPr>
        <dsp:cNvPr id="0" name=""/>
        <dsp:cNvSpPr/>
      </dsp:nvSpPr>
      <dsp:spPr>
        <a:xfrm>
          <a:off x="0" y="3206732"/>
          <a:ext cx="9361040" cy="80496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latin typeface="+mn-ea"/>
              <a:ea typeface="+mn-ea"/>
            </a:rPr>
            <a:t>日常语言</a:t>
          </a:r>
          <a:endParaRPr lang="zh-CN" altLang="en-US" sz="2400" b="1" kern="1200" dirty="0">
            <a:latin typeface="+mn-ea"/>
            <a:ea typeface="+mn-ea"/>
          </a:endParaRPr>
        </a:p>
      </dsp:txBody>
      <dsp:txXfrm>
        <a:off x="39295" y="3246027"/>
        <a:ext cx="9282450" cy="726370"/>
      </dsp:txXfrm>
    </dsp:sp>
    <dsp:sp modelId="{9A55F52C-68F2-4B82-825D-B1BC7BC51364}">
      <dsp:nvSpPr>
        <dsp:cNvPr id="0" name=""/>
        <dsp:cNvSpPr/>
      </dsp:nvSpPr>
      <dsp:spPr>
        <a:xfrm>
          <a:off x="0" y="4011692"/>
          <a:ext cx="936104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213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+mn-ea"/>
              <a:ea typeface="+mn-ea"/>
            </a:rPr>
            <a:t>I see</a:t>
          </a:r>
          <a:endParaRPr lang="zh-CN" sz="2800" kern="1200" dirty="0">
            <a:latin typeface="+mn-ea"/>
            <a:ea typeface="+mn-ea"/>
          </a:endParaRPr>
        </a:p>
      </dsp:txBody>
      <dsp:txXfrm>
        <a:off x="0" y="4011692"/>
        <a:ext cx="9361040" cy="712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4690B-90BE-41AE-8B25-E6228A5EF370}">
      <dsp:nvSpPr>
        <dsp:cNvPr id="0" name=""/>
        <dsp:cNvSpPr/>
      </dsp:nvSpPr>
      <dsp:spPr>
        <a:xfrm>
          <a:off x="0" y="0"/>
          <a:ext cx="4872876" cy="1368152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844644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1736</a:t>
          </a:r>
          <a:r>
            <a:rPr 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，年仅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29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岁的欧拉的论文</a:t>
          </a:r>
          <a:r>
            <a:rPr 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《</a:t>
          </a:r>
          <a:r>
            <a:rPr 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哥尼斯堡的七座桥</a:t>
          </a:r>
          <a:r>
            <a:rPr 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》</a:t>
          </a:r>
          <a:r>
            <a:rPr 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推动了图论与几何拓扑学的出现。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61" y="34061"/>
        <a:ext cx="4804754" cy="130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vertAlign" val="none"/>
            <dgm:param type="horz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parTxLTRAlign" val="l"/>
              <dgm:param type="parTxRTLAlign" val="r"/>
              <dgm:param type="txAnchorVert" val="t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vertAlign" val="none"/>
            <dgm:param type="horz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parTxLTRAlign" val="l"/>
              <dgm:param type="parTxRTLAlign" val="r"/>
              <dgm:param type="txAnchorVert" val="t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vertAlign" val="none"/>
            <dgm:param type="horz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parTxLTRAlign" val="l"/>
              <dgm:param type="parTxRTLAlign" val="r"/>
              <dgm:param type="txAnchorVert" val="t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1007436" y="0"/>
            <a:ext cx="4416491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404814"/>
            <a:ext cx="7066219" cy="96678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600200"/>
            <a:ext cx="6651352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5" Type="http://schemas.openxmlformats.org/officeDocument/2006/relationships/theme" Target="../theme/theme1.xml"/><Relationship Id="rId134" Type="http://schemas.openxmlformats.org/officeDocument/2006/relationships/image" Target="../media/image2.jpeg"/><Relationship Id="rId133" Type="http://schemas.openxmlformats.org/officeDocument/2006/relationships/slideLayout" Target="../slideLayouts/slideLayout133.xml"/><Relationship Id="rId132" Type="http://schemas.openxmlformats.org/officeDocument/2006/relationships/slideLayout" Target="../slideLayouts/slideLayout132.xml"/><Relationship Id="rId131" Type="http://schemas.openxmlformats.org/officeDocument/2006/relationships/slideLayout" Target="../slideLayouts/slideLayout131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29" Type="http://schemas.openxmlformats.org/officeDocument/2006/relationships/slideLayout" Target="../slideLayouts/slideLayout129.xml"/><Relationship Id="rId128" Type="http://schemas.openxmlformats.org/officeDocument/2006/relationships/slideLayout" Target="../slideLayouts/slideLayout128.xml"/><Relationship Id="rId127" Type="http://schemas.openxmlformats.org/officeDocument/2006/relationships/slideLayout" Target="../slideLayouts/slideLayout127.xml"/><Relationship Id="rId126" Type="http://schemas.openxmlformats.org/officeDocument/2006/relationships/slideLayout" Target="../slideLayouts/slideLayout126.xml"/><Relationship Id="rId125" Type="http://schemas.openxmlformats.org/officeDocument/2006/relationships/slideLayout" Target="../slideLayouts/slideLayout125.xml"/><Relationship Id="rId124" Type="http://schemas.openxmlformats.org/officeDocument/2006/relationships/slideLayout" Target="../slideLayouts/slideLayout124.xml"/><Relationship Id="rId123" Type="http://schemas.openxmlformats.org/officeDocument/2006/relationships/slideLayout" Target="../slideLayouts/slideLayout123.xml"/><Relationship Id="rId122" Type="http://schemas.openxmlformats.org/officeDocument/2006/relationships/slideLayout" Target="../slideLayouts/slideLayout122.xml"/><Relationship Id="rId121" Type="http://schemas.openxmlformats.org/officeDocument/2006/relationships/slideLayout" Target="../slideLayouts/slideLayout121.xml"/><Relationship Id="rId120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.xml"/><Relationship Id="rId119" Type="http://schemas.openxmlformats.org/officeDocument/2006/relationships/slideLayout" Target="../slideLayouts/slideLayout119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34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597650"/>
            <a:ext cx="11475085" cy="379095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sz="1200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9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 smtClean="0">
                <a:solidFill>
                  <a:srgbClr val="CC0000"/>
                </a:solidFill>
              </a:rPr>
              <a:t>《</a:t>
            </a:r>
            <a:r>
              <a:rPr lang="zh-CN" altLang="en-US" sz="3600" b="0" dirty="0" smtClean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 smtClean="0">
                <a:solidFill>
                  <a:srgbClr val="CC0000"/>
                </a:solidFill>
              </a:rPr>
              <a:t>》</a:t>
            </a:r>
            <a:r>
              <a:rPr lang="zh-CN" altLang="en-US" sz="3600" b="0" dirty="0" smtClean="0">
                <a:solidFill>
                  <a:srgbClr val="CC0000"/>
                </a:solidFill>
              </a:rPr>
              <a:t>之</a:t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>
                <a:solidFill>
                  <a:srgbClr val="CC0000"/>
                </a:solidFill>
              </a:rPr>
              <a:t>理论基础</a:t>
            </a:r>
            <a:endParaRPr lang="zh-CN" altLang="en-US" sz="3600" dirty="0" smtClean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2.4数据可视化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730809"/>
            <a:ext cx="7128792" cy="593735"/>
          </a:xfrm>
        </p:spPr>
        <p:txBody>
          <a:bodyPr/>
          <a:lstStyle/>
          <a:p>
            <a:r>
              <a:rPr lang="zh-CN" altLang="en-US" sz="2800" b="1" dirty="0" smtClean="0">
                <a:latin typeface="+mn-ea"/>
                <a:ea typeface="+mn-ea"/>
              </a:rPr>
              <a:t>（</a:t>
            </a:r>
            <a:r>
              <a:rPr lang="en-US" altLang="zh-CN" sz="2800" b="1" dirty="0" smtClean="0">
                <a:latin typeface="+mn-ea"/>
                <a:ea typeface="+mn-ea"/>
              </a:rPr>
              <a:t>1</a:t>
            </a:r>
            <a:r>
              <a:rPr lang="zh-CN" altLang="en-US" sz="2800" b="1" dirty="0" smtClean="0">
                <a:latin typeface="+mn-ea"/>
                <a:ea typeface="+mn-ea"/>
              </a:rPr>
              <a:t>）视觉</a:t>
            </a:r>
            <a:r>
              <a:rPr lang="zh-CN" altLang="en-US" sz="2800" b="1" dirty="0">
                <a:latin typeface="+mn-ea"/>
                <a:ea typeface="+mn-ea"/>
              </a:rPr>
              <a:t>是人类获得信息</a:t>
            </a:r>
            <a:r>
              <a:rPr lang="zh-CN" altLang="en-US" sz="2800" b="1" dirty="0" smtClean="0">
                <a:latin typeface="+mn-ea"/>
                <a:ea typeface="+mn-ea"/>
              </a:rPr>
              <a:t>的主要途径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2.4数据可视化</a:t>
            </a:r>
            <a:endParaRPr dirty="0" smtClean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39416" y="1772816"/>
          <a:ext cx="936104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6857" y="775150"/>
            <a:ext cx="6984776" cy="593735"/>
          </a:xfrm>
        </p:spPr>
        <p:txBody>
          <a:bodyPr/>
          <a:lstStyle/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洞察统计分析无法发现的结构和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细节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2.4数据可视化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700807"/>
            <a:ext cx="7083400" cy="4562277"/>
          </a:xfrm>
        </p:spPr>
        <p:txBody>
          <a:bodyPr/>
          <a:lstStyle/>
          <a:p>
            <a:r>
              <a:rPr lang="en-US" altLang="zh-CN" b="1" dirty="0" err="1">
                <a:latin typeface="+mn-ea"/>
              </a:rPr>
              <a:t>Anscombe</a:t>
            </a:r>
            <a:r>
              <a:rPr lang="zh-CN" altLang="en-US" b="1" dirty="0">
                <a:latin typeface="+mn-ea"/>
              </a:rPr>
              <a:t>的四组数据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Anscombe’s </a:t>
            </a:r>
            <a:r>
              <a:rPr lang="en-US" altLang="zh-CN" dirty="0">
                <a:latin typeface="+mn-ea"/>
              </a:rPr>
              <a:t>Quartet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31946" y="2224811"/>
          <a:ext cx="6160198" cy="4084509"/>
        </p:xfrm>
        <a:graphic>
          <a:graphicData uri="http://schemas.openxmlformats.org/drawingml/2006/table">
            <a:tbl>
              <a:tblPr/>
              <a:tblGrid>
                <a:gridCol w="756163"/>
                <a:gridCol w="612963"/>
                <a:gridCol w="748304"/>
                <a:gridCol w="799821"/>
                <a:gridCol w="838241"/>
                <a:gridCol w="642652"/>
                <a:gridCol w="642652"/>
                <a:gridCol w="1119402"/>
              </a:tblGrid>
              <a:tr h="31419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FF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II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III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IV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9.14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7.46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6.58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6.95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8.14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6.77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76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13.0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7.58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13.0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8.74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13.0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12.74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7.71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8.81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8.77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7.11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8.84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8.33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9.26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7.81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8.47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9.96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8.10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8.84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7.04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7.24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6.13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6.08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25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4.26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3.10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39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19.0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12.50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10.84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9.13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8.15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56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4.82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7.26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6.42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7.91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68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4.74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73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6.89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77" y="2190424"/>
            <a:ext cx="3870071" cy="239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8138513" y="5085184"/>
            <a:ext cx="379013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Anscombe F J. Graphs in statistical analysis[J]. The American Statistician, 1973, 27(1): 17-21.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874467"/>
            <a:ext cx="6984776" cy="59373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2.4数据可视化</a:t>
            </a:r>
            <a:endParaRPr dirty="0" smtClean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08245" y="2082021"/>
            <a:ext cx="5514976" cy="40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924" y="610297"/>
            <a:ext cx="10361596" cy="821913"/>
          </a:xfrm>
        </p:spPr>
        <p:txBody>
          <a:bodyPr/>
          <a:lstStyle/>
          <a:p>
            <a:r>
              <a:rPr lang="zh-CN" altLang="en-US" sz="2400" b="1" dirty="0" smtClean="0"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latin typeface="+mn-ea"/>
                <a:ea typeface="+mn-ea"/>
              </a:rPr>
              <a:t>）数据</a:t>
            </a:r>
            <a:r>
              <a:rPr lang="zh-CN" altLang="en-US" sz="2400" b="1" dirty="0">
                <a:latin typeface="+mn-ea"/>
                <a:ea typeface="+mn-ea"/>
              </a:rPr>
              <a:t>可视化处理结果的解读对用户知识</a:t>
            </a:r>
            <a:r>
              <a:rPr lang="zh-CN" altLang="en-US" sz="2400" b="1" dirty="0" smtClean="0">
                <a:latin typeface="+mn-ea"/>
                <a:ea typeface="+mn-ea"/>
              </a:rPr>
              <a:t>水平</a:t>
            </a:r>
            <a:r>
              <a:rPr lang="en-US" altLang="zh-CN" sz="2400" b="1" dirty="0" smtClean="0"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latin typeface="+mn-ea"/>
                <a:ea typeface="+mn-ea"/>
              </a:rPr>
              <a:t>专业背景的</a:t>
            </a:r>
            <a:r>
              <a:rPr lang="zh-CN" altLang="en-US" sz="2400" b="1" dirty="0">
                <a:latin typeface="+mn-ea"/>
                <a:ea typeface="+mn-ea"/>
              </a:rPr>
              <a:t>要求</a:t>
            </a:r>
            <a:r>
              <a:rPr lang="zh-CN" altLang="en-US" sz="2400" b="1" dirty="0" smtClean="0">
                <a:latin typeface="+mn-ea"/>
                <a:ea typeface="+mn-ea"/>
              </a:rPr>
              <a:t>较低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2.4数据可视化</a:t>
            </a:r>
            <a:endParaRPr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"/>
          <a:stretch>
            <a:fillRect/>
          </a:stretch>
        </p:blipFill>
        <p:spPr>
          <a:xfrm>
            <a:off x="3273826" y="1781859"/>
            <a:ext cx="4643791" cy="466108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392510"/>
            <a:ext cx="7344816" cy="821913"/>
          </a:xfrm>
        </p:spPr>
        <p:txBody>
          <a:bodyPr/>
          <a:lstStyle/>
          <a:p>
            <a:r>
              <a:rPr lang="zh-CN" altLang="en-US" sz="2400" b="1" dirty="0" smtClean="0">
                <a:latin typeface="+mj-ea"/>
                <a:ea typeface="+mj-ea"/>
              </a:rPr>
              <a:t>（</a:t>
            </a:r>
            <a:r>
              <a:rPr lang="en-US" altLang="zh-CN" sz="2400" b="1" dirty="0" smtClean="0">
                <a:latin typeface="+mj-ea"/>
                <a:ea typeface="+mj-ea"/>
              </a:rPr>
              <a:t>4</a:t>
            </a:r>
            <a:r>
              <a:rPr lang="zh-CN" altLang="en-US" sz="2400" b="1" dirty="0" smtClean="0">
                <a:latin typeface="+mj-ea"/>
                <a:ea typeface="+mj-ea"/>
              </a:rPr>
              <a:t>）可视化</a:t>
            </a:r>
            <a:r>
              <a:rPr lang="zh-CN" altLang="en-US" sz="2400" b="1" dirty="0">
                <a:latin typeface="+mj-ea"/>
                <a:ea typeface="+mj-ea"/>
              </a:rPr>
              <a:t>能够帮助人们提高理解与处理数据的效率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216" y="1511468"/>
            <a:ext cx="9991304" cy="4762910"/>
          </a:xfrm>
        </p:spPr>
        <p:txBody>
          <a:bodyPr/>
          <a:lstStyle/>
          <a:p>
            <a:pPr marL="685800"/>
            <a:r>
              <a:rPr lang="en-US" dirty="0" smtClean="0"/>
              <a:t>1854</a:t>
            </a:r>
            <a:r>
              <a:rPr lang="zh-CN" altLang="en-US" dirty="0" smtClean="0"/>
              <a:t>年，</a:t>
            </a:r>
            <a:r>
              <a:rPr lang="en-US" dirty="0" smtClean="0"/>
              <a:t>John Snow</a:t>
            </a:r>
            <a:r>
              <a:rPr lang="zh-CN" altLang="en-US" dirty="0" smtClean="0"/>
              <a:t>采用数据可视化的方法研究伦敦西部西敏市苏活区霍乱</a:t>
            </a:r>
            <a:r>
              <a:rPr lang="en-US" altLang="zh-CN" dirty="0" smtClean="0"/>
              <a:t>——</a:t>
            </a:r>
            <a:r>
              <a:rPr lang="en-US" altLang="zh-CN" dirty="0"/>
              <a:t>John Snow</a:t>
            </a:r>
            <a:r>
              <a:rPr lang="zh-CN" altLang="en-US" dirty="0"/>
              <a:t>的鬼地图（</a:t>
            </a:r>
            <a:r>
              <a:rPr lang="en-US" altLang="zh-CN" dirty="0"/>
              <a:t>Ghost Map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2.4数据可视化</a:t>
            </a:r>
            <a:endParaRPr dirty="0" smtClean="0"/>
          </a:p>
        </p:txBody>
      </p:sp>
      <p:graphicFrame>
        <p:nvGraphicFramePr>
          <p:cNvPr id="8" name="图示 7"/>
          <p:cNvGraphicFramePr/>
          <p:nvPr/>
        </p:nvGraphicFramePr>
        <p:xfrm>
          <a:off x="6518706" y="5094865"/>
          <a:ext cx="487287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73060" name="Picture 4" descr="http://www.datavis.ca/gallery/images/snow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418442"/>
            <a:ext cx="4965826" cy="443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4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▼第二章【理论基础】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880</Words>
  <Application>WPS 演示</Application>
  <PresentationFormat>宽屏</PresentationFormat>
  <Paragraphs>277</Paragraphs>
  <Slides>8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Times New Roman</vt:lpstr>
      <vt:lpstr>Calibri</vt:lpstr>
      <vt:lpstr>Arial Unicode MS</vt:lpstr>
      <vt:lpstr>吉祥如意</vt:lpstr>
      <vt:lpstr>《数据科学理论与实践》之            理论基础</vt:lpstr>
      <vt:lpstr>2.4数据可视化</vt:lpstr>
      <vt:lpstr>（1）视觉是人类获得信息的主要途径</vt:lpstr>
      <vt:lpstr>（2）可以洞察统计分析无法发现的结构和细节</vt:lpstr>
      <vt:lpstr>Anscombe’s Quartet </vt:lpstr>
      <vt:lpstr>（3）数据可视化处理结果的解读对用户知识水平/专业背景的要求较低</vt:lpstr>
      <vt:lpstr>（4）可视化能够帮助人们提高理解与处理数据的效率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1141</cp:revision>
  <dcterms:created xsi:type="dcterms:W3CDTF">2007-03-02T11:26:00Z</dcterms:created>
  <dcterms:modified xsi:type="dcterms:W3CDTF">2021-11-08T17:16:38Z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4171893EF9D64FBBA7CB16442AB039E5</vt:lpwstr>
  </property>
  <property fmtid="{D5CDD505-2E9C-101B-9397-08002B2CF9AE}" pid="3" name="KSOProductBuildVer">
    <vt:lpwstr>2052-11.1.0.11045</vt:lpwstr>
  </property>
</Properties>
</file>