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71" r:id="rId3"/>
    <p:sldId id="574" r:id="rId5"/>
    <p:sldId id="473" r:id="rId6"/>
    <p:sldId id="367" r:id="rId7"/>
    <p:sldId id="443" r:id="rId8"/>
    <p:sldId id="444" r:id="rId9"/>
    <p:sldId id="452" r:id="rId10"/>
    <p:sldId id="451" r:id="rId11"/>
    <p:sldId id="465" r:id="rId12"/>
    <p:sldId id="447" r:id="rId13"/>
    <p:sldId id="448" r:id="rId14"/>
    <p:sldId id="453" r:id="rId15"/>
    <p:sldId id="449" r:id="rId16"/>
    <p:sldId id="344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B0000"/>
    <a:srgbClr val="CC0000"/>
    <a:srgbClr val="8A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1835" autoAdjust="0"/>
  </p:normalViewPr>
  <p:slideViewPr>
    <p:cSldViewPr>
      <p:cViewPr varScale="1">
        <p:scale>
          <a:sx n="70" d="100"/>
          <a:sy n="70" d="100"/>
        </p:scale>
        <p:origin x="63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86FC2-2F60-4F6A-9A2F-B7960610E58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3CA2F24D-5FF4-4C40-AF49-5D2A577E0F6A}">
      <dgm:prSet/>
      <dgm:spPr/>
      <dgm:t>
        <a:bodyPr/>
        <a:lstStyle/>
        <a:p>
          <a:pPr rtl="0"/>
          <a:r>
            <a:rPr lang="zh-CN" b="1" smtClean="0"/>
            <a:t>学好本章的重要意义</a:t>
          </a:r>
          <a:endParaRPr lang="zh-CN"/>
        </a:p>
      </dgm:t>
    </dgm:pt>
    <dgm:pt modelId="{421B6586-D028-4500-8DEB-6C029FE8E966}" cxnId="{017FDFD1-4D48-4E77-83A0-8F0D2EF30D59}" type="parTrans">
      <dgm:prSet/>
      <dgm:spPr/>
      <dgm:t>
        <a:bodyPr/>
        <a:lstStyle/>
        <a:p>
          <a:endParaRPr lang="zh-CN" altLang="en-US"/>
        </a:p>
      </dgm:t>
    </dgm:pt>
    <dgm:pt modelId="{2FB61700-3DC2-4315-B0FD-5F51A660976E}" cxnId="{017FDFD1-4D48-4E77-83A0-8F0D2EF30D59}" type="sibTrans">
      <dgm:prSet/>
      <dgm:spPr/>
      <dgm:t>
        <a:bodyPr/>
        <a:lstStyle/>
        <a:p>
          <a:endParaRPr lang="zh-CN" altLang="en-US"/>
        </a:p>
      </dgm:t>
    </dgm:pt>
    <dgm:pt modelId="{E2571AAD-5235-44DE-86BA-CC94914B70A1}">
      <dgm:prSet/>
      <dgm:spPr/>
      <dgm:t>
        <a:bodyPr/>
        <a:lstStyle/>
        <a:p>
          <a:pPr rtl="0"/>
          <a:r>
            <a:rPr lang="zh-CN" smtClean="0"/>
            <a:t>兴趣和信心的学好一门课程的根本保障。学习者对数据科学的理论基础——统计学和机器学的印象会直接影响学习数据科学的兴趣与信心。本章从数据科学视角梳理了这些基础理论的知识体系，目的在于帮助读者快速重构自己的知识体系，提升学习的信心和兴趣。</a:t>
          </a:r>
          <a:endParaRPr lang="zh-CN"/>
        </a:p>
      </dgm:t>
    </dgm:pt>
    <dgm:pt modelId="{0E5D0D7A-0936-4E2C-A3E5-D3615A21368D}" cxnId="{52BC864E-E3E1-4FB4-8C12-C8E76689A568}" type="parTrans">
      <dgm:prSet/>
      <dgm:spPr/>
      <dgm:t>
        <a:bodyPr/>
        <a:lstStyle/>
        <a:p>
          <a:endParaRPr lang="zh-CN" altLang="en-US"/>
        </a:p>
      </dgm:t>
    </dgm:pt>
    <dgm:pt modelId="{4CD49604-4C5B-4789-9A26-D7619C5443D9}" cxnId="{52BC864E-E3E1-4FB4-8C12-C8E76689A568}" type="sibTrans">
      <dgm:prSet/>
      <dgm:spPr/>
      <dgm:t>
        <a:bodyPr/>
        <a:lstStyle/>
        <a:p>
          <a:endParaRPr lang="zh-CN" altLang="en-US"/>
        </a:p>
      </dgm:t>
    </dgm:pt>
    <dgm:pt modelId="{D23EF601-CEF9-4A15-BD03-D7B84EC0756F}">
      <dgm:prSet/>
      <dgm:spPr/>
      <dgm:t>
        <a:bodyPr/>
        <a:lstStyle/>
        <a:p>
          <a:pPr rtl="0"/>
          <a:r>
            <a:rPr lang="zh-CN" b="1" smtClean="0"/>
            <a:t>继续学习方法</a:t>
          </a:r>
          <a:endParaRPr lang="zh-CN"/>
        </a:p>
      </dgm:t>
    </dgm:pt>
    <dgm:pt modelId="{10F36B86-B8EA-4B50-8060-00522B67221F}" cxnId="{9E415EE2-08AC-49F6-96EE-B9C0F88620AF}" type="parTrans">
      <dgm:prSet/>
      <dgm:spPr/>
      <dgm:t>
        <a:bodyPr/>
        <a:lstStyle/>
        <a:p>
          <a:endParaRPr lang="zh-CN" altLang="en-US"/>
        </a:p>
      </dgm:t>
    </dgm:pt>
    <dgm:pt modelId="{27FF89E6-817D-45B3-A6AB-D8B1FEDE8D99}" cxnId="{9E415EE2-08AC-49F6-96EE-B9C0F88620AF}" type="sibTrans">
      <dgm:prSet/>
      <dgm:spPr/>
      <dgm:t>
        <a:bodyPr/>
        <a:lstStyle/>
        <a:p>
          <a:endParaRPr lang="zh-CN" altLang="en-US"/>
        </a:p>
      </dgm:t>
    </dgm:pt>
    <dgm:pt modelId="{F711DDA6-062C-4F4A-8608-1B3B5F2D002F}">
      <dgm:prSet/>
      <dgm:spPr/>
      <dgm:t>
        <a:bodyPr/>
        <a:lstStyle/>
        <a:p>
          <a:pPr rtl="0"/>
          <a:r>
            <a:rPr lang="zh-CN" smtClean="0"/>
            <a:t>很多人害怕统计学和机器学习是因为忽略了它们本有的精彩故事，而取而代之是千篇一律的恐怖故事——“统计学和数学特别难”。其实，统计学和机器学习是很美的，也很容易学习的，如果你能看到每个理论的提出背景故事。详见本书</a:t>
          </a:r>
          <a:r>
            <a:rPr lang="en-US" smtClean="0"/>
            <a:t>3.7</a:t>
          </a:r>
          <a:r>
            <a:rPr lang="zh-CN" smtClean="0"/>
            <a:t>数据可视化中的“为什么很多人害怕数学——数学离开了它的故事之后变得如此恐怖</a:t>
          </a:r>
          <a:r>
            <a:rPr lang="en-US" smtClean="0"/>
            <a:t>”</a:t>
          </a:r>
          <a:r>
            <a:rPr lang="zh-CN" smtClean="0"/>
            <a:t>。</a:t>
          </a:r>
          <a:endParaRPr lang="zh-CN"/>
        </a:p>
      </dgm:t>
    </dgm:pt>
    <dgm:pt modelId="{E774C0E9-C0F4-40A8-B4D4-180B65669B46}" cxnId="{C52351B6-0E39-40F8-A2D6-4F292C6663D8}" type="parTrans">
      <dgm:prSet/>
      <dgm:spPr/>
      <dgm:t>
        <a:bodyPr/>
        <a:lstStyle/>
        <a:p>
          <a:endParaRPr lang="zh-CN" altLang="en-US"/>
        </a:p>
      </dgm:t>
    </dgm:pt>
    <dgm:pt modelId="{C345DD00-5E9A-400B-BDBE-95B674342444}" cxnId="{C52351B6-0E39-40F8-A2D6-4F292C6663D8}" type="sibTrans">
      <dgm:prSet/>
      <dgm:spPr/>
      <dgm:t>
        <a:bodyPr/>
        <a:lstStyle/>
        <a:p>
          <a:endParaRPr lang="zh-CN" altLang="en-US"/>
        </a:p>
      </dgm:t>
    </dgm:pt>
    <dgm:pt modelId="{E508977E-7D23-43F4-8ADC-0E36BAF2B826}">
      <dgm:prSet/>
      <dgm:spPr/>
      <dgm:t>
        <a:bodyPr/>
        <a:lstStyle/>
        <a:p>
          <a:pPr rtl="0"/>
          <a:r>
            <a:rPr lang="zh-CN" b="1" smtClean="0"/>
            <a:t>提醒及注意事项</a:t>
          </a:r>
          <a:endParaRPr lang="zh-CN"/>
        </a:p>
      </dgm:t>
    </dgm:pt>
    <dgm:pt modelId="{D9A0055D-0171-44F9-B4D9-AEAE264F9196}" cxnId="{D7C3488E-8078-4B42-85E6-82BA7ED88C89}" type="parTrans">
      <dgm:prSet/>
      <dgm:spPr/>
      <dgm:t>
        <a:bodyPr/>
        <a:lstStyle/>
        <a:p>
          <a:endParaRPr lang="zh-CN" altLang="en-US"/>
        </a:p>
      </dgm:t>
    </dgm:pt>
    <dgm:pt modelId="{55BB8F9A-F49C-4D2F-B853-D407DA04434E}" cxnId="{D7C3488E-8078-4B42-85E6-82BA7ED88C89}" type="sibTrans">
      <dgm:prSet/>
      <dgm:spPr/>
      <dgm:t>
        <a:bodyPr/>
        <a:lstStyle/>
        <a:p>
          <a:endParaRPr lang="zh-CN" altLang="en-US"/>
        </a:p>
      </dgm:t>
    </dgm:pt>
    <dgm:pt modelId="{948B3DD0-8BC3-453E-8287-F9D0438A2478}">
      <dgm:prSet/>
      <dgm:spPr/>
      <dgm:t>
        <a:bodyPr/>
        <a:lstStyle/>
        <a:p>
          <a:pPr rtl="0"/>
          <a:r>
            <a:rPr lang="zh-CN" smtClean="0"/>
            <a:t>理论基础和基础理论是两个不同的概念，统计学和机器学习是数据科学的理论基础而不是其基础理论</a:t>
          </a:r>
          <a:r>
            <a:rPr lang="en-US" smtClean="0"/>
            <a:t>.</a:t>
          </a:r>
          <a:r>
            <a:rPr lang="zh-CN" smtClean="0"/>
            <a:t>也就是说，数据科学不等于“统计学</a:t>
          </a:r>
          <a:r>
            <a:rPr lang="en-US" smtClean="0"/>
            <a:t>+</a:t>
          </a:r>
          <a:r>
            <a:rPr lang="zh-CN" smtClean="0"/>
            <a:t>机器学习”。因此，数据科学的学习应凸显数据科学本身，而不能仅仅停留在学习统计学和机器学习之上。</a:t>
          </a:r>
          <a:endParaRPr lang="zh-CN"/>
        </a:p>
      </dgm:t>
    </dgm:pt>
    <dgm:pt modelId="{3E623863-D38B-4212-A883-86DDB365651B}" cxnId="{EE9DC8D3-833D-4893-A7CA-A6C105D4F65D}" type="parTrans">
      <dgm:prSet/>
      <dgm:spPr/>
      <dgm:t>
        <a:bodyPr/>
        <a:lstStyle/>
        <a:p>
          <a:endParaRPr lang="zh-CN" altLang="en-US"/>
        </a:p>
      </dgm:t>
    </dgm:pt>
    <dgm:pt modelId="{51B693E3-DA30-4E8B-B0BB-C08B5F241270}" cxnId="{EE9DC8D3-833D-4893-A7CA-A6C105D4F65D}" type="sibTrans">
      <dgm:prSet/>
      <dgm:spPr/>
      <dgm:t>
        <a:bodyPr/>
        <a:lstStyle/>
        <a:p>
          <a:endParaRPr lang="zh-CN" altLang="en-US"/>
        </a:p>
      </dgm:t>
    </dgm:pt>
    <dgm:pt modelId="{BEF11C04-8199-4EB3-BCE2-03E8B991CC4F}">
      <dgm:prSet/>
      <dgm:spPr/>
      <dgm:t>
        <a:bodyPr/>
        <a:lstStyle/>
        <a:p>
          <a:pPr rtl="0"/>
          <a:r>
            <a:rPr lang="zh-CN" b="1" smtClean="0"/>
            <a:t>与其他章节的关系</a:t>
          </a:r>
          <a:endParaRPr lang="zh-CN"/>
        </a:p>
      </dgm:t>
    </dgm:pt>
    <dgm:pt modelId="{5DFB4535-D370-4CBB-99FE-89A3D9106B88}" cxnId="{1E711C0B-187C-46D8-91E6-0A0C114448F0}" type="parTrans">
      <dgm:prSet/>
      <dgm:spPr/>
      <dgm:t>
        <a:bodyPr/>
        <a:lstStyle/>
        <a:p>
          <a:endParaRPr lang="zh-CN" altLang="en-US"/>
        </a:p>
      </dgm:t>
    </dgm:pt>
    <dgm:pt modelId="{8C9A6DA1-D8DE-4128-BFD5-E2ADBAA1D725}" cxnId="{1E711C0B-187C-46D8-91E6-0A0C114448F0}" type="sibTrans">
      <dgm:prSet/>
      <dgm:spPr/>
      <dgm:t>
        <a:bodyPr/>
        <a:lstStyle/>
        <a:p>
          <a:endParaRPr lang="zh-CN" altLang="en-US"/>
        </a:p>
      </dgm:t>
    </dgm:pt>
    <dgm:pt modelId="{74B5E6F2-2947-4D63-8F03-64A688B8F016}">
      <dgm:prSet/>
      <dgm:spPr/>
      <dgm:t>
        <a:bodyPr/>
        <a:lstStyle/>
        <a:p>
          <a:pPr rtl="0"/>
          <a:r>
            <a:rPr lang="zh-CN" smtClean="0"/>
            <a:t>本章是第一章给出的数据科学理论体系的进步详解，为后续章节的学习提供了理论基础。</a:t>
          </a:r>
          <a:endParaRPr lang="zh-CN"/>
        </a:p>
      </dgm:t>
    </dgm:pt>
    <dgm:pt modelId="{D548B905-9C53-47A3-89F2-D9E9C8A6746C}" cxnId="{1D330391-D931-46A3-A9B1-6494D87F2A0F}" type="parTrans">
      <dgm:prSet/>
      <dgm:spPr/>
      <dgm:t>
        <a:bodyPr/>
        <a:lstStyle/>
        <a:p>
          <a:endParaRPr lang="zh-CN" altLang="en-US"/>
        </a:p>
      </dgm:t>
    </dgm:pt>
    <dgm:pt modelId="{CBF53EBA-1965-40AB-836B-10B8BF5903E4}" cxnId="{1D330391-D931-46A3-A9B1-6494D87F2A0F}" type="sibTrans">
      <dgm:prSet/>
      <dgm:spPr/>
      <dgm:t>
        <a:bodyPr/>
        <a:lstStyle/>
        <a:p>
          <a:endParaRPr lang="zh-CN" altLang="en-US"/>
        </a:p>
      </dgm:t>
    </dgm:pt>
    <dgm:pt modelId="{A325C6B4-753B-4AE4-91C4-84349422D579}" type="pres">
      <dgm:prSet presAssocID="{C2486FC2-2F60-4F6A-9A2F-B7960610E5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C737C7-E326-456A-A750-4854D9E1BF13}" type="pres">
      <dgm:prSet presAssocID="{3CA2F24D-5FF4-4C40-AF49-5D2A577E0F6A}" presName="composite" presStyleCnt="0"/>
      <dgm:spPr/>
    </dgm:pt>
    <dgm:pt modelId="{727B9073-57C6-41BF-8EF6-292A23E2F20F}" type="pres">
      <dgm:prSet presAssocID="{3CA2F24D-5FF4-4C40-AF49-5D2A577E0F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E86F-F53A-4E22-9441-3C8AA8BD939D}" type="pres">
      <dgm:prSet presAssocID="{3CA2F24D-5FF4-4C40-AF49-5D2A577E0F6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63C62D-71FD-4EF3-9F7A-CD900918B801}" type="pres">
      <dgm:prSet presAssocID="{2FB61700-3DC2-4315-B0FD-5F51A660976E}" presName="space" presStyleCnt="0"/>
      <dgm:spPr/>
    </dgm:pt>
    <dgm:pt modelId="{AC7BFDE3-A4F5-4299-B1EB-91A6AEA16B75}" type="pres">
      <dgm:prSet presAssocID="{D23EF601-CEF9-4A15-BD03-D7B84EC0756F}" presName="composite" presStyleCnt="0"/>
      <dgm:spPr/>
    </dgm:pt>
    <dgm:pt modelId="{48C6D7B2-607B-4F19-A4B4-5485A3D3EBF7}" type="pres">
      <dgm:prSet presAssocID="{D23EF601-CEF9-4A15-BD03-D7B84EC0756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48653-B857-472C-A221-F6E53AE99261}" type="pres">
      <dgm:prSet presAssocID="{D23EF601-CEF9-4A15-BD03-D7B84EC0756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E6C9D8-AF07-47C5-AB5A-4B4538B3EDFE}" type="pres">
      <dgm:prSet presAssocID="{27FF89E6-817D-45B3-A6AB-D8B1FEDE8D99}" presName="space" presStyleCnt="0"/>
      <dgm:spPr/>
    </dgm:pt>
    <dgm:pt modelId="{986A3124-9951-4115-B0D4-361A00DB15A5}" type="pres">
      <dgm:prSet presAssocID="{E508977E-7D23-43F4-8ADC-0E36BAF2B826}" presName="composite" presStyleCnt="0"/>
      <dgm:spPr/>
    </dgm:pt>
    <dgm:pt modelId="{B189A3E6-950E-4393-BD46-C5379B603DC8}" type="pres">
      <dgm:prSet presAssocID="{E508977E-7D23-43F4-8ADC-0E36BAF2B8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30680-D88E-4FFF-A745-3F42002AADEC}" type="pres">
      <dgm:prSet presAssocID="{E508977E-7D23-43F4-8ADC-0E36BAF2B8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02448-3E49-4AFD-AADA-BB9A1A5065F1}" type="pres">
      <dgm:prSet presAssocID="{55BB8F9A-F49C-4D2F-B853-D407DA04434E}" presName="space" presStyleCnt="0"/>
      <dgm:spPr/>
    </dgm:pt>
    <dgm:pt modelId="{BB6418A3-F4D7-4218-AF34-9D731E5001BC}" type="pres">
      <dgm:prSet presAssocID="{BEF11C04-8199-4EB3-BCE2-03E8B991CC4F}" presName="composite" presStyleCnt="0"/>
      <dgm:spPr/>
    </dgm:pt>
    <dgm:pt modelId="{F737815D-171A-44FC-BC64-98EDD157C4DB}" type="pres">
      <dgm:prSet presAssocID="{BEF11C04-8199-4EB3-BCE2-03E8B991CC4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6AD9E-692A-44A7-9E10-9477C0C690CE}" type="pres">
      <dgm:prSet presAssocID="{BEF11C04-8199-4EB3-BCE2-03E8B991CC4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30D926-61BA-460F-BB6A-8D8773C761BC}" type="presOf" srcId="{948B3DD0-8BC3-453E-8287-F9D0438A2478}" destId="{1EE30680-D88E-4FFF-A745-3F42002AADEC}" srcOrd="0" destOrd="0" presId="urn:microsoft.com/office/officeart/2005/8/layout/hList1"/>
    <dgm:cxn modelId="{C52351B6-0E39-40F8-A2D6-4F292C6663D8}" srcId="{D23EF601-CEF9-4A15-BD03-D7B84EC0756F}" destId="{F711DDA6-062C-4F4A-8608-1B3B5F2D002F}" srcOrd="0" destOrd="0" parTransId="{E774C0E9-C0F4-40A8-B4D4-180B65669B46}" sibTransId="{C345DD00-5E9A-400B-BDBE-95B674342444}"/>
    <dgm:cxn modelId="{D7C3488E-8078-4B42-85E6-82BA7ED88C89}" srcId="{C2486FC2-2F60-4F6A-9A2F-B7960610E589}" destId="{E508977E-7D23-43F4-8ADC-0E36BAF2B826}" srcOrd="2" destOrd="0" parTransId="{D9A0055D-0171-44F9-B4D9-AEAE264F9196}" sibTransId="{55BB8F9A-F49C-4D2F-B853-D407DA04434E}"/>
    <dgm:cxn modelId="{017FDFD1-4D48-4E77-83A0-8F0D2EF30D59}" srcId="{C2486FC2-2F60-4F6A-9A2F-B7960610E589}" destId="{3CA2F24D-5FF4-4C40-AF49-5D2A577E0F6A}" srcOrd="0" destOrd="0" parTransId="{421B6586-D028-4500-8DEB-6C029FE8E966}" sibTransId="{2FB61700-3DC2-4315-B0FD-5F51A660976E}"/>
    <dgm:cxn modelId="{2004FC94-97A4-4382-8926-A26C1EE79C21}" type="presOf" srcId="{D23EF601-CEF9-4A15-BD03-D7B84EC0756F}" destId="{48C6D7B2-607B-4F19-A4B4-5485A3D3EBF7}" srcOrd="0" destOrd="0" presId="urn:microsoft.com/office/officeart/2005/8/layout/hList1"/>
    <dgm:cxn modelId="{2495B008-C22B-403B-A96D-F5D2D12DAFE6}" type="presOf" srcId="{C2486FC2-2F60-4F6A-9A2F-B7960610E589}" destId="{A325C6B4-753B-4AE4-91C4-84349422D579}" srcOrd="0" destOrd="0" presId="urn:microsoft.com/office/officeart/2005/8/layout/hList1"/>
    <dgm:cxn modelId="{23D3CFF6-A95B-4B23-B479-736A6FED53A9}" type="presOf" srcId="{74B5E6F2-2947-4D63-8F03-64A688B8F016}" destId="{9AD6AD9E-692A-44A7-9E10-9477C0C690CE}" srcOrd="0" destOrd="0" presId="urn:microsoft.com/office/officeart/2005/8/layout/hList1"/>
    <dgm:cxn modelId="{D07643DC-D04F-400D-971A-D4D417752DA2}" type="presOf" srcId="{E508977E-7D23-43F4-8ADC-0E36BAF2B826}" destId="{B189A3E6-950E-4393-BD46-C5379B603DC8}" srcOrd="0" destOrd="0" presId="urn:microsoft.com/office/officeart/2005/8/layout/hList1"/>
    <dgm:cxn modelId="{E8A133D1-55CC-406D-9E7C-5A948B2E1F23}" type="presOf" srcId="{F711DDA6-062C-4F4A-8608-1B3B5F2D002F}" destId="{79A48653-B857-472C-A221-F6E53AE99261}" srcOrd="0" destOrd="0" presId="urn:microsoft.com/office/officeart/2005/8/layout/hList1"/>
    <dgm:cxn modelId="{E318A8B7-A788-4488-A33C-92E982C8AFD1}" type="presOf" srcId="{BEF11C04-8199-4EB3-BCE2-03E8B991CC4F}" destId="{F737815D-171A-44FC-BC64-98EDD157C4DB}" srcOrd="0" destOrd="0" presId="urn:microsoft.com/office/officeart/2005/8/layout/hList1"/>
    <dgm:cxn modelId="{9E415EE2-08AC-49F6-96EE-B9C0F88620AF}" srcId="{C2486FC2-2F60-4F6A-9A2F-B7960610E589}" destId="{D23EF601-CEF9-4A15-BD03-D7B84EC0756F}" srcOrd="1" destOrd="0" parTransId="{10F36B86-B8EA-4B50-8060-00522B67221F}" sibTransId="{27FF89E6-817D-45B3-A6AB-D8B1FEDE8D99}"/>
    <dgm:cxn modelId="{26D74983-AD3F-4542-8181-E9E8D8AB9E96}" type="presOf" srcId="{E2571AAD-5235-44DE-86BA-CC94914B70A1}" destId="{2C72E86F-F53A-4E22-9441-3C8AA8BD939D}" srcOrd="0" destOrd="0" presId="urn:microsoft.com/office/officeart/2005/8/layout/hList1"/>
    <dgm:cxn modelId="{1D330391-D931-46A3-A9B1-6494D87F2A0F}" srcId="{BEF11C04-8199-4EB3-BCE2-03E8B991CC4F}" destId="{74B5E6F2-2947-4D63-8F03-64A688B8F016}" srcOrd="0" destOrd="0" parTransId="{D548B905-9C53-47A3-89F2-D9E9C8A6746C}" sibTransId="{CBF53EBA-1965-40AB-836B-10B8BF5903E4}"/>
    <dgm:cxn modelId="{52BC864E-E3E1-4FB4-8C12-C8E76689A568}" srcId="{3CA2F24D-5FF4-4C40-AF49-5D2A577E0F6A}" destId="{E2571AAD-5235-44DE-86BA-CC94914B70A1}" srcOrd="0" destOrd="0" parTransId="{0E5D0D7A-0936-4E2C-A3E5-D3615A21368D}" sibTransId="{4CD49604-4C5B-4789-9A26-D7619C5443D9}"/>
    <dgm:cxn modelId="{BECE127C-EE2C-46A0-A427-FB65D5BC6964}" type="presOf" srcId="{3CA2F24D-5FF4-4C40-AF49-5D2A577E0F6A}" destId="{727B9073-57C6-41BF-8EF6-292A23E2F20F}" srcOrd="0" destOrd="0" presId="urn:microsoft.com/office/officeart/2005/8/layout/hList1"/>
    <dgm:cxn modelId="{1E711C0B-187C-46D8-91E6-0A0C114448F0}" srcId="{C2486FC2-2F60-4F6A-9A2F-B7960610E589}" destId="{BEF11C04-8199-4EB3-BCE2-03E8B991CC4F}" srcOrd="3" destOrd="0" parTransId="{5DFB4535-D370-4CBB-99FE-89A3D9106B88}" sibTransId="{8C9A6DA1-D8DE-4128-BFD5-E2ADBAA1D725}"/>
    <dgm:cxn modelId="{EE9DC8D3-833D-4893-A7CA-A6C105D4F65D}" srcId="{E508977E-7D23-43F4-8ADC-0E36BAF2B826}" destId="{948B3DD0-8BC3-453E-8287-F9D0438A2478}" srcOrd="0" destOrd="0" parTransId="{3E623863-D38B-4212-A883-86DDB365651B}" sibTransId="{51B693E3-DA30-4E8B-B0BB-C08B5F241270}"/>
    <dgm:cxn modelId="{FDEDF2C2-7A91-4077-8658-4503A6A6F4BA}" type="presParOf" srcId="{A325C6B4-753B-4AE4-91C4-84349422D579}" destId="{D6C737C7-E326-456A-A750-4854D9E1BF13}" srcOrd="0" destOrd="0" presId="urn:microsoft.com/office/officeart/2005/8/layout/hList1"/>
    <dgm:cxn modelId="{51101D1E-B57C-4B66-A41B-ADA5D73F8A14}" type="presParOf" srcId="{D6C737C7-E326-456A-A750-4854D9E1BF13}" destId="{727B9073-57C6-41BF-8EF6-292A23E2F20F}" srcOrd="0" destOrd="0" presId="urn:microsoft.com/office/officeart/2005/8/layout/hList1"/>
    <dgm:cxn modelId="{AF80E346-669E-4524-A3F7-B2BC0717F4D8}" type="presParOf" srcId="{D6C737C7-E326-456A-A750-4854D9E1BF13}" destId="{2C72E86F-F53A-4E22-9441-3C8AA8BD939D}" srcOrd="1" destOrd="0" presId="urn:microsoft.com/office/officeart/2005/8/layout/hList1"/>
    <dgm:cxn modelId="{8B958550-8064-431A-B6B3-93A45CA6A0C9}" type="presParOf" srcId="{A325C6B4-753B-4AE4-91C4-84349422D579}" destId="{F463C62D-71FD-4EF3-9F7A-CD900918B801}" srcOrd="1" destOrd="0" presId="urn:microsoft.com/office/officeart/2005/8/layout/hList1"/>
    <dgm:cxn modelId="{F51F6F90-6ED6-41A1-8EB0-CACB82266924}" type="presParOf" srcId="{A325C6B4-753B-4AE4-91C4-84349422D579}" destId="{AC7BFDE3-A4F5-4299-B1EB-91A6AEA16B75}" srcOrd="2" destOrd="0" presId="urn:microsoft.com/office/officeart/2005/8/layout/hList1"/>
    <dgm:cxn modelId="{B92CB7AD-74E0-4839-AD82-92B34D2BD9CB}" type="presParOf" srcId="{AC7BFDE3-A4F5-4299-B1EB-91A6AEA16B75}" destId="{48C6D7B2-607B-4F19-A4B4-5485A3D3EBF7}" srcOrd="0" destOrd="0" presId="urn:microsoft.com/office/officeart/2005/8/layout/hList1"/>
    <dgm:cxn modelId="{4CD19661-BA4C-4086-8765-7D2A0A31658D}" type="presParOf" srcId="{AC7BFDE3-A4F5-4299-B1EB-91A6AEA16B75}" destId="{79A48653-B857-472C-A221-F6E53AE99261}" srcOrd="1" destOrd="0" presId="urn:microsoft.com/office/officeart/2005/8/layout/hList1"/>
    <dgm:cxn modelId="{DA1660E9-43F9-4809-BB63-2BE4C5052A27}" type="presParOf" srcId="{A325C6B4-753B-4AE4-91C4-84349422D579}" destId="{E8E6C9D8-AF07-47C5-AB5A-4B4538B3EDFE}" srcOrd="3" destOrd="0" presId="urn:microsoft.com/office/officeart/2005/8/layout/hList1"/>
    <dgm:cxn modelId="{601003B5-B55A-47DE-B80A-EA5F20726710}" type="presParOf" srcId="{A325C6B4-753B-4AE4-91C4-84349422D579}" destId="{986A3124-9951-4115-B0D4-361A00DB15A5}" srcOrd="4" destOrd="0" presId="urn:microsoft.com/office/officeart/2005/8/layout/hList1"/>
    <dgm:cxn modelId="{8F7FF856-E7B0-4905-9FF6-1054DC9A137C}" type="presParOf" srcId="{986A3124-9951-4115-B0D4-361A00DB15A5}" destId="{B189A3E6-950E-4393-BD46-C5379B603DC8}" srcOrd="0" destOrd="0" presId="urn:microsoft.com/office/officeart/2005/8/layout/hList1"/>
    <dgm:cxn modelId="{B76F0488-8CA3-45C7-B4AA-342F0FF6E9E1}" type="presParOf" srcId="{986A3124-9951-4115-B0D4-361A00DB15A5}" destId="{1EE30680-D88E-4FFF-A745-3F42002AADEC}" srcOrd="1" destOrd="0" presId="urn:microsoft.com/office/officeart/2005/8/layout/hList1"/>
    <dgm:cxn modelId="{26A067E8-3DF7-4998-885F-DEAAA4B98F05}" type="presParOf" srcId="{A325C6B4-753B-4AE4-91C4-84349422D579}" destId="{F6202448-3E49-4AFD-AADA-BB9A1A5065F1}" srcOrd="5" destOrd="0" presId="urn:microsoft.com/office/officeart/2005/8/layout/hList1"/>
    <dgm:cxn modelId="{A146DE16-4643-4195-A51D-188B17C970DF}" type="presParOf" srcId="{A325C6B4-753B-4AE4-91C4-84349422D579}" destId="{BB6418A3-F4D7-4218-AF34-9D731E5001BC}" srcOrd="6" destOrd="0" presId="urn:microsoft.com/office/officeart/2005/8/layout/hList1"/>
    <dgm:cxn modelId="{5197390D-CA31-4BFB-B9BF-FFBCFF037702}" type="presParOf" srcId="{BB6418A3-F4D7-4218-AF34-9D731E5001BC}" destId="{F737815D-171A-44FC-BC64-98EDD157C4DB}" srcOrd="0" destOrd="0" presId="urn:microsoft.com/office/officeart/2005/8/layout/hList1"/>
    <dgm:cxn modelId="{3D6903DF-305E-4EE6-B038-763B38A1BEE9}" type="presParOf" srcId="{BB6418A3-F4D7-4218-AF34-9D731E5001BC}" destId="{9AD6AD9E-692A-44A7-9E10-9477C0C69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数据科学理论与实践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D3F6BB9D-2DE1-4562-BC1B-796D7B437A09}" cxnId="{97758F5A-1714-4837-A915-126759809739}" type="parTrans">
      <dgm:prSet/>
      <dgm:spPr/>
      <dgm:t>
        <a:bodyPr/>
        <a:lstStyle/>
        <a:p>
          <a:endParaRPr lang="zh-CN" altLang="en-US"/>
        </a:p>
      </dgm:t>
    </dgm:pt>
    <dgm:pt modelId="{EA7A96E1-2212-4E33-975D-0B244568971A}" cxnId="{97758F5A-1714-4837-A915-126759809739}" type="sibTrans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朝乐门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1F9B8CE7-6CFA-4ACD-9A55-44E6AE30175B}" cxnId="{9111D288-551F-4F22-B151-FE69BCB88B93}" type="parTrans">
      <dgm:prSet/>
      <dgm:spPr/>
      <dgm:t>
        <a:bodyPr/>
        <a:lstStyle/>
        <a:p>
          <a:endParaRPr lang="zh-CN" altLang="en-US"/>
        </a:p>
      </dgm:t>
    </dgm:pt>
    <dgm:pt modelId="{B302661E-5E58-4F85-83D5-08FDDA4650F9}" cxnId="{9111D288-551F-4F22-B151-FE69BCB88B93}" type="sibTrans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A0767962-3C2F-454E-BE60-297F1FFFC622}" cxnId="{C7D7C35F-5B49-4FB5-8AED-CFFA675B84DE}" type="parTrans">
      <dgm:prSet/>
      <dgm:spPr/>
      <dgm:t>
        <a:bodyPr/>
        <a:lstStyle/>
        <a:p>
          <a:endParaRPr lang="zh-CN" altLang="en-US"/>
        </a:p>
      </dgm:t>
    </dgm:pt>
    <dgm:pt modelId="{00436F0D-8F85-43A8-BC2D-B164989BAFEF}" cxnId="{C7D7C35F-5B49-4FB5-8AED-CFFA675B84DE}" type="sibTrans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2017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AAFA3836-11A8-4287-8F26-1C61BAFDF9B1}" cxnId="{FFFCE94C-C190-454A-842E-3C00584AEB26}" type="parTrans">
      <dgm:prSet/>
      <dgm:spPr/>
      <dgm:t>
        <a:bodyPr/>
        <a:lstStyle/>
        <a:p>
          <a:endParaRPr lang="zh-CN" altLang="en-US"/>
        </a:p>
      </dgm:t>
    </dgm:pt>
    <dgm:pt modelId="{774C774F-3390-4428-B680-FE02BC084DBF}" cxnId="{FFFCE94C-C190-454A-842E-3C00584AEB26}" type="sibTrans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3"/>
            <a:lumOff val="-391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数据科学</a:t>
          </a:r>
          <a:endParaRPr lang="zh-CN" altLang="en-US" dirty="0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1BF90824-0838-43F9-B169-EF369D31DEC7}" cxnId="{0B2A3D4F-BAA6-4322-B9BD-946FF7258AD5}" type="parTrans">
      <dgm:prSet/>
      <dgm:spPr/>
      <dgm:t>
        <a:bodyPr/>
        <a:lstStyle/>
        <a:p>
          <a:endParaRPr lang="zh-CN" altLang="en-US"/>
        </a:p>
      </dgm:t>
    </dgm:pt>
    <dgm:pt modelId="{071D2828-CE2F-4E17-B625-11761E417C1C}" cxnId="{0B2A3D4F-BAA6-4322-B9BD-946FF7258AD5}" type="sibTrans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3"/>
            <a:lumOff val="-391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朝乐门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3F54D527-F5B6-4F3C-8C27-CE790E4A8B1C}" cxnId="{697F0C2F-946D-483D-8D31-D1CE0EC38EA1}" type="parTrans">
      <dgm:prSet/>
      <dgm:spPr/>
      <dgm:t>
        <a:bodyPr/>
        <a:lstStyle/>
        <a:p>
          <a:endParaRPr lang="zh-CN" altLang="en-US"/>
        </a:p>
      </dgm:t>
    </dgm:pt>
    <dgm:pt modelId="{99417078-B941-4DF2-8434-8232F1C798B9}" cxnId="{697F0C2F-946D-483D-8D31-D1CE0EC38EA1}" type="sibTrans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3"/>
            <a:lumOff val="-391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清华大学出版社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5E55FAD9-AAE6-4D88-843A-DE2595C7CA5C}" cxnId="{B61C29F2-F892-43DB-B20A-11EA0B99A623}" type="parTrans">
      <dgm:prSet/>
      <dgm:spPr/>
      <dgm:t>
        <a:bodyPr/>
        <a:lstStyle/>
        <a:p>
          <a:endParaRPr lang="zh-CN" altLang="en-US"/>
        </a:p>
      </dgm:t>
    </dgm:pt>
    <dgm:pt modelId="{DA2B1FE4-6F3C-4804-BB93-111605EF9CBE}" cxnId="{B61C29F2-F892-43DB-B20A-11EA0B99A623}" type="sibTrans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3"/>
            <a:lumOff val="-391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2016</a:t>
          </a:r>
          <a:endParaRPr lang="zh-CN" altLang="en-US">
            <a:solidFill>
              <a:sysClr val="window" lastClr="FFFFFF"/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A3804A09-04EF-412E-8B00-EFC4CB13C338}" cxnId="{6AA2A1E8-A155-464A-8358-84A51B5DDF25}" type="parTrans">
      <dgm:prSet/>
      <dgm:spPr/>
      <dgm:t>
        <a:bodyPr/>
        <a:lstStyle/>
        <a:p>
          <a:endParaRPr lang="zh-CN" altLang="en-US"/>
        </a:p>
      </dgm:t>
    </dgm:pt>
    <dgm:pt modelId="{17654A1F-8A22-4112-A053-6885A590209C}" cxnId="{6AA2A1E8-A155-464A-8358-84A51B5DDF25}" type="sibTrans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B9073-57C6-41BF-8EF6-292A23E2F20F}">
      <dsp:nvSpPr>
        <dsp:cNvPr id="0" name=""/>
        <dsp:cNvSpPr/>
      </dsp:nvSpPr>
      <dsp:spPr>
        <a:xfrm>
          <a:off x="3746" y="212135"/>
          <a:ext cx="2252540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smtClean="0"/>
            <a:t>学好本章的重要意义</a:t>
          </a:r>
          <a:endParaRPr lang="zh-CN" altLang="en-US" sz="1600" kern="1200"/>
        </a:p>
      </dsp:txBody>
      <dsp:txXfrm>
        <a:off x="3746" y="212135"/>
        <a:ext cx="2252540" cy="460800"/>
      </dsp:txXfrm>
    </dsp:sp>
    <dsp:sp modelId="{2C72E86F-F53A-4E22-9441-3C8AA8BD939D}">
      <dsp:nvSpPr>
        <dsp:cNvPr id="0" name=""/>
        <dsp:cNvSpPr/>
      </dsp:nvSpPr>
      <dsp:spPr>
        <a:xfrm>
          <a:off x="3746" y="672935"/>
          <a:ext cx="2252540" cy="40680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兴趣和信心的学好一门课程的根本保障。学习者对数据科学的理论基础</a:t>
          </a:r>
          <a:r>
            <a:rPr lang="en-US" altLang="zh-CN" sz="1600" kern="1200" smtClean="0"/>
            <a:t>——</a:t>
          </a:r>
          <a:r>
            <a:rPr lang="zh-CN" altLang="en-US" sz="1600" kern="1200" smtClean="0"/>
            <a:t>统计学和机器学的印象会直接影响学习数据科学的兴趣与信心。本章从数据科学视角梳理了这些基础理论的知识体系，目的在于帮助读者快速重构自己的知识体系，提升学习的信心和兴趣。</a:t>
          </a:r>
          <a:endParaRPr lang="zh-CN" altLang="en-US" sz="1600" kern="1200"/>
        </a:p>
      </dsp:txBody>
      <dsp:txXfrm>
        <a:off x="3746" y="672935"/>
        <a:ext cx="2252540" cy="4068089"/>
      </dsp:txXfrm>
    </dsp:sp>
    <dsp:sp modelId="{48C6D7B2-607B-4F19-A4B4-5485A3D3EBF7}">
      <dsp:nvSpPr>
        <dsp:cNvPr id="0" name=""/>
        <dsp:cNvSpPr/>
      </dsp:nvSpPr>
      <dsp:spPr>
        <a:xfrm>
          <a:off x="2571641" y="212135"/>
          <a:ext cx="2252540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smtClean="0"/>
            <a:t>继续学习方法</a:t>
          </a:r>
          <a:endParaRPr lang="zh-CN" altLang="en-US" sz="1600" kern="1200"/>
        </a:p>
      </dsp:txBody>
      <dsp:txXfrm>
        <a:off x="2571641" y="212135"/>
        <a:ext cx="2252540" cy="460800"/>
      </dsp:txXfrm>
    </dsp:sp>
    <dsp:sp modelId="{79A48653-B857-472C-A221-F6E53AE99261}">
      <dsp:nvSpPr>
        <dsp:cNvPr id="0" name=""/>
        <dsp:cNvSpPr/>
      </dsp:nvSpPr>
      <dsp:spPr>
        <a:xfrm>
          <a:off x="2571641" y="672935"/>
          <a:ext cx="2252540" cy="40680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/>
            <a:t>很多人害怕统计学和机器学习是因为忽略了它们本有的精彩故事，而取而代之是千篇一律的恐怖故事——“统计学和数学特别难”。其实，统计学和机器学习是很美的，也很容易学习的，如果你能看到每个理论的提出背景故事。详见本书</a:t>
          </a:r>
          <a:r>
            <a:rPr lang="en-US" sz="1600" kern="1200" smtClean="0"/>
            <a:t>3.7</a:t>
          </a:r>
          <a:r>
            <a:rPr lang="zh-CN" sz="1600" kern="1200" smtClean="0"/>
            <a:t>数据可视化中的“为什么很多人害怕数学——数学离开了它的故事之后变得如此恐怖</a:t>
          </a:r>
          <a:r>
            <a:rPr lang="en-US" sz="1600" kern="1200" smtClean="0"/>
            <a:t>”</a:t>
          </a:r>
          <a:r>
            <a:rPr lang="zh-CN" sz="1600" kern="1200" smtClean="0"/>
            <a:t>。</a:t>
          </a:r>
          <a:endParaRPr lang="zh-CN" sz="1600" kern="1200"/>
        </a:p>
      </dsp:txBody>
      <dsp:txXfrm>
        <a:off x="2571641" y="672935"/>
        <a:ext cx="2252540" cy="4068089"/>
      </dsp:txXfrm>
    </dsp:sp>
    <dsp:sp modelId="{B189A3E6-950E-4393-BD46-C5379B603DC8}">
      <dsp:nvSpPr>
        <dsp:cNvPr id="0" name=""/>
        <dsp:cNvSpPr/>
      </dsp:nvSpPr>
      <dsp:spPr>
        <a:xfrm>
          <a:off x="5139537" y="212135"/>
          <a:ext cx="2252540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smtClean="0"/>
            <a:t>提醒及注意事项</a:t>
          </a:r>
          <a:endParaRPr lang="zh-CN" altLang="en-US" sz="1600" kern="1200"/>
        </a:p>
      </dsp:txBody>
      <dsp:txXfrm>
        <a:off x="5139537" y="212135"/>
        <a:ext cx="2252540" cy="460800"/>
      </dsp:txXfrm>
    </dsp:sp>
    <dsp:sp modelId="{1EE30680-D88E-4FFF-A745-3F42002AADEC}">
      <dsp:nvSpPr>
        <dsp:cNvPr id="0" name=""/>
        <dsp:cNvSpPr/>
      </dsp:nvSpPr>
      <dsp:spPr>
        <a:xfrm>
          <a:off x="5139537" y="672935"/>
          <a:ext cx="2252540" cy="40680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/>
            <a:t>理论基础和基础理论是两个不同的概念，统计学和机器学习是数据科学的理论基础而不是其基础理论</a:t>
          </a:r>
          <a:r>
            <a:rPr lang="en-US" sz="1600" kern="1200" smtClean="0"/>
            <a:t>.</a:t>
          </a:r>
          <a:r>
            <a:rPr lang="zh-CN" sz="1600" kern="1200" smtClean="0"/>
            <a:t>也就是说，数据科学不等于“统计学</a:t>
          </a:r>
          <a:r>
            <a:rPr lang="en-US" sz="1600" kern="1200" smtClean="0"/>
            <a:t>+</a:t>
          </a:r>
          <a:r>
            <a:rPr lang="zh-CN" sz="1600" kern="1200" smtClean="0"/>
            <a:t>机器学习”。因此，数据科学的学习应凸显数据科学本身，而不能仅仅停留在学习统计学和机器学习之上。</a:t>
          </a:r>
          <a:endParaRPr lang="zh-CN" sz="1600" kern="1200"/>
        </a:p>
      </dsp:txBody>
      <dsp:txXfrm>
        <a:off x="5139537" y="672935"/>
        <a:ext cx="2252540" cy="4068089"/>
      </dsp:txXfrm>
    </dsp:sp>
    <dsp:sp modelId="{F737815D-171A-44FC-BC64-98EDD157C4DB}">
      <dsp:nvSpPr>
        <dsp:cNvPr id="0" name=""/>
        <dsp:cNvSpPr/>
      </dsp:nvSpPr>
      <dsp:spPr>
        <a:xfrm>
          <a:off x="7707433" y="212135"/>
          <a:ext cx="2252540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smtClean="0"/>
            <a:t>与其他章节的关系</a:t>
          </a:r>
          <a:endParaRPr lang="zh-CN" altLang="en-US" sz="1600" kern="1200"/>
        </a:p>
      </dsp:txBody>
      <dsp:txXfrm>
        <a:off x="7707433" y="212135"/>
        <a:ext cx="2252540" cy="460800"/>
      </dsp:txXfrm>
    </dsp:sp>
    <dsp:sp modelId="{9AD6AD9E-692A-44A7-9E10-9477C0C690CE}">
      <dsp:nvSpPr>
        <dsp:cNvPr id="0" name=""/>
        <dsp:cNvSpPr/>
      </dsp:nvSpPr>
      <dsp:spPr>
        <a:xfrm>
          <a:off x="7707433" y="672935"/>
          <a:ext cx="2252540" cy="40680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本章是第一章给出的数据科学理论体系的进步详解，为后续章节的学习提供了理论基础。</a:t>
          </a:r>
          <a:endParaRPr lang="zh-CN" altLang="en-US" sz="1600" kern="1200"/>
        </a:p>
      </dsp:txBody>
      <dsp:txXfrm>
        <a:off x="7707433" y="672935"/>
        <a:ext cx="2252540" cy="406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数据科学理论与实践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2017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数据科学</a:t>
          </a:r>
          <a:endParaRPr lang="zh-CN" altLang="en-US" sz="12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朝乐门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清华大学出版社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2016</a:t>
          </a:r>
          <a:endParaRPr lang="zh-CN" altLang="en-US" sz="900" kern="120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s.ac.uk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s.ac.uk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周老师，大家都认识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周志华，南京大学计算机系教授，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杰出科学家，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Fellow, IAPR Fellow, IET/IEE Fellow,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中国计算机学会会士。国家杰出青年科学基金获得者、长江学者特聘教授。先后担任多种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SCI(E)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期刊执行主编、副主编、副编辑、编委等。中国计算机学会人工智能与模式识别专业委员会主任，中国人工智能学会机器学习专业委员会主任，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计算智能学会数据挖掘技术委员会副主席。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有配套的“学习指导书”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有配套的“学习指导书”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写得通俗易懂，特别好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给出了机器学习领域的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个经验教训。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article summarizes 12 key lessons that machine learning researchers and practitioners have learned. These include pitfalls to avoid, important issues to focus on, and answers to common questions.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b="0" dirty="0" err="1" smtClean="0"/>
              <a:t>Alphgo</a:t>
            </a:r>
            <a:r>
              <a:rPr lang="zh-CN" altLang="en-US" b="0" smtClean="0"/>
              <a:t>的论文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MIT </a:t>
            </a:r>
            <a:r>
              <a:rPr lang="zh-CN" altLang="en-US" dirty="0" smtClean="0"/>
              <a:t>出版社的书，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Alpaydın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写的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600</a:t>
            </a:r>
            <a:r>
              <a:rPr lang="zh-CN" altLang="en-US" dirty="0" smtClean="0"/>
              <a:t>多页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第三版了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Supervised Learning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Bayesian Decision Theory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Parametric Methods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Multivariate Methods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93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Dimensionality Reduction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115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Clustering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161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Nonparametric Methods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185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 Decision Trees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213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Linear Discrimination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239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Multilayer 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Perceptrons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Local Models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Kernel Machines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349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Graphical Models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Hidden Markov Models </a:t>
            </a:r>
            <a:r>
              <a:rPr lang="da-DK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417</a:t>
            </a:r>
            <a:endParaRPr lang="da-DK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Bayesian Estimation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445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Combining Multiple Learners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Reinforcement Learning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 Design and Analysis of Machine Learning Experiments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547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Probability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剑桥大学出版社的</a:t>
            </a:r>
            <a:r>
              <a:rPr lang="en-US" altLang="zh-CN" dirty="0" smtClean="0"/>
              <a:t>Cambridge University Press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作者</a:t>
            </a:r>
            <a:r>
              <a:rPr lang="en-US" altLang="zh-CN" dirty="0" smtClean="0"/>
              <a:t>Peter </a:t>
            </a:r>
            <a:r>
              <a:rPr lang="en-US" altLang="zh-CN" dirty="0" err="1" smtClean="0"/>
              <a:t>flach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hlinkClick r:id="rId3"/>
              </a:rPr>
              <a:t>University of Bristol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的老师，英国的一个大学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剑桥大学出版社的</a:t>
            </a:r>
            <a:r>
              <a:rPr lang="en-US" altLang="zh-CN" dirty="0" smtClean="0"/>
              <a:t>Cambridge University Press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作者</a:t>
            </a:r>
            <a:r>
              <a:rPr lang="en-US" altLang="zh-CN" dirty="0" smtClean="0"/>
              <a:t>Peter </a:t>
            </a:r>
            <a:r>
              <a:rPr lang="en-US" altLang="zh-CN" dirty="0" err="1" smtClean="0"/>
              <a:t>flach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>
                <a:hlinkClick r:id="rId3"/>
              </a:rPr>
              <a:t>University of Bristol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的老师，英国的一个大学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1007436" y="0"/>
            <a:ext cx="4416491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404814"/>
            <a:ext cx="7066219" cy="96678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600200"/>
            <a:ext cx="6651352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5" Type="http://schemas.openxmlformats.org/officeDocument/2006/relationships/theme" Target="../theme/theme1.xml"/><Relationship Id="rId134" Type="http://schemas.openxmlformats.org/officeDocument/2006/relationships/image" Target="../media/image2.jpeg"/><Relationship Id="rId133" Type="http://schemas.openxmlformats.org/officeDocument/2006/relationships/slideLayout" Target="../slideLayouts/slideLayout133.xml"/><Relationship Id="rId132" Type="http://schemas.openxmlformats.org/officeDocument/2006/relationships/slideLayout" Target="../slideLayouts/slideLayout132.xml"/><Relationship Id="rId131" Type="http://schemas.openxmlformats.org/officeDocument/2006/relationships/slideLayout" Target="../slideLayouts/slideLayout131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127" Type="http://schemas.openxmlformats.org/officeDocument/2006/relationships/slideLayout" Target="../slideLayouts/slideLayout127.xml"/><Relationship Id="rId126" Type="http://schemas.openxmlformats.org/officeDocument/2006/relationships/slideLayout" Target="../slideLayouts/slideLayout126.xml"/><Relationship Id="rId125" Type="http://schemas.openxmlformats.org/officeDocument/2006/relationships/slideLayout" Target="../slideLayouts/slideLayout125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121" Type="http://schemas.openxmlformats.org/officeDocument/2006/relationships/slideLayout" Target="../slideLayouts/slideLayout121.xml"/><Relationship Id="rId120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.xml"/><Relationship Id="rId119" Type="http://schemas.openxmlformats.org/officeDocument/2006/relationships/slideLayout" Target="../slideLayouts/slideLayout119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34"/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0"/>
            <a:ext cx="11475085" cy="379095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jpeg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 smtClean="0">
                <a:solidFill>
                  <a:srgbClr val="CC0000"/>
                </a:solidFill>
              </a:rPr>
              <a:t>《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 smtClean="0">
                <a:solidFill>
                  <a:srgbClr val="CC0000"/>
                </a:solidFill>
              </a:rPr>
              <a:t>》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C0000"/>
                </a:solidFill>
              </a:rPr>
              <a:t>理论基础</a:t>
            </a:r>
            <a:endParaRPr lang="zh-CN" altLang="en-US" sz="3600" dirty="0" smtClean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Alpaydin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Introduction to machine learning[M]. MIT press, 2014.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28" y="2444381"/>
            <a:ext cx="3616124" cy="41044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Machine learning: the art and science of algorithms that make sense of data[M]. Cambridge University Press, 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897521"/>
            <a:ext cx="2808312" cy="3963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Harrington P. Machine learning in action[M].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8" name="内容占位符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2492896"/>
            <a:ext cx="3198112" cy="377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36912"/>
            <a:ext cx="3369614" cy="3528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0264" y="1967893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周志华.机器学习[M].北京：清华大学出版社，2016.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 smtClean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28" name="标题 1"/>
          <p:cNvSpPr txBox="1"/>
          <p:nvPr/>
        </p:nvSpPr>
        <p:spPr bwMode="auto">
          <a:xfrm>
            <a:off x="397933" y="392510"/>
            <a:ext cx="9802523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pic>
        <p:nvPicPr>
          <p:cNvPr id="29" name="Picture 20" descr="thankyou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教学支撑平台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rgbClr val="4472C4">
              <a:lumMod val="25000"/>
            </a:srgbClr>
          </a:solidFill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chaolemen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@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ruc.edu.cn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参考书目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主讲人联系方式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5" name="内容占位符 9"/>
          <p:cNvGraphicFramePr/>
          <p:nvPr/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>
            <a:fillRect/>
          </a:stretch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主讲人微信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2.5  </a:t>
            </a:r>
            <a:r>
              <a:rPr lang="zh-CN" altLang="en-US" dirty="0">
                <a:solidFill>
                  <a:srgbClr val="AB0000"/>
                </a:solidFill>
              </a:rPr>
              <a:t>如何继续</a:t>
            </a:r>
            <a:r>
              <a:rPr lang="zh-CN" altLang="en-US" dirty="0">
                <a:solidFill>
                  <a:srgbClr val="AB0000"/>
                </a:solidFill>
              </a:rPr>
              <a:t>学习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/>
              <a:t>继续</a:t>
            </a:r>
            <a:r>
              <a:rPr lang="zh-CN" altLang="en-US" dirty="0" smtClean="0"/>
              <a:t>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12800" y="1500174"/>
          <a:ext cx="9963720" cy="49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W S. Data science: an action plan for expanding the technical areas of the field of statistics[J]. International statistical review, 2001, 69(1): 21-26.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59" y="3377012"/>
            <a:ext cx="5657850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Data science and prediction[J]. Communications of the ACM, 2013, 56(12): 64-73.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9" y="2570005"/>
            <a:ext cx="6762750" cy="37242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贾</a:t>
            </a:r>
            <a:r>
              <a:rPr lang="zh-CN" altLang="en-US" dirty="0"/>
              <a:t>俊平、何晓群、金勇进</a:t>
            </a:r>
            <a:r>
              <a:rPr lang="en-US" altLang="zh-CN" dirty="0"/>
              <a:t>.</a:t>
            </a:r>
            <a:r>
              <a:rPr lang="zh-CN" altLang="en-US" dirty="0"/>
              <a:t>统计学（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版</a:t>
            </a:r>
            <a:r>
              <a:rPr lang="zh-CN" altLang="en-US" dirty="0"/>
              <a:t>）</a:t>
            </a:r>
            <a:r>
              <a:rPr lang="en-US" altLang="zh-CN" dirty="0"/>
              <a:t>[M].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中国人民大学出版社</a:t>
            </a:r>
            <a:r>
              <a:rPr lang="en-US" altLang="zh-CN" dirty="0"/>
              <a:t>,</a:t>
            </a:r>
            <a:r>
              <a:rPr lang="en-US" altLang="zh-CN" dirty="0" smtClean="0"/>
              <a:t>2014.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4" y="2852936"/>
            <a:ext cx="2375587" cy="3176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50" y="2852936"/>
            <a:ext cx="2328414" cy="317611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 H. , Mark J.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Schervish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Probability and Statistics(Fourth Edition)[M].Pearson Education,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2946736"/>
            <a:ext cx="2567568" cy="3308213"/>
          </a:xfrm>
          <a:prstGeom prst="rect">
            <a:avLst/>
          </a:prstGeom>
        </p:spPr>
      </p:pic>
      <p:pic>
        <p:nvPicPr>
          <p:cNvPr id="9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064" y="3068960"/>
            <a:ext cx="2268206" cy="282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07" y="1484784"/>
            <a:ext cx="6795368" cy="476291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Domingos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A few useful things to know about machine learning[J]. Communications of the ACM, 2012, 55(10): 78-87.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06" y="2949277"/>
            <a:ext cx="3477679" cy="329841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经典文献选读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▼第二章【理论基础】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如何继续学习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8807" y="1484784"/>
            <a:ext cx="6795368" cy="4762910"/>
          </a:xfrm>
        </p:spPr>
        <p:txBody>
          <a:bodyPr/>
          <a:lstStyle/>
          <a:p>
            <a:r>
              <a:rPr lang="en-US" altLang="zh-CN" sz="2000" dirty="0">
                <a:solidFill>
                  <a:srgbClr val="222222"/>
                </a:solidFill>
                <a:latin typeface="Arial" panose="020B0604020202020204" pitchFamily="34" charset="0"/>
              </a:rPr>
              <a:t>Silver D, Huang A, Maddison C J, et al. Mastering the game of Go with deep neural networks and tree search[J]. Nature, 2016, 529(7587): 484-489.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2636912"/>
            <a:ext cx="5688632" cy="43741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1331</Words>
  <Application>WPS 演示</Application>
  <PresentationFormat>宽屏</PresentationFormat>
  <Paragraphs>118</Paragraphs>
  <Slides>14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华文中宋</vt:lpstr>
      <vt:lpstr>Arial</vt:lpstr>
      <vt:lpstr>微软雅黑</vt:lpstr>
      <vt:lpstr>Arial Unicode MS</vt:lpstr>
      <vt:lpstr>Calibri</vt:lpstr>
      <vt:lpstr>吉祥如意</vt:lpstr>
      <vt:lpstr>《数据科学理论与实践》之            理论基础</vt:lpstr>
      <vt:lpstr>2.5  如何继续学习</vt:lpstr>
      <vt:lpstr>继续学习建议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经典文献选读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1139</cp:revision>
  <dcterms:created xsi:type="dcterms:W3CDTF">2007-03-02T11:26:00Z</dcterms:created>
  <dcterms:modified xsi:type="dcterms:W3CDTF">2021-11-08T01:46:30Z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4171893EF9D64FBBA7CB16442AB039E5</vt:lpwstr>
  </property>
  <property fmtid="{D5CDD505-2E9C-101B-9397-08002B2CF9AE}" pid="3" name="KSOProductBuildVer">
    <vt:lpwstr>2052-11.1.0.11045</vt:lpwstr>
  </property>
</Properties>
</file>