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365" r:id="rId5"/>
    <p:sldId id="282" r:id="rId6"/>
    <p:sldId id="283" r:id="rId7"/>
    <p:sldId id="284" r:id="rId8"/>
    <p:sldId id="285" r:id="rId9"/>
    <p:sldId id="286" r:id="rId10"/>
    <p:sldId id="287" r:id="rId11"/>
    <p:sldId id="373" r:id="rId12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370" indent="-16637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smtClean="0">
                <a:solidFill>
                  <a:srgbClr val="C00000"/>
                </a:solidFill>
              </a:rPr>
              <a:t>》</a:t>
            </a:r>
            <a:r>
              <a:rPr lang="zh-CN" altLang="en-US" sz="3200" b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rgbClr val="C00000"/>
                </a:solidFill>
              </a:rPr>
            </a:br>
            <a:r>
              <a:rPr lang="en-US" altLang="zh-CN" sz="6000" dirty="0" smtClean="0">
                <a:solidFill>
                  <a:srgbClr val="C00000"/>
                </a:solidFill>
              </a:rPr>
              <a:t>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流程与方法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3.4  </a:t>
            </a:r>
            <a:r>
              <a:rPr lang="zh-CN" altLang="en-US" dirty="0">
                <a:solidFill>
                  <a:srgbClr val="C00000"/>
                </a:solidFill>
              </a:rPr>
              <a:t>数据</a:t>
            </a:r>
            <a:r>
              <a:rPr lang="zh-CN" altLang="en-US" dirty="0">
                <a:solidFill>
                  <a:srgbClr val="C00000"/>
                </a:solidFill>
              </a:rPr>
              <a:t>分析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476672"/>
            <a:ext cx="10441160" cy="821913"/>
          </a:xfrm>
        </p:spPr>
        <p:txBody>
          <a:bodyPr/>
          <a:lstStyle/>
          <a:p>
            <a:r>
              <a:rPr lang="zh-CN" altLang="en-US" sz="3600" b="1" dirty="0" smtClean="0"/>
              <a:t>分析学价值扶梯</a:t>
            </a:r>
            <a:r>
              <a:rPr lang="zh-CN" altLang="en-US" sz="3600" b="1" dirty="0" smtClean="0"/>
              <a:t>模型</a:t>
            </a:r>
            <a:endParaRPr lang="zh-CN" altLang="en-US" sz="3600" b="1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3.4数据分析</a:t>
            </a:r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4789" y="19888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57357" y="1514609"/>
          <a:ext cx="7507461" cy="46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7" name="Visio" r:id="rId1" imgW="4528185" imgH="2853055" progId="Visio.Drawing.15">
                  <p:embed/>
                </p:oleObj>
              </mc:Choice>
              <mc:Fallback>
                <p:oleObj name="Visio" r:id="rId1" imgW="4528185" imgH="2853055" progId="Visio.Drawing.15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57" y="1514609"/>
                        <a:ext cx="7507461" cy="4692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256240" y="5157192"/>
            <a:ext cx="3528392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Gartner</a:t>
            </a:r>
            <a:r>
              <a:rPr lang="zh-CN" altLang="zh-CN" dirty="0"/>
              <a:t>分析学价值扶梯（</a:t>
            </a:r>
            <a:r>
              <a:rPr lang="en-US" altLang="zh-CN" dirty="0"/>
              <a:t>Gartner's analytic value escalator</a:t>
            </a:r>
            <a:r>
              <a:rPr lang="zh-CN" altLang="zh-CN" dirty="0"/>
              <a:t>）模型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476672"/>
            <a:ext cx="10009112" cy="821913"/>
          </a:xfrm>
        </p:spPr>
        <p:txBody>
          <a:bodyPr/>
          <a:lstStyle/>
          <a:p>
            <a:r>
              <a:rPr lang="zh-CN" altLang="en-US" b="1" dirty="0" smtClean="0"/>
              <a:t>数据分析的</a:t>
            </a:r>
            <a:r>
              <a:rPr lang="zh-CN" altLang="en-US" b="1" dirty="0" smtClean="0"/>
              <a:t>类型</a:t>
            </a:r>
            <a:endParaRPr lang="zh-CN" altLang="en-US" b="1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616280" y="2564904"/>
            <a:ext cx="3168352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2/3</a:t>
            </a:r>
            <a:r>
              <a:rPr lang="zh-CN" altLang="en-US" dirty="0"/>
              <a:t>的癌症是因为运气差 ？</a:t>
            </a:r>
            <a:r>
              <a:rPr lang="en-US" altLang="zh-CN" dirty="0"/>
              <a:t>《Science》 | </a:t>
            </a:r>
            <a:r>
              <a:rPr lang="zh-CN" altLang="en-US" dirty="0"/>
              <a:t>大数据分析的套路与</a:t>
            </a:r>
            <a:r>
              <a:rPr lang="zh-CN" altLang="en-US" dirty="0" smtClean="0"/>
              <a:t>陷阱</a:t>
            </a:r>
            <a:endParaRPr lang="zh-CN" altLang="en-US" dirty="0"/>
          </a:p>
        </p:txBody>
      </p:sp>
      <p:pic>
        <p:nvPicPr>
          <p:cNvPr id="153679" name="Picture 79" descr="http://qr.api.cli.im/qr?data=http%253A%252F%252Fmp.weixin.qq.com%252Fs%252FL34QyOBHKpQi9HYPIr_ZZg&amp;level=H&amp;transparent=false&amp;bgcolor=%23ffffff&amp;forecolor=%23000000&amp;blockpixel=12&amp;marginblock=1&amp;logourl=&amp;size=280&amp;kid=cliim&amp;key=d29e2597d5934104bfa1ddd16fe3966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56" y="386104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3.4数据分析</a:t>
            </a:r>
            <a:endParaRPr lang="zh-CN" altLang="en-US" dirty="0"/>
          </a:p>
        </p:txBody>
      </p:sp>
      <p:sp>
        <p:nvSpPr>
          <p:cNvPr id="5" name="Rectangle 277"/>
          <p:cNvSpPr>
            <a:spLocks noChangeArrowheads="1"/>
          </p:cNvSpPr>
          <p:nvPr/>
        </p:nvSpPr>
        <p:spPr bwMode="auto">
          <a:xfrm>
            <a:off x="911424" y="16880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27448" y="1586396"/>
          <a:ext cx="5567056" cy="5082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1" name="Visio" r:id="rId2" imgW="4411345" imgH="4060190" progId="Visio.Drawing.15">
                  <p:embed/>
                </p:oleObj>
              </mc:Choice>
              <mc:Fallback>
                <p:oleObj name="Visio" r:id="rId2" imgW="4411345" imgH="4060190" progId="Visio.Drawing.15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1586396"/>
                        <a:ext cx="5567056" cy="50829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898" y="610451"/>
            <a:ext cx="9288325" cy="821913"/>
          </a:xfrm>
        </p:spPr>
        <p:txBody>
          <a:bodyPr/>
          <a:lstStyle/>
          <a:p>
            <a:r>
              <a:rPr lang="zh-CN" altLang="en-US" b="1" dirty="0" smtClean="0"/>
              <a:t>数据分析的套路与陷阱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616280" y="2564904"/>
            <a:ext cx="3168352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2/3</a:t>
            </a:r>
            <a:r>
              <a:rPr lang="zh-CN" altLang="en-US" dirty="0"/>
              <a:t>的癌症是因为运气差 ？</a:t>
            </a:r>
            <a:r>
              <a:rPr lang="en-US" altLang="zh-CN" dirty="0"/>
              <a:t>《Science》 | </a:t>
            </a:r>
            <a:r>
              <a:rPr lang="zh-CN" altLang="en-US" dirty="0"/>
              <a:t>大数据分析的套路与</a:t>
            </a:r>
            <a:r>
              <a:rPr lang="zh-CN" altLang="en-US" dirty="0" smtClean="0"/>
              <a:t>陷阱</a:t>
            </a:r>
            <a:endParaRPr lang="zh-CN" altLang="en-US" dirty="0"/>
          </a:p>
        </p:txBody>
      </p:sp>
      <p:pic>
        <p:nvPicPr>
          <p:cNvPr id="153679" name="Picture 79" descr="http://qr.api.cli.im/qr?data=http%253A%252F%252Fmp.weixin.qq.com%252Fs%252FL34QyOBHKpQi9HYPIr_ZZg&amp;level=H&amp;transparent=false&amp;bgcolor=%23ffffff&amp;forecolor=%23000000&amp;blockpixel=12&amp;marginblock=1&amp;logourl=&amp;size=280&amp;kid=cliim&amp;key=d29e2597d5934104bfa1ddd16fe3966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56" y="386104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3.4数据分析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64062" y="2060848"/>
          <a:ext cx="7704858" cy="3888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1515"/>
                <a:gridCol w="2341672"/>
                <a:gridCol w="2341671"/>
              </a:tblGrid>
              <a:tr h="7776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问题类型（实际）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问题类型（曲解）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曲解情况的简单描述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6675" marR="66675" marT="0" marB="0"/>
                </a:tc>
              </a:tr>
              <a:tr h="7776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推理分析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因果分析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相关性并不意味着因果关系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6675" marR="66675" marT="0" marB="0"/>
                </a:tc>
              </a:tr>
              <a:tr h="7776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探索分析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推理分析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数据疏浚</a:t>
                      </a:r>
                      <a:r>
                        <a:rPr lang="en-US" sz="2400" kern="0">
                          <a:effectLst/>
                        </a:rPr>
                        <a:t>(data dredging)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6675" marR="66675" marT="0" marB="0"/>
                </a:tc>
              </a:tr>
              <a:tr h="7776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探索分析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预测分析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过拟合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6675" marR="66675" marT="0" marB="0"/>
                </a:tc>
              </a:tr>
              <a:tr h="7776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描述分析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推理分析</a:t>
                      </a:r>
                      <a:endParaRPr lang="zh-CN" sz="3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</a:t>
                      </a:r>
                      <a:r>
                        <a:rPr lang="zh-CN" sz="2400" kern="0" dirty="0">
                          <a:effectLst/>
                        </a:rPr>
                        <a:t>为</a:t>
                      </a:r>
                      <a:r>
                        <a:rPr lang="en-US" sz="2400" kern="0" dirty="0">
                          <a:effectLst/>
                        </a:rPr>
                        <a:t>n</a:t>
                      </a:r>
                      <a:r>
                        <a:rPr lang="zh-CN" sz="2400" kern="0" dirty="0">
                          <a:effectLst/>
                        </a:rPr>
                        <a:t>分析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6675" marR="66675" marT="0" marB="0"/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数据分析常用工具</a:t>
            </a:r>
            <a:endParaRPr lang="zh-CN" altLang="en-US" sz="36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3.4数据分析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268760"/>
            <a:ext cx="5625238" cy="562523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896200" y="4081379"/>
            <a:ext cx="2161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Gartner 2017数据科学平台魔力象限</a:t>
            </a:r>
            <a:endParaRPr lang="zh-CN" altLang="en-US" dirty="0"/>
          </a:p>
        </p:txBody>
      </p:sp>
      <p:pic>
        <p:nvPicPr>
          <p:cNvPr id="167938" name="Picture 2" descr="http://qr.api.cli.im/qr?data=https%253A%252F%252Fmp.weixin.qq.com%252Fs%253F__biz%253DMzIxMzQ5NzcyMg%253D%253D%2526mid%253D2247484283%2526idx%253D1%2526sn%253D1cf318e47e17790e0cd5c98d1c37bbcb%2526chksm%253D97b4a16ea0c328787a8f5e1c3ade83a9f2d7a293eaa1cdaed83637972dc4fdb59b1e7ad0691c%2526scene%253D21%2523wechat_redirect&amp;level=H&amp;transparent=false&amp;bgcolor=%23ffffff&amp;forecolor=%23000000&amp;blockpixel=12&amp;marginblock=1&amp;logourl=&amp;size=280&amp;kid=cliim&amp;key=5a06017142ca34d7a6e8195b6a5d82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4869160"/>
            <a:ext cx="1684248" cy="168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565797"/>
            <a:ext cx="10153128" cy="821913"/>
          </a:xfrm>
        </p:spPr>
        <p:txBody>
          <a:bodyPr/>
          <a:lstStyle/>
          <a:p>
            <a:r>
              <a:rPr lang="en-US" altLang="zh-CN" b="1" dirty="0" smtClean="0"/>
              <a:t>Google</a:t>
            </a:r>
            <a:r>
              <a:rPr lang="zh-CN" altLang="zh-CN" b="1" dirty="0"/>
              <a:t>全球商机洞察（</a:t>
            </a:r>
            <a:r>
              <a:rPr lang="en-US" altLang="zh-CN" b="1" dirty="0"/>
              <a:t>Global Market Finder</a:t>
            </a:r>
            <a:r>
              <a:rPr lang="zh-CN" altLang="zh-CN" b="1" dirty="0"/>
              <a:t>）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3.4数据分析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 rotWithShape="1">
          <a:blip r:embed="rId1"/>
          <a:srcRect l="7446" r="1799" b="11252"/>
          <a:stretch>
            <a:fillRect/>
          </a:stretch>
        </p:blipFill>
        <p:spPr bwMode="auto">
          <a:xfrm>
            <a:off x="2138356" y="1724389"/>
            <a:ext cx="7647987" cy="403244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14491" cy="821913"/>
          </a:xfrm>
        </p:spPr>
        <p:txBody>
          <a:bodyPr/>
          <a:lstStyle/>
          <a:p>
            <a:r>
              <a:rPr lang="zh-CN" altLang="en-US" sz="3600" b="1" dirty="0" smtClean="0"/>
              <a:t>数据分析的理论基础</a:t>
            </a:r>
            <a:r>
              <a:rPr lang="en-US" altLang="zh-CN" sz="3600" b="1" dirty="0" smtClean="0"/>
              <a:t>——</a:t>
            </a:r>
            <a:r>
              <a:rPr lang="zh-CN" altLang="en-US" sz="3600" b="1" dirty="0" smtClean="0"/>
              <a:t>数据科学</a:t>
            </a:r>
            <a:endParaRPr lang="zh-CN" altLang="en-US" sz="3600" b="1" dirty="0"/>
          </a:p>
        </p:txBody>
      </p:sp>
      <p:sp>
        <p:nvSpPr>
          <p:cNvPr id="1536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16625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3.4数据分析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8"/>
          <a:stretch>
            <a:fillRect/>
          </a:stretch>
        </p:blipFill>
        <p:spPr>
          <a:xfrm>
            <a:off x="2791240" y="1221996"/>
            <a:ext cx="5276009" cy="538292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" name="文本占位符 3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591</Words>
  <Application>WPS 演示</Application>
  <PresentationFormat>宽屏</PresentationFormat>
  <Paragraphs>107</Paragraphs>
  <Slides>9</Slides>
  <Notes>121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Wingdings 2</vt:lpstr>
      <vt:lpstr>华文中宋</vt:lpstr>
      <vt:lpstr>等线</vt:lpstr>
      <vt:lpstr>Mongolian Baiti</vt:lpstr>
      <vt:lpstr>微软雅黑</vt:lpstr>
      <vt:lpstr>Arial Unicode MS</vt:lpstr>
      <vt:lpstr>Calibri</vt:lpstr>
      <vt:lpstr>吉祥如意</vt:lpstr>
      <vt:lpstr>Visio.Drawing.15</vt:lpstr>
      <vt:lpstr>Visio.Drawing.15</vt:lpstr>
      <vt:lpstr>《数据科学理论与实践》之        流程与方法</vt:lpstr>
      <vt:lpstr>3.4  数据分析</vt:lpstr>
      <vt:lpstr>分析学价值扶梯模型</vt:lpstr>
      <vt:lpstr>数据分析的类型</vt:lpstr>
      <vt:lpstr>数据分析的套路与陷阱</vt:lpstr>
      <vt:lpstr>数据分析常用工具</vt:lpstr>
      <vt:lpstr>Google全球商机洞察（Global Market Finder）</vt:lpstr>
      <vt:lpstr>数据分析的理论基础——数据科学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1465</cp:revision>
  <cp:lastPrinted>2018-05-28T02:55:00Z</cp:lastPrinted>
  <dcterms:created xsi:type="dcterms:W3CDTF">2007-03-02T11:26:00Z</dcterms:created>
  <dcterms:modified xsi:type="dcterms:W3CDTF">2021-11-09T01:48:15Z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