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365" r:id="rId5"/>
    <p:sldId id="290" r:id="rId6"/>
    <p:sldId id="410" r:id="rId7"/>
    <p:sldId id="298" r:id="rId8"/>
    <p:sldId id="299" r:id="rId9"/>
    <p:sldId id="300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6" r:id="rId22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1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18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5DA89-E522-43C9-831A-6E0528BEFF7F}" type="doc">
      <dgm:prSet loTypeId="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44A23417-3BF1-47F3-9950-EB6FC015C14F}">
      <dgm:prSet custT="1"/>
      <dgm:spPr/>
      <dgm:t>
        <a:bodyPr/>
        <a:lstStyle/>
        <a:p>
          <a:pPr rtl="0"/>
          <a:r>
            <a:rPr lang="zh-CN" altLang="en-US" sz="2400" b="1" dirty="0" smtClean="0"/>
            <a:t>视觉是人类获得信息的最主要途径</a:t>
          </a:r>
          <a:endParaRPr lang="zh-CN" altLang="en-US" sz="2400" b="1" dirty="0"/>
        </a:p>
      </dgm:t>
    </dgm:pt>
    <dgm:pt modelId="{D9A3F2A4-A76F-4E61-B01F-0BD683F66133}" cxnId="{2A69CECE-ED7B-4C8B-91A4-8D878A08969F}" type="parTrans">
      <dgm:prSet/>
      <dgm:spPr/>
      <dgm:t>
        <a:bodyPr/>
        <a:lstStyle/>
        <a:p>
          <a:endParaRPr lang="zh-CN" altLang="en-US" sz="2400"/>
        </a:p>
      </dgm:t>
    </dgm:pt>
    <dgm:pt modelId="{32B3C9E1-0847-484F-A602-8B628CC86F44}" cxnId="{2A69CECE-ED7B-4C8B-91A4-8D878A08969F}" type="sibTrans">
      <dgm:prSet/>
      <dgm:spPr/>
      <dgm:t>
        <a:bodyPr/>
        <a:lstStyle/>
        <a:p>
          <a:endParaRPr lang="zh-CN" altLang="en-US" sz="2400"/>
        </a:p>
      </dgm:t>
    </dgm:pt>
    <dgm:pt modelId="{4F061B30-C670-46C6-A25E-14A9142ED4B6}">
      <dgm:prSet custT="1"/>
      <dgm:spPr/>
      <dgm:t>
        <a:bodyPr/>
        <a:lstStyle/>
        <a:p>
          <a:pPr rtl="0"/>
          <a:r>
            <a:rPr lang="zh-CN" altLang="en-US" sz="2400" b="1" dirty="0" smtClean="0"/>
            <a:t>统计学与数据可视化之间的不替代性</a:t>
          </a:r>
          <a:endParaRPr lang="zh-CN" altLang="en-US" sz="2400" b="1" dirty="0"/>
        </a:p>
      </dgm:t>
    </dgm:pt>
    <dgm:pt modelId="{81BA446E-24F2-4821-BE27-11F52C0EC31F}" cxnId="{31687E34-646C-412C-95ED-4B8988B01C8A}" type="parTrans">
      <dgm:prSet/>
      <dgm:spPr/>
      <dgm:t>
        <a:bodyPr/>
        <a:lstStyle/>
        <a:p>
          <a:endParaRPr lang="zh-CN" altLang="en-US" sz="2400"/>
        </a:p>
      </dgm:t>
    </dgm:pt>
    <dgm:pt modelId="{441D0837-CF95-4463-8CD2-75661B26CEC9}" cxnId="{31687E34-646C-412C-95ED-4B8988B01C8A}" type="sibTrans">
      <dgm:prSet/>
      <dgm:spPr/>
      <dgm:t>
        <a:bodyPr/>
        <a:lstStyle/>
        <a:p>
          <a:endParaRPr lang="zh-CN" altLang="en-US" sz="2400"/>
        </a:p>
      </dgm:t>
    </dgm:pt>
    <dgm:pt modelId="{BE07057D-1818-4268-9AB0-14826E225915}">
      <dgm:prSet custT="1"/>
      <dgm:spPr/>
      <dgm:t>
        <a:bodyPr/>
        <a:lstStyle/>
        <a:p>
          <a:pPr rtl="0"/>
          <a:r>
            <a:rPr lang="zh-CN" altLang="en-US" sz="2400" b="1" smtClean="0"/>
            <a:t>可视化处理结果的解读对用户知识水平的要求较低</a:t>
          </a:r>
          <a:endParaRPr lang="zh-CN" altLang="en-US" sz="2400" b="1"/>
        </a:p>
      </dgm:t>
    </dgm:pt>
    <dgm:pt modelId="{2EBD593F-4EA3-4EA3-8E92-AE6660B47D0D}" cxnId="{DC764F5B-C8CD-48BC-8A73-631395C3DC65}" type="parTrans">
      <dgm:prSet/>
      <dgm:spPr/>
      <dgm:t>
        <a:bodyPr/>
        <a:lstStyle/>
        <a:p>
          <a:endParaRPr lang="zh-CN" altLang="en-US" sz="2400"/>
        </a:p>
      </dgm:t>
    </dgm:pt>
    <dgm:pt modelId="{181C784E-450C-4128-BA65-DD276B467FFF}" cxnId="{DC764F5B-C8CD-48BC-8A73-631395C3DC65}" type="sibTrans">
      <dgm:prSet/>
      <dgm:spPr/>
      <dgm:t>
        <a:bodyPr/>
        <a:lstStyle/>
        <a:p>
          <a:endParaRPr lang="zh-CN" altLang="en-US" sz="2400"/>
        </a:p>
      </dgm:t>
    </dgm:pt>
    <dgm:pt modelId="{CED1A4FF-4E43-4856-980F-8F61F2B18C81}">
      <dgm:prSet custT="1"/>
      <dgm:spPr/>
      <dgm:t>
        <a:bodyPr/>
        <a:lstStyle/>
        <a:p>
          <a:pPr rtl="0"/>
          <a:r>
            <a:rPr lang="zh-CN" altLang="en-US" sz="2400" b="1" smtClean="0"/>
            <a:t>可视化能够帮助人们提高理解与处理数据的效率</a:t>
          </a:r>
          <a:endParaRPr lang="zh-CN" altLang="en-US" sz="2400" b="1"/>
        </a:p>
      </dgm:t>
    </dgm:pt>
    <dgm:pt modelId="{20309AC4-4979-4FF3-80E4-8613DC30F67E}" cxnId="{D2EF755C-7A0A-403E-8A1D-A8FA981D5007}" type="parTrans">
      <dgm:prSet/>
      <dgm:spPr/>
      <dgm:t>
        <a:bodyPr/>
        <a:lstStyle/>
        <a:p>
          <a:endParaRPr lang="zh-CN" altLang="en-US" sz="2400"/>
        </a:p>
      </dgm:t>
    </dgm:pt>
    <dgm:pt modelId="{5F0B72ED-39B2-4672-8CFE-F0AE640618AE}" cxnId="{D2EF755C-7A0A-403E-8A1D-A8FA981D5007}" type="sibTrans">
      <dgm:prSet/>
      <dgm:spPr/>
      <dgm:t>
        <a:bodyPr/>
        <a:lstStyle/>
        <a:p>
          <a:endParaRPr lang="zh-CN" altLang="en-US" sz="2400"/>
        </a:p>
      </dgm:t>
    </dgm:pt>
    <dgm:pt modelId="{67D7ADAF-FE3B-4F44-BEA4-5013398FBA78}" type="pres">
      <dgm:prSet presAssocID="{3595DA89-E522-43C9-831A-6E0528BEFF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A35DE2-712C-4F1C-95B4-CD6DA34877FF}" type="pres">
      <dgm:prSet presAssocID="{44A23417-3BF1-47F3-9950-EB6FC015C14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94E7FA-1F41-45D6-A90C-DA2C0ED474C0}" type="pres">
      <dgm:prSet presAssocID="{32B3C9E1-0847-484F-A602-8B628CC86F44}" presName="sibTrans" presStyleCnt="0"/>
      <dgm:spPr/>
      <dgm:t>
        <a:bodyPr/>
        <a:lstStyle/>
        <a:p>
          <a:endParaRPr lang="zh-CN" altLang="en-US"/>
        </a:p>
      </dgm:t>
    </dgm:pt>
    <dgm:pt modelId="{83DAA293-6483-4293-AEFA-5167B14521C9}" type="pres">
      <dgm:prSet presAssocID="{4F061B30-C670-46C6-A25E-14A9142ED4B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1ABE3F-4B95-4ABF-815E-C624E7D47DEC}" type="pres">
      <dgm:prSet presAssocID="{441D0837-CF95-4463-8CD2-75661B26CEC9}" presName="sibTrans" presStyleCnt="0"/>
      <dgm:spPr/>
      <dgm:t>
        <a:bodyPr/>
        <a:lstStyle/>
        <a:p>
          <a:endParaRPr lang="zh-CN" altLang="en-US"/>
        </a:p>
      </dgm:t>
    </dgm:pt>
    <dgm:pt modelId="{CEF6AFE7-CEDB-4C07-96EA-843E260117C9}" type="pres">
      <dgm:prSet presAssocID="{BE07057D-1818-4268-9AB0-14826E22591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8CDA25-1264-4649-883C-2989FD3E037F}" type="pres">
      <dgm:prSet presAssocID="{181C784E-450C-4128-BA65-DD276B467FFF}" presName="sibTrans" presStyleCnt="0"/>
      <dgm:spPr/>
      <dgm:t>
        <a:bodyPr/>
        <a:lstStyle/>
        <a:p>
          <a:endParaRPr lang="zh-CN" altLang="en-US"/>
        </a:p>
      </dgm:t>
    </dgm:pt>
    <dgm:pt modelId="{55EDB1D7-3D50-4468-AE9A-F19BF66F762C}" type="pres">
      <dgm:prSet presAssocID="{CED1A4FF-4E43-4856-980F-8F61F2B18C8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69CECE-ED7B-4C8B-91A4-8D878A08969F}" srcId="{3595DA89-E522-43C9-831A-6E0528BEFF7F}" destId="{44A23417-3BF1-47F3-9950-EB6FC015C14F}" srcOrd="0" destOrd="0" parTransId="{D9A3F2A4-A76F-4E61-B01F-0BD683F66133}" sibTransId="{32B3C9E1-0847-484F-A602-8B628CC86F44}"/>
    <dgm:cxn modelId="{F66ADAC2-9E68-45EA-9BAA-9F3A4119D006}" type="presOf" srcId="{BE07057D-1818-4268-9AB0-14826E225915}" destId="{CEF6AFE7-CEDB-4C07-96EA-843E260117C9}" srcOrd="0" destOrd="0" presId="urn:microsoft.com/office/officeart/2005/8/layout/default"/>
    <dgm:cxn modelId="{0DFF50D6-752B-43A0-8D41-FC83457AAB18}" type="presOf" srcId="{44A23417-3BF1-47F3-9950-EB6FC015C14F}" destId="{DFA35DE2-712C-4F1C-95B4-CD6DA34877FF}" srcOrd="0" destOrd="0" presId="urn:microsoft.com/office/officeart/2005/8/layout/default"/>
    <dgm:cxn modelId="{3B24F864-F3BB-4A82-A1B1-7FA5BCAD85B6}" type="presOf" srcId="{CED1A4FF-4E43-4856-980F-8F61F2B18C81}" destId="{55EDB1D7-3D50-4468-AE9A-F19BF66F762C}" srcOrd="0" destOrd="0" presId="urn:microsoft.com/office/officeart/2005/8/layout/default"/>
    <dgm:cxn modelId="{31687E34-646C-412C-95ED-4B8988B01C8A}" srcId="{3595DA89-E522-43C9-831A-6E0528BEFF7F}" destId="{4F061B30-C670-46C6-A25E-14A9142ED4B6}" srcOrd="1" destOrd="0" parTransId="{81BA446E-24F2-4821-BE27-11F52C0EC31F}" sibTransId="{441D0837-CF95-4463-8CD2-75661B26CEC9}"/>
    <dgm:cxn modelId="{DC17DEF1-57A4-42EE-A89D-B08FEC524D86}" type="presOf" srcId="{3595DA89-E522-43C9-831A-6E0528BEFF7F}" destId="{67D7ADAF-FE3B-4F44-BEA4-5013398FBA78}" srcOrd="0" destOrd="0" presId="urn:microsoft.com/office/officeart/2005/8/layout/default"/>
    <dgm:cxn modelId="{D2EF755C-7A0A-403E-8A1D-A8FA981D5007}" srcId="{3595DA89-E522-43C9-831A-6E0528BEFF7F}" destId="{CED1A4FF-4E43-4856-980F-8F61F2B18C81}" srcOrd="3" destOrd="0" parTransId="{20309AC4-4979-4FF3-80E4-8613DC30F67E}" sibTransId="{5F0B72ED-39B2-4672-8CFE-F0AE640618AE}"/>
    <dgm:cxn modelId="{B4715F6C-7F22-402B-B1F4-FF1D70D4E2EF}" type="presOf" srcId="{4F061B30-C670-46C6-A25E-14A9142ED4B6}" destId="{83DAA293-6483-4293-AEFA-5167B14521C9}" srcOrd="0" destOrd="0" presId="urn:microsoft.com/office/officeart/2005/8/layout/default"/>
    <dgm:cxn modelId="{DC764F5B-C8CD-48BC-8A73-631395C3DC65}" srcId="{3595DA89-E522-43C9-831A-6E0528BEFF7F}" destId="{BE07057D-1818-4268-9AB0-14826E225915}" srcOrd="2" destOrd="0" parTransId="{2EBD593F-4EA3-4EA3-8E92-AE6660B47D0D}" sibTransId="{181C784E-450C-4128-BA65-DD276B467FFF}"/>
    <dgm:cxn modelId="{BF095233-28EE-498D-B090-6035BB32027E}" type="presParOf" srcId="{67D7ADAF-FE3B-4F44-BEA4-5013398FBA78}" destId="{DFA35DE2-712C-4F1C-95B4-CD6DA34877FF}" srcOrd="0" destOrd="0" presId="urn:microsoft.com/office/officeart/2005/8/layout/default"/>
    <dgm:cxn modelId="{D8FCF3D7-56F5-4C03-B04A-609E87842E4E}" type="presParOf" srcId="{67D7ADAF-FE3B-4F44-BEA4-5013398FBA78}" destId="{C494E7FA-1F41-45D6-A90C-DA2C0ED474C0}" srcOrd="1" destOrd="0" presId="urn:microsoft.com/office/officeart/2005/8/layout/default"/>
    <dgm:cxn modelId="{A4BDB311-83D2-4F8D-9BE1-258B92EE1065}" type="presParOf" srcId="{67D7ADAF-FE3B-4F44-BEA4-5013398FBA78}" destId="{83DAA293-6483-4293-AEFA-5167B14521C9}" srcOrd="2" destOrd="0" presId="urn:microsoft.com/office/officeart/2005/8/layout/default"/>
    <dgm:cxn modelId="{ED6B3C9A-7A0D-446D-95B6-A16B6DB91630}" type="presParOf" srcId="{67D7ADAF-FE3B-4F44-BEA4-5013398FBA78}" destId="{4E1ABE3F-4B95-4ABF-815E-C624E7D47DEC}" srcOrd="3" destOrd="0" presId="urn:microsoft.com/office/officeart/2005/8/layout/default"/>
    <dgm:cxn modelId="{D551FE6C-D503-4B93-8E2D-66F30F4C36BE}" type="presParOf" srcId="{67D7ADAF-FE3B-4F44-BEA4-5013398FBA78}" destId="{CEF6AFE7-CEDB-4C07-96EA-843E260117C9}" srcOrd="4" destOrd="0" presId="urn:microsoft.com/office/officeart/2005/8/layout/default"/>
    <dgm:cxn modelId="{0E7DF27D-64BE-4560-B1E0-0E125184B8C1}" type="presParOf" srcId="{67D7ADAF-FE3B-4F44-BEA4-5013398FBA78}" destId="{EF8CDA25-1264-4649-883C-2989FD3E037F}" srcOrd="5" destOrd="0" presId="urn:microsoft.com/office/officeart/2005/8/layout/default"/>
    <dgm:cxn modelId="{8D3F9772-FA27-4805-9C7B-85F71CDE73B8}" type="presParOf" srcId="{67D7ADAF-FE3B-4F44-BEA4-5013398FBA78}" destId="{55EDB1D7-3D50-4468-AE9A-F19BF66F762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4CD8D-4D86-47C5-902B-1C1B7F355CC8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C67E975-EE77-4F0D-A1D8-826E69E719D2}">
      <dgm:prSet/>
      <dgm:spPr/>
      <dgm:t>
        <a:bodyPr/>
        <a:lstStyle/>
        <a:p>
          <a:pPr rtl="0"/>
          <a:r>
            <a:rPr lang="zh-CN" b="1" dirty="0" smtClean="0"/>
            <a:t>强调数据到知识的转换过程</a:t>
          </a:r>
          <a:endParaRPr lang="zh-CN" dirty="0"/>
        </a:p>
      </dgm:t>
    </dgm:pt>
    <dgm:pt modelId="{812B8E5E-11A6-4266-A879-5269490557FC}" cxnId="{5CA8891C-C96C-4701-8A22-F25690C18B25}" type="parTrans">
      <dgm:prSet/>
      <dgm:spPr/>
      <dgm:t>
        <a:bodyPr/>
        <a:lstStyle/>
        <a:p>
          <a:endParaRPr lang="zh-CN" altLang="en-US"/>
        </a:p>
      </dgm:t>
    </dgm:pt>
    <dgm:pt modelId="{76AE9735-5EF5-4F0F-9870-5C2BCAD71786}" cxnId="{5CA8891C-C96C-4701-8A22-F25690C18B25}" type="sibTrans">
      <dgm:prSet/>
      <dgm:spPr/>
      <dgm:t>
        <a:bodyPr/>
        <a:lstStyle/>
        <a:p>
          <a:endParaRPr lang="zh-CN" altLang="en-US"/>
        </a:p>
      </dgm:t>
    </dgm:pt>
    <dgm:pt modelId="{AAD42B15-D19A-4FA4-A67F-DD162285438B}">
      <dgm:prSet/>
      <dgm:spPr/>
      <dgm:t>
        <a:bodyPr/>
        <a:lstStyle/>
        <a:p>
          <a:pPr rtl="0"/>
          <a:r>
            <a:rPr lang="zh-CN" b="1" dirty="0" smtClean="0"/>
            <a:t>强调可视化分析与自动化建模之间的相互作用</a:t>
          </a:r>
          <a:endParaRPr lang="zh-CN" dirty="0"/>
        </a:p>
      </dgm:t>
    </dgm:pt>
    <dgm:pt modelId="{289FCFB1-781D-4EAD-8E8E-87C7197483B8}" cxnId="{90D2259B-303D-43EE-802D-E37B435A5543}" type="parTrans">
      <dgm:prSet/>
      <dgm:spPr/>
      <dgm:t>
        <a:bodyPr/>
        <a:lstStyle/>
        <a:p>
          <a:endParaRPr lang="zh-CN" altLang="en-US"/>
        </a:p>
      </dgm:t>
    </dgm:pt>
    <dgm:pt modelId="{70CF8886-2E6F-47C6-B4A0-998B59B7C233}" cxnId="{90D2259B-303D-43EE-802D-E37B435A5543}" type="sibTrans">
      <dgm:prSet/>
      <dgm:spPr/>
      <dgm:t>
        <a:bodyPr/>
        <a:lstStyle/>
        <a:p>
          <a:endParaRPr lang="zh-CN" altLang="en-US"/>
        </a:p>
      </dgm:t>
    </dgm:pt>
    <dgm:pt modelId="{768136C8-6651-45D1-87AE-1D7EA1087BBF}">
      <dgm:prSet/>
      <dgm:spPr/>
      <dgm:t>
        <a:bodyPr/>
        <a:lstStyle/>
        <a:p>
          <a:pPr rtl="0"/>
          <a:r>
            <a:rPr lang="zh-CN" b="1" dirty="0" smtClean="0"/>
            <a:t>强调数据映射和数据挖掘的重要性</a:t>
          </a:r>
          <a:endParaRPr lang="zh-CN" dirty="0"/>
        </a:p>
      </dgm:t>
    </dgm:pt>
    <dgm:pt modelId="{13AB0AFB-E96C-43EE-BFE8-961ED04E702C}" cxnId="{65AAA494-B01E-429C-8759-D9BD82074FBA}" type="parTrans">
      <dgm:prSet/>
      <dgm:spPr/>
      <dgm:t>
        <a:bodyPr/>
        <a:lstStyle/>
        <a:p>
          <a:endParaRPr lang="zh-CN" altLang="en-US"/>
        </a:p>
      </dgm:t>
    </dgm:pt>
    <dgm:pt modelId="{FBFD6FC5-2439-4B79-90F4-5ED498E03A6E}" cxnId="{65AAA494-B01E-429C-8759-D9BD82074FBA}" type="sibTrans">
      <dgm:prSet/>
      <dgm:spPr/>
      <dgm:t>
        <a:bodyPr/>
        <a:lstStyle/>
        <a:p>
          <a:endParaRPr lang="zh-CN" altLang="en-US"/>
        </a:p>
      </dgm:t>
    </dgm:pt>
    <dgm:pt modelId="{A6F0E202-6CF1-4EA9-8A56-32DF7D2B9B78}">
      <dgm:prSet/>
      <dgm:spPr/>
      <dgm:t>
        <a:bodyPr/>
        <a:lstStyle/>
        <a:p>
          <a:pPr rtl="0"/>
          <a:r>
            <a:rPr lang="zh-CN" b="1" dirty="0" smtClean="0"/>
            <a:t>强调数据预处理工作的必要性</a:t>
          </a:r>
          <a:endParaRPr lang="zh-CN" dirty="0"/>
        </a:p>
      </dgm:t>
    </dgm:pt>
    <dgm:pt modelId="{EBF12D86-0275-4FDC-B148-36669FD4AD8B}" cxnId="{1D49CAC0-8253-4FE8-8CB6-55760F08FC1D}" type="parTrans">
      <dgm:prSet/>
      <dgm:spPr/>
      <dgm:t>
        <a:bodyPr/>
        <a:lstStyle/>
        <a:p>
          <a:endParaRPr lang="zh-CN" altLang="en-US"/>
        </a:p>
      </dgm:t>
    </dgm:pt>
    <dgm:pt modelId="{7874C3BD-5797-48D8-ADEA-4452091A9982}" cxnId="{1D49CAC0-8253-4FE8-8CB6-55760F08FC1D}" type="sibTrans">
      <dgm:prSet/>
      <dgm:spPr/>
      <dgm:t>
        <a:bodyPr/>
        <a:lstStyle/>
        <a:p>
          <a:endParaRPr lang="zh-CN" altLang="en-US"/>
        </a:p>
      </dgm:t>
    </dgm:pt>
    <dgm:pt modelId="{BCDBEA95-F72A-4B59-9FEE-F3CCD8A59404}">
      <dgm:prSet/>
      <dgm:spPr/>
      <dgm:t>
        <a:bodyPr/>
        <a:lstStyle/>
        <a:p>
          <a:pPr rtl="0"/>
          <a:r>
            <a:rPr lang="zh-CN" b="1" dirty="0" smtClean="0"/>
            <a:t>强调人机交互的重要性</a:t>
          </a:r>
          <a:endParaRPr lang="zh-CN" dirty="0"/>
        </a:p>
      </dgm:t>
    </dgm:pt>
    <dgm:pt modelId="{159048F4-7210-4EC4-9EEF-F8070BBCB740}" cxnId="{F6D4FA61-6A3B-4A7E-BB3E-4253EB129A0C}" type="parTrans">
      <dgm:prSet/>
      <dgm:spPr/>
      <dgm:t>
        <a:bodyPr/>
        <a:lstStyle/>
        <a:p>
          <a:endParaRPr lang="zh-CN" altLang="en-US"/>
        </a:p>
      </dgm:t>
    </dgm:pt>
    <dgm:pt modelId="{3E14F5FE-2645-4A17-BBDB-B9B75BACC089}" cxnId="{F6D4FA61-6A3B-4A7E-BB3E-4253EB129A0C}" type="sibTrans">
      <dgm:prSet/>
      <dgm:spPr/>
      <dgm:t>
        <a:bodyPr/>
        <a:lstStyle/>
        <a:p>
          <a:endParaRPr lang="zh-CN" altLang="en-US"/>
        </a:p>
      </dgm:t>
    </dgm:pt>
    <dgm:pt modelId="{FC67D5EA-2D79-419F-805B-FD0C51FF972D}" type="pres">
      <dgm:prSet presAssocID="{03B4CD8D-4D86-47C5-902B-1C1B7F355C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26E8B6-030B-4A41-9513-3BF6390B0F46}" type="pres">
      <dgm:prSet presAssocID="{AC67E975-EE77-4F0D-A1D8-826E69E719D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98A14-DB2F-4794-A70B-9DBF85EF8D52}" type="pres">
      <dgm:prSet presAssocID="{76AE9735-5EF5-4F0F-9870-5C2BCAD71786}" presName="spacer" presStyleCnt="0"/>
      <dgm:spPr/>
      <dgm:t>
        <a:bodyPr/>
        <a:lstStyle/>
        <a:p>
          <a:endParaRPr lang="zh-CN" altLang="en-US"/>
        </a:p>
      </dgm:t>
    </dgm:pt>
    <dgm:pt modelId="{F42EC683-DFFD-4A38-953C-09964E8B0876}" type="pres">
      <dgm:prSet presAssocID="{AAD42B15-D19A-4FA4-A67F-DD162285438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36F7B-F3E1-4F5E-9C6A-627050F33B26}" type="pres">
      <dgm:prSet presAssocID="{70CF8886-2E6F-47C6-B4A0-998B59B7C233}" presName="spacer" presStyleCnt="0"/>
      <dgm:spPr/>
      <dgm:t>
        <a:bodyPr/>
        <a:lstStyle/>
        <a:p>
          <a:endParaRPr lang="zh-CN" altLang="en-US"/>
        </a:p>
      </dgm:t>
    </dgm:pt>
    <dgm:pt modelId="{876B2798-0C26-47F8-9069-E1E0540AB576}" type="pres">
      <dgm:prSet presAssocID="{768136C8-6651-45D1-87AE-1D7EA1087BB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59A808-AF4D-4181-A435-24CECAEAD90E}" type="pres">
      <dgm:prSet presAssocID="{FBFD6FC5-2439-4B79-90F4-5ED498E03A6E}" presName="spacer" presStyleCnt="0"/>
      <dgm:spPr/>
      <dgm:t>
        <a:bodyPr/>
        <a:lstStyle/>
        <a:p>
          <a:endParaRPr lang="zh-CN" altLang="en-US"/>
        </a:p>
      </dgm:t>
    </dgm:pt>
    <dgm:pt modelId="{28B9CE07-22BA-4942-883D-6F8319073C91}" type="pres">
      <dgm:prSet presAssocID="{A6F0E202-6CF1-4EA9-8A56-32DF7D2B9B78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C48976-79FD-4FB4-AE48-A0D58E0F8487}" type="pres">
      <dgm:prSet presAssocID="{7874C3BD-5797-48D8-ADEA-4452091A9982}" presName="spacer" presStyleCnt="0"/>
      <dgm:spPr/>
      <dgm:t>
        <a:bodyPr/>
        <a:lstStyle/>
        <a:p>
          <a:endParaRPr lang="zh-CN" altLang="en-US"/>
        </a:p>
      </dgm:t>
    </dgm:pt>
    <dgm:pt modelId="{6448E2EE-3664-4118-85D2-9D5A88FB5FF2}" type="pres">
      <dgm:prSet presAssocID="{BCDBEA95-F72A-4B59-9FEE-F3CCD8A5940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4F4597-285D-4351-9225-896DBFC5196E}" type="presOf" srcId="{A6F0E202-6CF1-4EA9-8A56-32DF7D2B9B78}" destId="{28B9CE07-22BA-4942-883D-6F8319073C91}" srcOrd="0" destOrd="0" presId="urn:microsoft.com/office/officeart/2005/8/layout/vList2"/>
    <dgm:cxn modelId="{6A932F64-161F-49B3-8736-77715CDB0D1E}" type="presOf" srcId="{768136C8-6651-45D1-87AE-1D7EA1087BBF}" destId="{876B2798-0C26-47F8-9069-E1E0540AB576}" srcOrd="0" destOrd="0" presId="urn:microsoft.com/office/officeart/2005/8/layout/vList2"/>
    <dgm:cxn modelId="{71EA19C8-989C-410B-8AE8-09D0749EE4BF}" type="presOf" srcId="{AC67E975-EE77-4F0D-A1D8-826E69E719D2}" destId="{2926E8B6-030B-4A41-9513-3BF6390B0F46}" srcOrd="0" destOrd="0" presId="urn:microsoft.com/office/officeart/2005/8/layout/vList2"/>
    <dgm:cxn modelId="{1D49CAC0-8253-4FE8-8CB6-55760F08FC1D}" srcId="{03B4CD8D-4D86-47C5-902B-1C1B7F355CC8}" destId="{A6F0E202-6CF1-4EA9-8A56-32DF7D2B9B78}" srcOrd="3" destOrd="0" parTransId="{EBF12D86-0275-4FDC-B148-36669FD4AD8B}" sibTransId="{7874C3BD-5797-48D8-ADEA-4452091A9982}"/>
    <dgm:cxn modelId="{F6D4FA61-6A3B-4A7E-BB3E-4253EB129A0C}" srcId="{03B4CD8D-4D86-47C5-902B-1C1B7F355CC8}" destId="{BCDBEA95-F72A-4B59-9FEE-F3CCD8A59404}" srcOrd="4" destOrd="0" parTransId="{159048F4-7210-4EC4-9EEF-F8070BBCB740}" sibTransId="{3E14F5FE-2645-4A17-BBDB-B9B75BACC089}"/>
    <dgm:cxn modelId="{90D2259B-303D-43EE-802D-E37B435A5543}" srcId="{03B4CD8D-4D86-47C5-902B-1C1B7F355CC8}" destId="{AAD42B15-D19A-4FA4-A67F-DD162285438B}" srcOrd="1" destOrd="0" parTransId="{289FCFB1-781D-4EAD-8E8E-87C7197483B8}" sibTransId="{70CF8886-2E6F-47C6-B4A0-998B59B7C233}"/>
    <dgm:cxn modelId="{E26F6E9B-9506-4B60-ABDD-16165D54788D}" type="presOf" srcId="{03B4CD8D-4D86-47C5-902B-1C1B7F355CC8}" destId="{FC67D5EA-2D79-419F-805B-FD0C51FF972D}" srcOrd="0" destOrd="0" presId="urn:microsoft.com/office/officeart/2005/8/layout/vList2"/>
    <dgm:cxn modelId="{5CA8891C-C96C-4701-8A22-F25690C18B25}" srcId="{03B4CD8D-4D86-47C5-902B-1C1B7F355CC8}" destId="{AC67E975-EE77-4F0D-A1D8-826E69E719D2}" srcOrd="0" destOrd="0" parTransId="{812B8E5E-11A6-4266-A879-5269490557FC}" sibTransId="{76AE9735-5EF5-4F0F-9870-5C2BCAD71786}"/>
    <dgm:cxn modelId="{65AAA494-B01E-429C-8759-D9BD82074FBA}" srcId="{03B4CD8D-4D86-47C5-902B-1C1B7F355CC8}" destId="{768136C8-6651-45D1-87AE-1D7EA1087BBF}" srcOrd="2" destOrd="0" parTransId="{13AB0AFB-E96C-43EE-BFE8-961ED04E702C}" sibTransId="{FBFD6FC5-2439-4B79-90F4-5ED498E03A6E}"/>
    <dgm:cxn modelId="{F5F3A0E3-D6D1-4899-9E8D-9DB3BEA48E39}" type="presOf" srcId="{BCDBEA95-F72A-4B59-9FEE-F3CCD8A59404}" destId="{6448E2EE-3664-4118-85D2-9D5A88FB5FF2}" srcOrd="0" destOrd="0" presId="urn:microsoft.com/office/officeart/2005/8/layout/vList2"/>
    <dgm:cxn modelId="{98A0EE91-3142-434D-A681-184D06C5D9DB}" type="presOf" srcId="{AAD42B15-D19A-4FA4-A67F-DD162285438B}" destId="{F42EC683-DFFD-4A38-953C-09964E8B0876}" srcOrd="0" destOrd="0" presId="urn:microsoft.com/office/officeart/2005/8/layout/vList2"/>
    <dgm:cxn modelId="{BA4A84E8-E0FB-4AF2-A8B2-79F16362DA60}" type="presParOf" srcId="{FC67D5EA-2D79-419F-805B-FD0C51FF972D}" destId="{2926E8B6-030B-4A41-9513-3BF6390B0F46}" srcOrd="0" destOrd="0" presId="urn:microsoft.com/office/officeart/2005/8/layout/vList2"/>
    <dgm:cxn modelId="{591A78CF-A870-4006-9826-D868A4E38CE7}" type="presParOf" srcId="{FC67D5EA-2D79-419F-805B-FD0C51FF972D}" destId="{88098A14-DB2F-4794-A70B-9DBF85EF8D52}" srcOrd="1" destOrd="0" presId="urn:microsoft.com/office/officeart/2005/8/layout/vList2"/>
    <dgm:cxn modelId="{A540318F-DD37-4E3E-B315-5D4FAA8F9AC1}" type="presParOf" srcId="{FC67D5EA-2D79-419F-805B-FD0C51FF972D}" destId="{F42EC683-DFFD-4A38-953C-09964E8B0876}" srcOrd="2" destOrd="0" presId="urn:microsoft.com/office/officeart/2005/8/layout/vList2"/>
    <dgm:cxn modelId="{85D8595F-3350-468B-990B-C4E0FFD12741}" type="presParOf" srcId="{FC67D5EA-2D79-419F-805B-FD0C51FF972D}" destId="{9E336F7B-F3E1-4F5E-9C6A-627050F33B26}" srcOrd="3" destOrd="0" presId="urn:microsoft.com/office/officeart/2005/8/layout/vList2"/>
    <dgm:cxn modelId="{8E193977-8F6C-4F6A-AD8D-674CF508E0D8}" type="presParOf" srcId="{FC67D5EA-2D79-419F-805B-FD0C51FF972D}" destId="{876B2798-0C26-47F8-9069-E1E0540AB576}" srcOrd="4" destOrd="0" presId="urn:microsoft.com/office/officeart/2005/8/layout/vList2"/>
    <dgm:cxn modelId="{647B8BA2-5379-49DD-917E-BF47D1048ADC}" type="presParOf" srcId="{FC67D5EA-2D79-419F-805B-FD0C51FF972D}" destId="{9159A808-AF4D-4181-A435-24CECAEAD90E}" srcOrd="5" destOrd="0" presId="urn:microsoft.com/office/officeart/2005/8/layout/vList2"/>
    <dgm:cxn modelId="{EDCEFE64-5DD0-499B-BD63-2695946842C7}" type="presParOf" srcId="{FC67D5EA-2D79-419F-805B-FD0C51FF972D}" destId="{28B9CE07-22BA-4942-883D-6F8319073C91}" srcOrd="6" destOrd="0" presId="urn:microsoft.com/office/officeart/2005/8/layout/vList2"/>
    <dgm:cxn modelId="{C0E0F894-8F1B-4D53-A25F-47AB43594E2F}" type="presParOf" srcId="{FC67D5EA-2D79-419F-805B-FD0C51FF972D}" destId="{ABC48976-79FD-4FB4-AE48-A0D58E0F8487}" srcOrd="7" destOrd="0" presId="urn:microsoft.com/office/officeart/2005/8/layout/vList2"/>
    <dgm:cxn modelId="{A6B2D20D-020A-4846-AC45-15205AA4451C}" type="presParOf" srcId="{FC67D5EA-2D79-419F-805B-FD0C51FF972D}" destId="{6448E2EE-3664-4118-85D2-9D5A88FB5FF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FCC9DA-11A8-4D48-9E07-9CA2EADC5F61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AC9CF123-6706-4538-B3E3-C92E1CFD470F}">
      <dgm:prSet/>
      <dgm:spPr/>
      <dgm:t>
        <a:bodyPr/>
        <a:lstStyle/>
        <a:p>
          <a:pPr rtl="0"/>
          <a:r>
            <a:rPr lang="zh-CN" smtClean="0"/>
            <a:t>含义</a:t>
          </a:r>
          <a:endParaRPr lang="zh-CN"/>
        </a:p>
      </dgm:t>
    </dgm:pt>
    <dgm:pt modelId="{01F0B4C1-88B2-4803-97C7-9BE4E64D400D}" cxnId="{F5EE88F3-21E5-4FED-BA25-F387BB982393}" type="parTrans">
      <dgm:prSet/>
      <dgm:spPr/>
      <dgm:t>
        <a:bodyPr/>
        <a:lstStyle/>
        <a:p>
          <a:endParaRPr lang="zh-CN" altLang="en-US"/>
        </a:p>
      </dgm:t>
    </dgm:pt>
    <dgm:pt modelId="{24007E5A-1D8F-442F-9AA0-3E5169A6DEBC}" cxnId="{F5EE88F3-21E5-4FED-BA25-F387BB982393}" type="sibTrans">
      <dgm:prSet/>
      <dgm:spPr/>
      <dgm:t>
        <a:bodyPr/>
        <a:lstStyle/>
        <a:p>
          <a:endParaRPr lang="zh-CN" altLang="en-US"/>
        </a:p>
      </dgm:t>
    </dgm:pt>
    <dgm:pt modelId="{58966549-55F3-4E3E-9B24-4443BFE80F4B}">
      <dgm:prSet/>
      <dgm:spPr/>
      <dgm:t>
        <a:bodyPr/>
        <a:lstStyle/>
        <a:p>
          <a:pPr rtl="0"/>
          <a:r>
            <a:rPr lang="zh-CN" dirty="0" smtClean="0"/>
            <a:t>是指给目标用户产生的</a:t>
          </a:r>
          <a:r>
            <a:rPr lang="zh-CN" b="1" dirty="0" smtClean="0">
              <a:solidFill>
                <a:srgbClr val="FF0000"/>
              </a:solidFill>
            </a:rPr>
            <a:t>错误或不准确的视觉</a:t>
          </a:r>
          <a:r>
            <a:rPr lang="zh-CN" dirty="0" smtClean="0"/>
            <a:t>感知，而这种感知与数据可视化者的意图或数据本身的真实情况不一致。</a:t>
          </a:r>
          <a:endParaRPr lang="zh-CN" dirty="0"/>
        </a:p>
      </dgm:t>
    </dgm:pt>
    <dgm:pt modelId="{BD4C3EF2-BC21-4051-B631-83BD175FA7F5}" cxnId="{5FD2F446-EA01-4F77-A408-17CB93DC1A3C}" type="parTrans">
      <dgm:prSet/>
      <dgm:spPr/>
      <dgm:t>
        <a:bodyPr/>
        <a:lstStyle/>
        <a:p>
          <a:endParaRPr lang="zh-CN" altLang="en-US"/>
        </a:p>
      </dgm:t>
    </dgm:pt>
    <dgm:pt modelId="{2DDCBB70-6F8D-46AC-9949-63278B153AC3}" cxnId="{5FD2F446-EA01-4F77-A408-17CB93DC1A3C}" type="sibTrans">
      <dgm:prSet/>
      <dgm:spPr/>
      <dgm:t>
        <a:bodyPr/>
        <a:lstStyle/>
        <a:p>
          <a:endParaRPr lang="zh-CN" altLang="en-US"/>
        </a:p>
      </dgm:t>
    </dgm:pt>
    <dgm:pt modelId="{FC46A471-D5E2-4B93-AB31-74232FDE455B}">
      <dgm:prSet/>
      <dgm:spPr/>
      <dgm:t>
        <a:bodyPr/>
        <a:lstStyle/>
        <a:p>
          <a:pPr rtl="0"/>
          <a:r>
            <a:rPr lang="zh-CN" smtClean="0"/>
            <a:t>原因</a:t>
          </a:r>
          <a:endParaRPr lang="zh-CN"/>
        </a:p>
      </dgm:t>
    </dgm:pt>
    <dgm:pt modelId="{2553C4FB-9C37-475D-ADF6-FFF00D5F6799}" cxnId="{54851B17-E0BD-42CB-93C1-86C38AAD43F7}" type="parTrans">
      <dgm:prSet/>
      <dgm:spPr/>
      <dgm:t>
        <a:bodyPr/>
        <a:lstStyle/>
        <a:p>
          <a:endParaRPr lang="zh-CN" altLang="en-US"/>
        </a:p>
      </dgm:t>
    </dgm:pt>
    <dgm:pt modelId="{B9862FDF-8445-4A23-AAB7-C6802CBA0F88}" cxnId="{54851B17-E0BD-42CB-93C1-86C38AAD43F7}" type="sibTrans">
      <dgm:prSet/>
      <dgm:spPr/>
      <dgm:t>
        <a:bodyPr/>
        <a:lstStyle/>
        <a:p>
          <a:endParaRPr lang="zh-CN" altLang="en-US"/>
        </a:p>
      </dgm:t>
    </dgm:pt>
    <dgm:pt modelId="{9CEEFD1F-A5AB-4261-86B7-0E9AE7ACA20D}">
      <dgm:prSet/>
      <dgm:spPr/>
      <dgm:t>
        <a:bodyPr/>
        <a:lstStyle/>
        <a:p>
          <a:pPr rtl="0"/>
          <a:r>
            <a:rPr lang="zh-CN" b="1" dirty="0" smtClean="0"/>
            <a:t>可视化视图所处的</a:t>
          </a:r>
          <a:r>
            <a:rPr lang="zh-CN" b="1" dirty="0" smtClean="0">
              <a:solidFill>
                <a:srgbClr val="FF0000"/>
              </a:solidFill>
            </a:rPr>
            <a:t>上下文（周边环境）</a:t>
          </a:r>
          <a:r>
            <a:rPr lang="zh-CN" b="1" dirty="0" smtClean="0"/>
            <a:t>可能导致视觉假象。</a:t>
          </a:r>
          <a:endParaRPr lang="zh-CN" dirty="0"/>
        </a:p>
      </dgm:t>
    </dgm:pt>
    <dgm:pt modelId="{96605062-73B0-41E0-B7BB-116D19FD66EC}" cxnId="{FEE55862-9BF8-412C-8703-864D906BF7F7}" type="parTrans">
      <dgm:prSet/>
      <dgm:spPr/>
      <dgm:t>
        <a:bodyPr/>
        <a:lstStyle/>
        <a:p>
          <a:endParaRPr lang="zh-CN" altLang="en-US"/>
        </a:p>
      </dgm:t>
    </dgm:pt>
    <dgm:pt modelId="{9A78CC30-62BF-4BBA-9F72-ABD80D9714BA}" cxnId="{FEE55862-9BF8-412C-8703-864D906BF7F7}" type="sibTrans">
      <dgm:prSet/>
      <dgm:spPr/>
      <dgm:t>
        <a:bodyPr/>
        <a:lstStyle/>
        <a:p>
          <a:endParaRPr lang="zh-CN" altLang="en-US"/>
        </a:p>
      </dgm:t>
    </dgm:pt>
    <dgm:pt modelId="{4FE7826E-1F9D-495A-9334-EC42E5F59B5C}">
      <dgm:prSet/>
      <dgm:spPr/>
      <dgm:t>
        <a:bodyPr/>
        <a:lstStyle/>
        <a:p>
          <a:pPr rtl="0"/>
          <a:r>
            <a:rPr lang="zh-CN" b="1" dirty="0" smtClean="0"/>
            <a:t>人们对</a:t>
          </a:r>
          <a:r>
            <a:rPr lang="zh-CN" b="1" dirty="0" smtClean="0">
              <a:solidFill>
                <a:srgbClr val="FF0000"/>
              </a:solidFill>
            </a:rPr>
            <a:t>亮度和颜色的相对判断</a:t>
          </a:r>
          <a:r>
            <a:rPr lang="zh-CN" b="1" dirty="0" smtClean="0"/>
            <a:t>容易造成视觉假象。</a:t>
          </a:r>
          <a:endParaRPr lang="zh-CN" dirty="0"/>
        </a:p>
      </dgm:t>
    </dgm:pt>
    <dgm:pt modelId="{EC4DE52C-F9D5-44D2-ACA0-067C4CEF87D5}" cxnId="{2C962704-FA37-43BC-A931-CDB9944CC5D3}" type="parTrans">
      <dgm:prSet/>
      <dgm:spPr/>
      <dgm:t>
        <a:bodyPr/>
        <a:lstStyle/>
        <a:p>
          <a:endParaRPr lang="zh-CN" altLang="en-US"/>
        </a:p>
      </dgm:t>
    </dgm:pt>
    <dgm:pt modelId="{704C0A1D-8EC4-4880-B827-E7BFEDE5EB1F}" cxnId="{2C962704-FA37-43BC-A931-CDB9944CC5D3}" type="sibTrans">
      <dgm:prSet/>
      <dgm:spPr/>
      <dgm:t>
        <a:bodyPr/>
        <a:lstStyle/>
        <a:p>
          <a:endParaRPr lang="zh-CN" altLang="en-US"/>
        </a:p>
      </dgm:t>
    </dgm:pt>
    <dgm:pt modelId="{038F9E1D-8CD5-480A-9DE7-29BE0D7C56AA}">
      <dgm:prSet/>
      <dgm:spPr/>
      <dgm:t>
        <a:bodyPr/>
        <a:lstStyle/>
        <a:p>
          <a:pPr rtl="0"/>
          <a:r>
            <a:rPr lang="zh-CN" b="1" dirty="0" smtClean="0"/>
            <a:t>目标用户的</a:t>
          </a:r>
          <a:r>
            <a:rPr lang="zh-CN" b="1" dirty="0" smtClean="0">
              <a:solidFill>
                <a:srgbClr val="FF0000"/>
              </a:solidFill>
            </a:rPr>
            <a:t>经历与经验</a:t>
          </a:r>
          <a:r>
            <a:rPr lang="zh-CN" b="1" dirty="0" smtClean="0"/>
            <a:t>可能导致视觉假象。</a:t>
          </a:r>
          <a:endParaRPr lang="zh-CN" dirty="0"/>
        </a:p>
      </dgm:t>
    </dgm:pt>
    <dgm:pt modelId="{66914F4F-B106-4C2F-86EC-926E6B6424C4}" cxnId="{E93B926A-018B-4A31-88EF-1FD7A6CE265C}" type="parTrans">
      <dgm:prSet/>
      <dgm:spPr/>
      <dgm:t>
        <a:bodyPr/>
        <a:lstStyle/>
        <a:p>
          <a:endParaRPr lang="zh-CN" altLang="en-US"/>
        </a:p>
      </dgm:t>
    </dgm:pt>
    <dgm:pt modelId="{687723CB-72B9-4341-A68D-88111125381F}" cxnId="{E93B926A-018B-4A31-88EF-1FD7A6CE265C}" type="sibTrans">
      <dgm:prSet/>
      <dgm:spPr/>
      <dgm:t>
        <a:bodyPr/>
        <a:lstStyle/>
        <a:p>
          <a:endParaRPr lang="zh-CN" altLang="en-US"/>
        </a:p>
      </dgm:t>
    </dgm:pt>
    <dgm:pt modelId="{96F2600B-E99F-4EE3-8B1D-C9DCF3FA96A6}" type="pres">
      <dgm:prSet presAssocID="{23FCC9DA-11A8-4D48-9E07-9CA2EADC5F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C5C637-B5E7-4A56-A06B-9116A0C8AB6E}" type="pres">
      <dgm:prSet presAssocID="{AC9CF123-6706-4538-B3E3-C92E1CFD470F}" presName="composite" presStyleCnt="0"/>
      <dgm:spPr/>
    </dgm:pt>
    <dgm:pt modelId="{5D24050D-A9B7-4E3F-AD2A-FDBD78F45656}" type="pres">
      <dgm:prSet presAssocID="{AC9CF123-6706-4538-B3E3-C92E1CFD470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D590B9-C780-4228-A9BA-9C2944D16C0D}" type="pres">
      <dgm:prSet presAssocID="{AC9CF123-6706-4538-B3E3-C92E1CFD470F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9831C5-ECE6-496A-917D-935BE599FFCD}" type="pres">
      <dgm:prSet presAssocID="{24007E5A-1D8F-442F-9AA0-3E5169A6DEBC}" presName="space" presStyleCnt="0"/>
      <dgm:spPr/>
    </dgm:pt>
    <dgm:pt modelId="{05F52F0D-3C43-4CC1-B9F7-575C803991CD}" type="pres">
      <dgm:prSet presAssocID="{FC46A471-D5E2-4B93-AB31-74232FDE455B}" presName="composite" presStyleCnt="0"/>
      <dgm:spPr/>
    </dgm:pt>
    <dgm:pt modelId="{F1157BAA-173C-4833-B3D3-9CE27E65AD3E}" type="pres">
      <dgm:prSet presAssocID="{FC46A471-D5E2-4B93-AB31-74232FDE45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4BA1E3-05F2-4D46-ABF0-C1045E11E69D}" type="pres">
      <dgm:prSet presAssocID="{FC46A471-D5E2-4B93-AB31-74232FDE455B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95C7C4-7002-4F42-A67B-D2BF06316953}" type="presOf" srcId="{038F9E1D-8CD5-480A-9DE7-29BE0D7C56AA}" destId="{BB4BA1E3-05F2-4D46-ABF0-C1045E11E69D}" srcOrd="0" destOrd="2" presId="urn:microsoft.com/office/officeart/2005/8/layout/hList1"/>
    <dgm:cxn modelId="{E93B926A-018B-4A31-88EF-1FD7A6CE265C}" srcId="{FC46A471-D5E2-4B93-AB31-74232FDE455B}" destId="{038F9E1D-8CD5-480A-9DE7-29BE0D7C56AA}" srcOrd="2" destOrd="0" parTransId="{66914F4F-B106-4C2F-86EC-926E6B6424C4}" sibTransId="{687723CB-72B9-4341-A68D-88111125381F}"/>
    <dgm:cxn modelId="{2C962704-FA37-43BC-A931-CDB9944CC5D3}" srcId="{FC46A471-D5E2-4B93-AB31-74232FDE455B}" destId="{4FE7826E-1F9D-495A-9334-EC42E5F59B5C}" srcOrd="1" destOrd="0" parTransId="{EC4DE52C-F9D5-44D2-ACA0-067C4CEF87D5}" sibTransId="{704C0A1D-8EC4-4880-B827-E7BFEDE5EB1F}"/>
    <dgm:cxn modelId="{F5EE88F3-21E5-4FED-BA25-F387BB982393}" srcId="{23FCC9DA-11A8-4D48-9E07-9CA2EADC5F61}" destId="{AC9CF123-6706-4538-B3E3-C92E1CFD470F}" srcOrd="0" destOrd="0" parTransId="{01F0B4C1-88B2-4803-97C7-9BE4E64D400D}" sibTransId="{24007E5A-1D8F-442F-9AA0-3E5169A6DEBC}"/>
    <dgm:cxn modelId="{70133963-7DF8-46E1-8444-5F22D2B9C0CB}" type="presOf" srcId="{23FCC9DA-11A8-4D48-9E07-9CA2EADC5F61}" destId="{96F2600B-E99F-4EE3-8B1D-C9DCF3FA96A6}" srcOrd="0" destOrd="0" presId="urn:microsoft.com/office/officeart/2005/8/layout/hList1"/>
    <dgm:cxn modelId="{29EFE0A5-1502-415C-AA1B-5197CCC147EC}" type="presOf" srcId="{FC46A471-D5E2-4B93-AB31-74232FDE455B}" destId="{F1157BAA-173C-4833-B3D3-9CE27E65AD3E}" srcOrd="0" destOrd="0" presId="urn:microsoft.com/office/officeart/2005/8/layout/hList1"/>
    <dgm:cxn modelId="{89C7488E-E91A-4382-9B45-78973E499AE7}" type="presOf" srcId="{AC9CF123-6706-4538-B3E3-C92E1CFD470F}" destId="{5D24050D-A9B7-4E3F-AD2A-FDBD78F45656}" srcOrd="0" destOrd="0" presId="urn:microsoft.com/office/officeart/2005/8/layout/hList1"/>
    <dgm:cxn modelId="{359DFCB3-CB01-470C-BAAD-93A6F423A3A0}" type="presOf" srcId="{4FE7826E-1F9D-495A-9334-EC42E5F59B5C}" destId="{BB4BA1E3-05F2-4D46-ABF0-C1045E11E69D}" srcOrd="0" destOrd="1" presId="urn:microsoft.com/office/officeart/2005/8/layout/hList1"/>
    <dgm:cxn modelId="{54960373-89A6-45A2-8BFF-6ACF91259CBC}" type="presOf" srcId="{9CEEFD1F-A5AB-4261-86B7-0E9AE7ACA20D}" destId="{BB4BA1E3-05F2-4D46-ABF0-C1045E11E69D}" srcOrd="0" destOrd="0" presId="urn:microsoft.com/office/officeart/2005/8/layout/hList1"/>
    <dgm:cxn modelId="{54851B17-E0BD-42CB-93C1-86C38AAD43F7}" srcId="{23FCC9DA-11A8-4D48-9E07-9CA2EADC5F61}" destId="{FC46A471-D5E2-4B93-AB31-74232FDE455B}" srcOrd="1" destOrd="0" parTransId="{2553C4FB-9C37-475D-ADF6-FFF00D5F6799}" sibTransId="{B9862FDF-8445-4A23-AAB7-C6802CBA0F88}"/>
    <dgm:cxn modelId="{FEE55862-9BF8-412C-8703-864D906BF7F7}" srcId="{FC46A471-D5E2-4B93-AB31-74232FDE455B}" destId="{9CEEFD1F-A5AB-4261-86B7-0E9AE7ACA20D}" srcOrd="0" destOrd="0" parTransId="{96605062-73B0-41E0-B7BB-116D19FD66EC}" sibTransId="{9A78CC30-62BF-4BBA-9F72-ABD80D9714BA}"/>
    <dgm:cxn modelId="{724B8800-DEA9-41A3-B108-0752AED7E85C}" type="presOf" srcId="{58966549-55F3-4E3E-9B24-4443BFE80F4B}" destId="{79D590B9-C780-4228-A9BA-9C2944D16C0D}" srcOrd="0" destOrd="0" presId="urn:microsoft.com/office/officeart/2005/8/layout/hList1"/>
    <dgm:cxn modelId="{5FD2F446-EA01-4F77-A408-17CB93DC1A3C}" srcId="{AC9CF123-6706-4538-B3E3-C92E1CFD470F}" destId="{58966549-55F3-4E3E-9B24-4443BFE80F4B}" srcOrd="0" destOrd="0" parTransId="{BD4C3EF2-BC21-4051-B631-83BD175FA7F5}" sibTransId="{2DDCBB70-6F8D-46AC-9949-63278B153AC3}"/>
    <dgm:cxn modelId="{B097F522-64C1-42D3-BB87-C31632C89AB4}" type="presParOf" srcId="{96F2600B-E99F-4EE3-8B1D-C9DCF3FA96A6}" destId="{55C5C637-B5E7-4A56-A06B-9116A0C8AB6E}" srcOrd="0" destOrd="0" presId="urn:microsoft.com/office/officeart/2005/8/layout/hList1"/>
    <dgm:cxn modelId="{0373630F-BA4C-4BFB-8467-A5AD9A6FDF09}" type="presParOf" srcId="{55C5C637-B5E7-4A56-A06B-9116A0C8AB6E}" destId="{5D24050D-A9B7-4E3F-AD2A-FDBD78F45656}" srcOrd="0" destOrd="0" presId="urn:microsoft.com/office/officeart/2005/8/layout/hList1"/>
    <dgm:cxn modelId="{D9140C9D-D3C8-454D-9D2C-28439383B0F5}" type="presParOf" srcId="{55C5C637-B5E7-4A56-A06B-9116A0C8AB6E}" destId="{79D590B9-C780-4228-A9BA-9C2944D16C0D}" srcOrd="1" destOrd="0" presId="urn:microsoft.com/office/officeart/2005/8/layout/hList1"/>
    <dgm:cxn modelId="{688C58A0-DBC9-4F55-BA70-BD3CE98EFB25}" type="presParOf" srcId="{96F2600B-E99F-4EE3-8B1D-C9DCF3FA96A6}" destId="{CD9831C5-ECE6-496A-917D-935BE599FFCD}" srcOrd="1" destOrd="0" presId="urn:microsoft.com/office/officeart/2005/8/layout/hList1"/>
    <dgm:cxn modelId="{8219A1CA-FA27-417E-9EB9-1A1321D48AFC}" type="presParOf" srcId="{96F2600B-E99F-4EE3-8B1D-C9DCF3FA96A6}" destId="{05F52F0D-3C43-4CC1-B9F7-575C803991CD}" srcOrd="2" destOrd="0" presId="urn:microsoft.com/office/officeart/2005/8/layout/hList1"/>
    <dgm:cxn modelId="{1ACD93B8-76C6-4CEF-9C44-C79611D22179}" type="presParOf" srcId="{05F52F0D-3C43-4CC1-B9F7-575C803991CD}" destId="{F1157BAA-173C-4833-B3D3-9CE27E65AD3E}" srcOrd="0" destOrd="0" presId="urn:microsoft.com/office/officeart/2005/8/layout/hList1"/>
    <dgm:cxn modelId="{FC1556BD-2DB8-4529-9781-09117D3C06BE}" type="presParOf" srcId="{05F52F0D-3C43-4CC1-B9F7-575C803991CD}" destId="{BB4BA1E3-05F2-4D46-ABF0-C1045E11E6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35DE2-712C-4F1C-95B4-CD6DA34877FF}">
      <dsp:nvSpPr>
        <dsp:cNvPr id="0" name=""/>
        <dsp:cNvSpPr/>
      </dsp:nvSpPr>
      <dsp:spPr>
        <a:xfrm>
          <a:off x="1339734" y="2486"/>
          <a:ext cx="3228664" cy="19371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视觉是人类获得信息的最主要途径</a:t>
          </a:r>
          <a:endParaRPr lang="zh-CN" altLang="en-US" sz="2400" b="1" kern="1200" dirty="0"/>
        </a:p>
      </dsp:txBody>
      <dsp:txXfrm>
        <a:off x="1339734" y="2486"/>
        <a:ext cx="3228664" cy="1937198"/>
      </dsp:txXfrm>
    </dsp:sp>
    <dsp:sp modelId="{83DAA293-6483-4293-AEFA-5167B14521C9}">
      <dsp:nvSpPr>
        <dsp:cNvPr id="0" name=""/>
        <dsp:cNvSpPr/>
      </dsp:nvSpPr>
      <dsp:spPr>
        <a:xfrm>
          <a:off x="4891265" y="2486"/>
          <a:ext cx="3228664" cy="1937198"/>
        </a:xfrm>
        <a:prstGeom prst="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统计学与数据可视化之间的不替代性</a:t>
          </a:r>
          <a:endParaRPr lang="zh-CN" altLang="en-US" sz="2400" b="1" kern="1200" dirty="0"/>
        </a:p>
      </dsp:txBody>
      <dsp:txXfrm>
        <a:off x="4891265" y="2486"/>
        <a:ext cx="3228664" cy="1937198"/>
      </dsp:txXfrm>
    </dsp:sp>
    <dsp:sp modelId="{CEF6AFE7-CEDB-4C07-96EA-843E260117C9}">
      <dsp:nvSpPr>
        <dsp:cNvPr id="0" name=""/>
        <dsp:cNvSpPr/>
      </dsp:nvSpPr>
      <dsp:spPr>
        <a:xfrm>
          <a:off x="1339734" y="2262551"/>
          <a:ext cx="3228664" cy="1937198"/>
        </a:xfrm>
        <a:prstGeom prst="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mtClean="0"/>
            <a:t>可视化处理结果的解读对用户知识水平的要求较低</a:t>
          </a:r>
          <a:endParaRPr lang="zh-CN" altLang="en-US" sz="2400" b="1" kern="1200"/>
        </a:p>
      </dsp:txBody>
      <dsp:txXfrm>
        <a:off x="1339734" y="2262551"/>
        <a:ext cx="3228664" cy="1937198"/>
      </dsp:txXfrm>
    </dsp:sp>
    <dsp:sp modelId="{55EDB1D7-3D50-4468-AE9A-F19BF66F762C}">
      <dsp:nvSpPr>
        <dsp:cNvPr id="0" name=""/>
        <dsp:cNvSpPr/>
      </dsp:nvSpPr>
      <dsp:spPr>
        <a:xfrm>
          <a:off x="4891265" y="2262551"/>
          <a:ext cx="3228664" cy="1937198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mtClean="0"/>
            <a:t>可视化能够帮助人们提高理解与处理数据的效率</a:t>
          </a:r>
          <a:endParaRPr lang="zh-CN" altLang="en-US" sz="2400" b="1" kern="1200"/>
        </a:p>
      </dsp:txBody>
      <dsp:txXfrm>
        <a:off x="4891265" y="2262551"/>
        <a:ext cx="3228664" cy="1937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6E8B6-030B-4A41-9513-3BF6390B0F46}">
      <dsp:nvSpPr>
        <dsp:cNvPr id="0" name=""/>
        <dsp:cNvSpPr/>
      </dsp:nvSpPr>
      <dsp:spPr>
        <a:xfrm>
          <a:off x="0" y="11055"/>
          <a:ext cx="4248472" cy="95824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强调数据到知识的转换过程</a:t>
          </a:r>
          <a:endParaRPr lang="zh-CN" sz="2300" kern="1200" dirty="0"/>
        </a:p>
      </dsp:txBody>
      <dsp:txXfrm>
        <a:off x="46778" y="57833"/>
        <a:ext cx="4154916" cy="864692"/>
      </dsp:txXfrm>
    </dsp:sp>
    <dsp:sp modelId="{F42EC683-DFFD-4A38-953C-09964E8B0876}">
      <dsp:nvSpPr>
        <dsp:cNvPr id="0" name=""/>
        <dsp:cNvSpPr/>
      </dsp:nvSpPr>
      <dsp:spPr>
        <a:xfrm>
          <a:off x="0" y="1035544"/>
          <a:ext cx="4248472" cy="958248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强调可视化分析与自动化建模之间的相互作用</a:t>
          </a:r>
          <a:endParaRPr lang="zh-CN" sz="2300" kern="1200" dirty="0"/>
        </a:p>
      </dsp:txBody>
      <dsp:txXfrm>
        <a:off x="46778" y="1082322"/>
        <a:ext cx="4154916" cy="864692"/>
      </dsp:txXfrm>
    </dsp:sp>
    <dsp:sp modelId="{876B2798-0C26-47F8-9069-E1E0540AB576}">
      <dsp:nvSpPr>
        <dsp:cNvPr id="0" name=""/>
        <dsp:cNvSpPr/>
      </dsp:nvSpPr>
      <dsp:spPr>
        <a:xfrm>
          <a:off x="0" y="2060032"/>
          <a:ext cx="4248472" cy="958248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强调数据映射和数据挖掘的重要性</a:t>
          </a:r>
          <a:endParaRPr lang="zh-CN" sz="2300" kern="1200" dirty="0"/>
        </a:p>
      </dsp:txBody>
      <dsp:txXfrm>
        <a:off x="46778" y="2106810"/>
        <a:ext cx="4154916" cy="864692"/>
      </dsp:txXfrm>
    </dsp:sp>
    <dsp:sp modelId="{28B9CE07-22BA-4942-883D-6F8319073C91}">
      <dsp:nvSpPr>
        <dsp:cNvPr id="0" name=""/>
        <dsp:cNvSpPr/>
      </dsp:nvSpPr>
      <dsp:spPr>
        <a:xfrm>
          <a:off x="0" y="3084520"/>
          <a:ext cx="4248472" cy="958248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强调数据预处理工作的必要性</a:t>
          </a:r>
          <a:endParaRPr lang="zh-CN" sz="2300" kern="1200" dirty="0"/>
        </a:p>
      </dsp:txBody>
      <dsp:txXfrm>
        <a:off x="46778" y="3131298"/>
        <a:ext cx="4154916" cy="864692"/>
      </dsp:txXfrm>
    </dsp:sp>
    <dsp:sp modelId="{6448E2EE-3664-4118-85D2-9D5A88FB5FF2}">
      <dsp:nvSpPr>
        <dsp:cNvPr id="0" name=""/>
        <dsp:cNvSpPr/>
      </dsp:nvSpPr>
      <dsp:spPr>
        <a:xfrm>
          <a:off x="0" y="4109008"/>
          <a:ext cx="4248472" cy="958248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1" kern="1200" dirty="0" smtClean="0"/>
            <a:t>强调人机交互的重要性</a:t>
          </a:r>
          <a:endParaRPr lang="zh-CN" sz="2300" kern="1200" dirty="0"/>
        </a:p>
      </dsp:txBody>
      <dsp:txXfrm>
        <a:off x="46778" y="4155786"/>
        <a:ext cx="4154916" cy="864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4050D-A9B7-4E3F-AD2A-FDBD78F45656}">
      <dsp:nvSpPr>
        <dsp:cNvPr id="0" name=""/>
        <dsp:cNvSpPr/>
      </dsp:nvSpPr>
      <dsp:spPr>
        <a:xfrm>
          <a:off x="44" y="56755"/>
          <a:ext cx="4285767" cy="8064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含义</a:t>
          </a:r>
          <a:endParaRPr lang="zh-CN" sz="2800" kern="1200"/>
        </a:p>
      </dsp:txBody>
      <dsp:txXfrm>
        <a:off x="44" y="56755"/>
        <a:ext cx="4285767" cy="806400"/>
      </dsp:txXfrm>
    </dsp:sp>
    <dsp:sp modelId="{79D590B9-C780-4228-A9BA-9C2944D16C0D}">
      <dsp:nvSpPr>
        <dsp:cNvPr id="0" name=""/>
        <dsp:cNvSpPr/>
      </dsp:nvSpPr>
      <dsp:spPr>
        <a:xfrm>
          <a:off x="44" y="863155"/>
          <a:ext cx="4285767" cy="384299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是指给目标用户产生的</a:t>
          </a:r>
          <a:r>
            <a:rPr lang="zh-CN" sz="2800" b="1" kern="1200" dirty="0" smtClean="0">
              <a:solidFill>
                <a:srgbClr val="FF0000"/>
              </a:solidFill>
            </a:rPr>
            <a:t>错误或不准确的视觉</a:t>
          </a:r>
          <a:r>
            <a:rPr lang="zh-CN" sz="2800" kern="1200" dirty="0" smtClean="0"/>
            <a:t>感知，而这种感知与数据可视化者的意图或数据本身的真实情况不一致。</a:t>
          </a:r>
          <a:endParaRPr lang="zh-CN" sz="2800" kern="1200" dirty="0"/>
        </a:p>
      </dsp:txBody>
      <dsp:txXfrm>
        <a:off x="44" y="863155"/>
        <a:ext cx="4285767" cy="3842999"/>
      </dsp:txXfrm>
    </dsp:sp>
    <dsp:sp modelId="{F1157BAA-173C-4833-B3D3-9CE27E65AD3E}">
      <dsp:nvSpPr>
        <dsp:cNvPr id="0" name=""/>
        <dsp:cNvSpPr/>
      </dsp:nvSpPr>
      <dsp:spPr>
        <a:xfrm>
          <a:off x="4885819" y="56755"/>
          <a:ext cx="4285767" cy="806400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原因</a:t>
          </a:r>
          <a:endParaRPr lang="zh-CN" sz="2800" kern="1200"/>
        </a:p>
      </dsp:txBody>
      <dsp:txXfrm>
        <a:off x="4885819" y="56755"/>
        <a:ext cx="4285767" cy="806400"/>
      </dsp:txXfrm>
    </dsp:sp>
    <dsp:sp modelId="{BB4BA1E3-05F2-4D46-ABF0-C1045E11E69D}">
      <dsp:nvSpPr>
        <dsp:cNvPr id="0" name=""/>
        <dsp:cNvSpPr/>
      </dsp:nvSpPr>
      <dsp:spPr>
        <a:xfrm>
          <a:off x="4885819" y="863155"/>
          <a:ext cx="4285767" cy="3842999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b="1" kern="1200" dirty="0" smtClean="0"/>
            <a:t>可视化视图所处的</a:t>
          </a:r>
          <a:r>
            <a:rPr lang="zh-CN" sz="2800" b="1" kern="1200" dirty="0" smtClean="0">
              <a:solidFill>
                <a:srgbClr val="FF0000"/>
              </a:solidFill>
            </a:rPr>
            <a:t>上下文（周边环境）</a:t>
          </a:r>
          <a:r>
            <a:rPr lang="zh-CN" sz="2800" b="1" kern="1200" dirty="0" smtClean="0"/>
            <a:t>可能导致视觉假象。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b="1" kern="1200" dirty="0" smtClean="0"/>
            <a:t>人们对</a:t>
          </a:r>
          <a:r>
            <a:rPr lang="zh-CN" sz="2800" b="1" kern="1200" dirty="0" smtClean="0">
              <a:solidFill>
                <a:srgbClr val="FF0000"/>
              </a:solidFill>
            </a:rPr>
            <a:t>亮度和颜色的相对判断</a:t>
          </a:r>
          <a:r>
            <a:rPr lang="zh-CN" sz="2800" b="1" kern="1200" dirty="0" smtClean="0"/>
            <a:t>容易造成视觉假象。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b="1" kern="1200" dirty="0" smtClean="0"/>
            <a:t>目标用户的</a:t>
          </a:r>
          <a:r>
            <a:rPr lang="zh-CN" sz="2800" b="1" kern="1200" dirty="0" smtClean="0">
              <a:solidFill>
                <a:srgbClr val="FF0000"/>
              </a:solidFill>
            </a:rPr>
            <a:t>经历与经验</a:t>
          </a:r>
          <a:r>
            <a:rPr lang="zh-CN" sz="2800" b="1" kern="1200" dirty="0" smtClean="0"/>
            <a:t>可能导致视觉假象。</a:t>
          </a:r>
          <a:endParaRPr lang="zh-CN" sz="2800" kern="1200" dirty="0"/>
        </a:p>
      </dsp:txBody>
      <dsp:txXfrm>
        <a:off x="4885819" y="863155"/>
        <a:ext cx="4285767" cy="3842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4.emf"/><Relationship Id="rId10" Type="http://schemas.openxmlformats.org/officeDocument/2006/relationships/notesSlide" Target="../notesSlides/notesSlide4.xml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流程与方法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377229"/>
            <a:ext cx="7210235" cy="821913"/>
          </a:xfrm>
        </p:spPr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视觉通道的选择</a:t>
            </a:r>
            <a:r>
              <a:rPr lang="zh-CN" altLang="en-US" dirty="0" smtClean="0"/>
              <a:t>方法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31315" y="2204720"/>
            <a:ext cx="84810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精确性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可辨认性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可分离性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视觉突出性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946539" cy="821913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/>
              <a:t>精确性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4491112" cy="4762910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含义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 lvl="1"/>
            <a:r>
              <a:rPr lang="zh-CN" altLang="en-US" sz="2400" dirty="0"/>
              <a:t>感知</a:t>
            </a:r>
            <a:r>
              <a:rPr lang="zh-CN" altLang="zh-CN" sz="2400" dirty="0"/>
              <a:t>结果</a:t>
            </a:r>
            <a:r>
              <a:rPr lang="zh-CN" altLang="en-US" sz="2400" dirty="0"/>
              <a:t>与</a:t>
            </a:r>
            <a:r>
              <a:rPr lang="zh-CN" altLang="zh-CN" sz="2400" dirty="0"/>
              <a:t>原始数据之间的</a:t>
            </a:r>
            <a:r>
              <a:rPr lang="zh-CN" altLang="zh-CN" sz="2400" b="1" dirty="0">
                <a:solidFill>
                  <a:srgbClr val="FF0000"/>
                </a:solidFill>
              </a:rPr>
              <a:t>吻合程度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注意</a:t>
            </a:r>
            <a:r>
              <a:rPr lang="en-US" altLang="zh-CN" dirty="0" smtClean="0"/>
              <a:t>】</a:t>
            </a:r>
            <a:endParaRPr lang="en-US" altLang="zh-CN" dirty="0" smtClean="0"/>
          </a:p>
          <a:p>
            <a:pPr lvl="1"/>
            <a:r>
              <a:rPr lang="zh-CN" altLang="zh-CN" sz="2400" dirty="0" smtClean="0"/>
              <a:t>不同</a:t>
            </a:r>
            <a:r>
              <a:rPr lang="zh-CN" altLang="zh-CN" sz="2400" dirty="0"/>
              <a:t>视觉通道所表示信息的</a:t>
            </a:r>
            <a:r>
              <a:rPr lang="zh-CN" altLang="zh-CN" sz="2400" b="1" dirty="0">
                <a:solidFill>
                  <a:srgbClr val="FF0000"/>
                </a:solidFill>
              </a:rPr>
              <a:t>精准性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Mackinlay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1986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zh-CN" sz="2400" kern="1200" dirty="0"/>
              <a:t>斯坦福大学</a:t>
            </a:r>
            <a:r>
              <a:rPr lang="en-US" altLang="zh-CN" sz="2400" kern="1200" dirty="0" err="1"/>
              <a:t>Mackinlay</a:t>
            </a:r>
            <a:r>
              <a:rPr lang="zh-CN" altLang="zh-CN" sz="2400" kern="1200" dirty="0"/>
              <a:t>曾于</a:t>
            </a:r>
            <a:r>
              <a:rPr lang="en-US" altLang="zh-CN" sz="2400" kern="1200" dirty="0"/>
              <a:t>1986</a:t>
            </a:r>
            <a:r>
              <a:rPr lang="zh-CN" altLang="zh-CN" sz="2400" kern="1200" dirty="0"/>
              <a:t>年提出了不同视觉通道所表示信息的精准</a:t>
            </a:r>
            <a:r>
              <a:rPr lang="zh-CN" altLang="zh-CN" sz="2400" kern="1200" dirty="0" smtClean="0"/>
              <a:t>性</a:t>
            </a:r>
            <a:r>
              <a:rPr lang="en-US" altLang="zh-CN" sz="2400" kern="1200" dirty="0" smtClean="0"/>
              <a:t>.</a:t>
            </a:r>
            <a:endParaRPr lang="zh-CN" altLang="en-US" sz="2400" dirty="0"/>
          </a:p>
          <a:p>
            <a:pPr lvl="1"/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63952" y="1488716"/>
            <a:ext cx="4356484" cy="449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748145" y="6263085"/>
            <a:ext cx="10388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Mackinlay</a:t>
            </a:r>
            <a:r>
              <a:rPr lang="en-US" altLang="zh-CN" sz="1200" dirty="0"/>
              <a:t> J. Automating the design of graphical presentations of relational information[J]. </a:t>
            </a:r>
            <a:r>
              <a:rPr lang="en-US" altLang="zh-CN" sz="1200" dirty="0" err="1"/>
              <a:t>Acm</a:t>
            </a:r>
            <a:r>
              <a:rPr lang="en-US" altLang="zh-CN" sz="1200" dirty="0"/>
              <a:t> Transactions On Graphics (Tog), 1986, 5(2): 110-141.</a:t>
            </a:r>
            <a:endParaRPr lang="zh-CN" altLang="en-US" sz="12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162563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）可辨认</a:t>
            </a:r>
            <a:r>
              <a:rPr lang="zh-CN" altLang="en-US" dirty="0"/>
              <a:t>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视觉通道的可辨认度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34177" name="Object 1"/>
          <p:cNvGraphicFramePr>
            <a:graphicFrameLocks noChangeAspect="1"/>
          </p:cNvGraphicFramePr>
          <p:nvPr/>
        </p:nvGraphicFramePr>
        <p:xfrm>
          <a:off x="2172799" y="2120296"/>
          <a:ext cx="7203065" cy="352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8" name="Visio" r:id="rId1" imgW="5905500" imgH="2921000" progId="Visio.Drawing.11">
                  <p:embed/>
                </p:oleObj>
              </mc:Choice>
              <mc:Fallback>
                <p:oleObj name="Visio" r:id="rId1" imgW="5905500" imgH="2921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799" y="2120296"/>
                        <a:ext cx="7203065" cy="3522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3832" y="6019148"/>
            <a:ext cx="272091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某公司产品销售示意图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450595" cy="821913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）可分离</a:t>
            </a:r>
            <a:r>
              <a:rPr lang="zh-CN" altLang="en-US" dirty="0"/>
              <a:t>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不同视觉通道的表现力之间的独立性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33153" name="Object 1"/>
          <p:cNvGraphicFramePr>
            <a:graphicFrameLocks noChangeAspect="1"/>
          </p:cNvGraphicFramePr>
          <p:nvPr/>
        </p:nvGraphicFramePr>
        <p:xfrm>
          <a:off x="2668687" y="2625094"/>
          <a:ext cx="5982270" cy="2332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2" name="Visio" r:id="rId1" imgW="5549900" imgH="2171700" progId="Visio.Drawing.11">
                  <p:embed/>
                </p:oleObj>
              </mc:Choice>
              <mc:Fallback>
                <p:oleObj name="Visio" r:id="rId1" imgW="5549900" imgH="21717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687" y="2625094"/>
                        <a:ext cx="5982270" cy="23323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22086" y="5701594"/>
            <a:ext cx="27860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可分离性差的示例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90555" cy="821913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）视觉突出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035728" cy="4762910"/>
          </a:xfrm>
        </p:spPr>
        <p:txBody>
          <a:bodyPr/>
          <a:lstStyle/>
          <a:p>
            <a:r>
              <a:rPr lang="zh-CN" altLang="zh-CN" dirty="0"/>
              <a:t>视觉编码结果能否在很短的时间内（如毫秒级）能够迅速准确表达出可视化编码的主要</a:t>
            </a:r>
            <a:r>
              <a:rPr lang="zh-CN" altLang="zh-CN" dirty="0" smtClean="0"/>
              <a:t>意图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-6290" y="2969122"/>
          <a:ext cx="12392459" cy="32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86" name="文档" r:id="rId1" imgW="5274310" imgH="1403350" progId="Word.Document.12">
                  <p:embed/>
                </p:oleObj>
              </mc:Choice>
              <mc:Fallback>
                <p:oleObj name="文档" r:id="rId1" imgW="5274310" imgH="1403350" progId="Word.Document.12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6290" y="2969122"/>
                        <a:ext cx="12392459" cy="32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视觉假象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917163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874531" cy="821913"/>
          </a:xfrm>
        </p:spPr>
        <p:txBody>
          <a:bodyPr/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）可视化视图所处的上下文（周边环境）可能导致视觉假象</a:t>
            </a:r>
            <a:r>
              <a:rPr lang="zh-CN" altLang="en-US" sz="2400" b="1" dirty="0" smtClean="0"/>
              <a:t>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36225" name="Object 1"/>
          <p:cNvGraphicFramePr>
            <a:graphicFrameLocks noChangeAspect="1"/>
          </p:cNvGraphicFramePr>
          <p:nvPr/>
        </p:nvGraphicFramePr>
        <p:xfrm>
          <a:off x="983432" y="2420888"/>
          <a:ext cx="3917494" cy="2005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6" name="Visio" r:id="rId1" imgW="3911600" imgH="1993900" progId="Visio.Drawing.11">
                  <p:embed/>
                </p:oleObj>
              </mc:Choice>
              <mc:Fallback>
                <p:oleObj name="Visio" r:id="rId1" imgW="3911600" imgH="1993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2420888"/>
                        <a:ext cx="3917494" cy="2005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09070" y="5733256"/>
            <a:ext cx="42148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上下文可能导致视觉假象的示例</a:t>
            </a:r>
            <a:endParaRPr lang="zh-CN" altLang="en-US" dirty="0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5951984" y="2275666"/>
          <a:ext cx="2787791" cy="229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7" name="Visio" r:id="rId3" imgW="4152900" imgH="3429000" progId="Visio.Drawing.11">
                  <p:embed/>
                </p:oleObj>
              </mc:Choice>
              <mc:Fallback>
                <p:oleObj name="Visio" r:id="rId3" imgW="4152900" imgH="3429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2275666"/>
                        <a:ext cx="2787791" cy="2295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16365" y="363080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16491" y="35024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18706" y="331778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146473" y="3356992"/>
            <a:ext cx="271928" cy="38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730515" cy="821913"/>
          </a:xfrm>
        </p:spPr>
        <p:txBody>
          <a:bodyPr/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）人们对亮度和颜色的相对判断容易造成视觉假象</a:t>
            </a:r>
            <a:r>
              <a:rPr lang="zh-CN" altLang="en-US" sz="2800" b="1" dirty="0" smtClean="0"/>
              <a:t>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31105" name="Object 1"/>
          <p:cNvGraphicFramePr>
            <a:graphicFrameLocks noChangeAspect="1"/>
          </p:cNvGraphicFramePr>
          <p:nvPr/>
        </p:nvGraphicFramePr>
        <p:xfrm>
          <a:off x="1142364" y="1189766"/>
          <a:ext cx="7041009" cy="566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4" name="Visio" r:id="rId1" imgW="5054600" imgH="4064000" progId="Visio.Drawing.11">
                  <p:embed/>
                </p:oleObj>
              </mc:Choice>
              <mc:Fallback>
                <p:oleObj name="Visio" r:id="rId1" imgW="5054600" imgH="4064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364" y="1189766"/>
                        <a:ext cx="7041009" cy="5668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552384" y="5373216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色块</a:t>
            </a:r>
            <a:r>
              <a:rPr lang="en-US" altLang="zh-CN" dirty="0"/>
              <a:t>A</a:t>
            </a:r>
            <a:r>
              <a:rPr lang="zh-CN" altLang="zh-CN" dirty="0"/>
              <a:t>比色块</a:t>
            </a:r>
            <a:r>
              <a:rPr lang="en-US" altLang="zh-CN" dirty="0"/>
              <a:t>B</a:t>
            </a:r>
            <a:r>
              <a:rPr lang="zh-CN" altLang="zh-CN" dirty="0"/>
              <a:t>更亮</a:t>
            </a:r>
            <a:r>
              <a:rPr lang="zh-CN" altLang="en-US" dirty="0"/>
              <a:t>？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428190"/>
            <a:ext cx="7858307" cy="821913"/>
          </a:xfrm>
        </p:spPr>
        <p:txBody>
          <a:bodyPr/>
          <a:lstStyle/>
          <a:p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zh-CN" altLang="en-US" sz="2800" b="1" dirty="0"/>
              <a:t>目标用户的经历与经验可能导致视觉</a:t>
            </a:r>
            <a:r>
              <a:rPr lang="zh-CN" altLang="en-US" sz="2800" b="1" dirty="0" smtClean="0"/>
              <a:t>假象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27648" y="5570364"/>
            <a:ext cx="530465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目标用户的经历与经验可能导致视觉假象</a:t>
            </a:r>
            <a:endParaRPr lang="zh-CN" altLang="en-US" dirty="0" smtClean="0"/>
          </a:p>
        </p:txBody>
      </p:sp>
      <p:pic>
        <p:nvPicPr>
          <p:cNvPr id="168964" name="Picture 4" descr="http://www.ergeshipin.com/uploads/allimg/160415/1-160415194P51Y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59" y="1755364"/>
            <a:ext cx="6410821" cy="330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3.5  </a:t>
            </a:r>
            <a:r>
              <a:rPr lang="zh-CN" altLang="en-US" dirty="0">
                <a:solidFill>
                  <a:srgbClr val="C00000"/>
                </a:solidFill>
              </a:rPr>
              <a:t>数据</a:t>
            </a:r>
            <a:r>
              <a:rPr lang="zh-CN" altLang="en-US" dirty="0">
                <a:solidFill>
                  <a:srgbClr val="C00000"/>
                </a:solidFill>
              </a:rPr>
              <a:t>可视化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5805" y="474980"/>
            <a:ext cx="7772400" cy="821690"/>
          </a:xfrm>
        </p:spPr>
        <p:txBody>
          <a:bodyPr/>
          <a:lstStyle/>
          <a:p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数据</a:t>
            </a:r>
            <a:r>
              <a:rPr lang="zh-CN" altLang="en-US" sz="3600" b="1" dirty="0"/>
              <a:t>可视化</a:t>
            </a:r>
            <a:r>
              <a:rPr lang="zh-CN" altLang="en-US" sz="3600" b="1" dirty="0" smtClean="0"/>
              <a:t>在数据</a:t>
            </a:r>
            <a:r>
              <a:rPr lang="zh-CN" altLang="en-US" sz="3600" b="1" dirty="0" smtClean="0"/>
              <a:t>科学中</a:t>
            </a:r>
            <a:r>
              <a:rPr lang="zh-CN" altLang="en-US" sz="3600" b="1" dirty="0"/>
              <a:t>的重要地位</a:t>
            </a:r>
            <a:endParaRPr lang="zh-CN" altLang="en-US" sz="3600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911424" y="1844824"/>
          <a:ext cx="9459664" cy="420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3.5数据可视化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FA35DE2-712C-4F1C-95B4-CD6DA3487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DFA35DE2-712C-4F1C-95B4-CD6DA3487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DFA35DE2-712C-4F1C-95B4-CD6DA3487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DAA293-6483-4293-AEFA-5167B145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83DAA293-6483-4293-AEFA-5167B145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83DAA293-6483-4293-AEFA-5167B145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F6AFE7-CEDB-4C07-96EA-843E26011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CEF6AFE7-CEDB-4C07-96EA-843E26011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CEF6AFE7-CEDB-4C07-96EA-843E260117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5EDB1D7-3D50-4468-AE9A-F19BF66F7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55EDB1D7-3D50-4468-AE9A-F19BF66F7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55EDB1D7-3D50-4468-AE9A-F19BF66F7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1197" y="474909"/>
            <a:ext cx="7210235" cy="821913"/>
          </a:xfrm>
        </p:spPr>
        <p:txBody>
          <a:bodyPr/>
          <a:lstStyle/>
          <a:p>
            <a:r>
              <a:rPr lang="en-US" altLang="zh-CN" sz="3600" b="1" dirty="0" smtClean="0"/>
              <a:t>1.</a:t>
            </a:r>
            <a:r>
              <a:rPr lang="zh-CN" altLang="en-US" sz="3600" b="1" dirty="0" smtClean="0"/>
              <a:t>基本</a:t>
            </a:r>
            <a:r>
              <a:rPr lang="zh-CN" altLang="en-US" sz="3600" b="1" dirty="0" smtClean="0"/>
              <a:t>类型</a:t>
            </a:r>
            <a:endParaRPr lang="zh-CN" altLang="en-US" sz="3600" b="1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</a:t>
            </a:r>
            <a:r>
              <a:rPr lang="en-US" altLang="zh-CN" dirty="0" smtClean="0"/>
              <a:t>3.5数据可视化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2626360" y="1772920"/>
            <a:ext cx="6795135" cy="2080895"/>
          </a:xfrm>
        </p:spPr>
        <p:txBody>
          <a:bodyPr/>
          <a:p>
            <a:pPr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C00000"/>
                </a:solidFill>
              </a:rPr>
              <a:t>科学可视化</a:t>
            </a:r>
            <a:endParaRPr lang="zh-CN" altLang="en-US" sz="2800" b="1">
              <a:solidFill>
                <a:srgbClr val="C00000"/>
              </a:solidFill>
            </a:endParaRPr>
          </a:p>
          <a:p>
            <a:pPr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C00000"/>
                </a:solidFill>
                <a:sym typeface="+mn-ea"/>
              </a:rPr>
              <a:t>信息可视化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  <a:p>
            <a:pPr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C00000"/>
                </a:solidFill>
                <a:sym typeface="+mn-ea"/>
              </a:rPr>
              <a:t>可视分析学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clm\AppData\Roaming\Tencent\Users\527899385\QQ\WinTemp\RichOle\LS{7I43MTY2E]S64DUH9P@O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463517" y="3285238"/>
            <a:ext cx="4248472" cy="32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7245" y="365827"/>
            <a:ext cx="7210235" cy="821913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可视分析学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/>
          <a:p>
            <a:r>
              <a:rPr lang="zh-CN" altLang="en-US" sz="3200" b="1" dirty="0" smtClean="0"/>
              <a:t>可视分析学（</a:t>
            </a:r>
            <a:r>
              <a:rPr lang="en-US" sz="3200" b="1" dirty="0" smtClean="0"/>
              <a:t>Visual analytics</a:t>
            </a:r>
            <a:r>
              <a:rPr lang="zh-CN" altLang="en-US" sz="3200" b="1" dirty="0" smtClean="0"/>
              <a:t>）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以可视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交互</a:t>
            </a:r>
            <a:r>
              <a:rPr lang="zh-CN" altLang="en-US" sz="2800" dirty="0" smtClean="0"/>
              <a:t>为基础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综合运用图形学、数据挖掘和人机交互等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多个学科领域的知识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 smtClean="0"/>
              <a:t>以实现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人机协同</a:t>
            </a:r>
            <a:r>
              <a:rPr lang="zh-CN" altLang="en-US" sz="2800" dirty="0" smtClean="0"/>
              <a:t>完成可视化任务为主要目的</a:t>
            </a:r>
            <a:endParaRPr lang="en-US" altLang="zh-CN" sz="2800" dirty="0" smtClean="0"/>
          </a:p>
          <a:p>
            <a:pPr lvl="1"/>
            <a:r>
              <a:rPr lang="zh-CN" altLang="en-US" sz="2800" b="1" dirty="0">
                <a:solidFill>
                  <a:srgbClr val="FF0000"/>
                </a:solidFill>
              </a:rPr>
              <a:t>分析推理性学科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082443" cy="821913"/>
          </a:xfrm>
        </p:spPr>
        <p:txBody>
          <a:bodyPr/>
          <a:lstStyle/>
          <a:p>
            <a:r>
              <a:rPr lang="zh-CN" altLang="en-US" dirty="0" smtClean="0"/>
              <a:t>分析模型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-244332" y="1501300"/>
          <a:ext cx="7852500" cy="502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2" name="Visio" r:id="rId1" imgW="4533265" imgH="2901315" progId="Visio.Drawing.11">
                  <p:embed/>
                </p:oleObj>
              </mc:Choice>
              <mc:Fallback>
                <p:oleObj name="Visio" r:id="rId1" imgW="4533265" imgH="290131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4332" y="1501300"/>
                        <a:ext cx="7852500" cy="5022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7608168" y="1375023"/>
          <a:ext cx="4248472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3071664" y="6545078"/>
            <a:ext cx="21483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dirty="0" err="1"/>
              <a:t>Keim</a:t>
            </a:r>
            <a:r>
              <a:rPr lang="en-US" altLang="zh-CN" dirty="0"/>
              <a:t> D</a:t>
            </a:r>
            <a:r>
              <a:rPr lang="zh-CN" altLang="zh-CN" dirty="0"/>
              <a:t>等</a:t>
            </a:r>
            <a:r>
              <a:rPr lang="zh-CN" altLang="en-US" dirty="0"/>
              <a:t>，</a:t>
            </a:r>
            <a:r>
              <a:rPr lang="en-US" altLang="zh-CN" dirty="0"/>
              <a:t>2008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377229"/>
            <a:ext cx="7210235" cy="821913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方法体系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75809" name="Object 1"/>
          <p:cNvGraphicFramePr>
            <a:graphicFrameLocks noChangeAspect="1"/>
          </p:cNvGraphicFramePr>
          <p:nvPr/>
        </p:nvGraphicFramePr>
        <p:xfrm>
          <a:off x="1708785" y="1340485"/>
          <a:ext cx="7955280" cy="526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6" name="Visio" r:id="rId1" imgW="6464300" imgH="4152900" progId="Visio.Drawing.11">
                  <p:embed/>
                </p:oleObj>
              </mc:Choice>
              <mc:Fallback>
                <p:oleObj name="Visio" r:id="rId1" imgW="6464300" imgH="41529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85" y="1340485"/>
                        <a:ext cx="7955280" cy="5267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377229"/>
            <a:ext cx="7210235" cy="821913"/>
          </a:xfrm>
        </p:spPr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视觉感知与视觉</a:t>
            </a:r>
            <a:r>
              <a:rPr lang="zh-CN" altLang="en-US" dirty="0" smtClean="0"/>
              <a:t>认识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31315" y="2132965"/>
            <a:ext cx="84810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视觉感知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0" indent="0">
              <a:buClr>
                <a:srgbClr val="AB0000"/>
              </a:buClr>
              <a:buFont typeface="Wingdings" panose="05000000000000000000" charset="0"/>
              <a:buNone/>
            </a:pP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视觉认知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377229"/>
            <a:ext cx="7210235" cy="821913"/>
          </a:xfrm>
        </p:spPr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可视化视角下的数据</a:t>
            </a:r>
            <a:r>
              <a:rPr lang="zh-CN" altLang="en-US" dirty="0" smtClean="0"/>
              <a:t>类型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3.5数据可视化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31315" y="2204720"/>
            <a:ext cx="84810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定类（</a:t>
            </a:r>
            <a:r>
              <a:rPr lang="en-US" altLang="zh-CN" sz="2800" b="1">
                <a:solidFill>
                  <a:schemeClr val="tx1"/>
                </a:solidFill>
              </a:rPr>
              <a:t>Nominal</a:t>
            </a:r>
            <a:r>
              <a:rPr lang="zh-CN" altLang="en-US" sz="2800" b="1">
                <a:solidFill>
                  <a:schemeClr val="tx1"/>
                </a:solidFill>
              </a:rPr>
              <a:t>）数据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定序（</a:t>
            </a:r>
            <a:r>
              <a:rPr lang="en-US" altLang="zh-CN" sz="2800" b="1">
                <a:solidFill>
                  <a:schemeClr val="tx1"/>
                </a:solidFill>
              </a:rPr>
              <a:t>Ordinal</a:t>
            </a:r>
            <a:r>
              <a:rPr lang="zh-CN" altLang="en-US" sz="2800" b="1">
                <a:solidFill>
                  <a:schemeClr val="tx1"/>
                </a:solidFill>
              </a:rPr>
              <a:t>）数据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定距（</a:t>
            </a:r>
            <a:r>
              <a:rPr lang="en-US" altLang="zh-CN" sz="2800" b="1">
                <a:solidFill>
                  <a:schemeClr val="tx1"/>
                </a:solidFill>
              </a:rPr>
              <a:t>Internal</a:t>
            </a:r>
            <a:r>
              <a:rPr lang="zh-CN" altLang="en-US" sz="2800" b="1">
                <a:solidFill>
                  <a:schemeClr val="tx1"/>
                </a:solidFill>
              </a:rPr>
              <a:t>）数据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定比（</a:t>
            </a:r>
            <a:r>
              <a:rPr lang="en-US" altLang="zh-CN" sz="2800" b="1">
                <a:solidFill>
                  <a:schemeClr val="tx1"/>
                </a:solidFill>
              </a:rPr>
              <a:t>Ratio</a:t>
            </a:r>
            <a:r>
              <a:rPr lang="zh-CN" altLang="en-US" sz="2800" b="1">
                <a:solidFill>
                  <a:schemeClr val="tx1"/>
                </a:solidFill>
              </a:rPr>
              <a:t>）数据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1218</Words>
  <Application>WPS 演示</Application>
  <PresentationFormat>宽屏</PresentationFormat>
  <Paragraphs>204</Paragraphs>
  <Slides>19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Wingdings 2</vt:lpstr>
      <vt:lpstr>华文中宋</vt:lpstr>
      <vt:lpstr>Wingdings</vt:lpstr>
      <vt:lpstr>微软雅黑</vt:lpstr>
      <vt:lpstr>Arial Unicode MS</vt:lpstr>
      <vt:lpstr>Calibri</vt:lpstr>
      <vt:lpstr>吉祥如意</vt:lpstr>
      <vt:lpstr>Visio.Drawing.11</vt:lpstr>
      <vt:lpstr>Visio.Drawing.11</vt:lpstr>
      <vt:lpstr>Visio.Drawing.11</vt:lpstr>
      <vt:lpstr>Visio.Drawing.11</vt:lpstr>
      <vt:lpstr>Word.Document.12</vt:lpstr>
      <vt:lpstr>Visio.Drawing.11</vt:lpstr>
      <vt:lpstr>Visio.Drawing.11</vt:lpstr>
      <vt:lpstr>Visio.Drawing.11</vt:lpstr>
      <vt:lpstr>《数据科学理论与实践》之        流程与方法</vt:lpstr>
      <vt:lpstr>3.5  数据可视化</vt:lpstr>
      <vt:lpstr> 数据可视化在数据科学中的重要地位</vt:lpstr>
      <vt:lpstr>1.基本类型</vt:lpstr>
      <vt:lpstr>2.可视分析学</vt:lpstr>
      <vt:lpstr>分析模型</vt:lpstr>
      <vt:lpstr>3. 方法体系</vt:lpstr>
      <vt:lpstr>4. 视觉感知与视觉认识</vt:lpstr>
      <vt:lpstr>5. 可视化视角下的数据类型</vt:lpstr>
      <vt:lpstr>6. 视觉通道的选择方法</vt:lpstr>
      <vt:lpstr>（1）精确性</vt:lpstr>
      <vt:lpstr>（2）可辨认性</vt:lpstr>
      <vt:lpstr>（3）可分离性</vt:lpstr>
      <vt:lpstr>（4）视觉突出</vt:lpstr>
      <vt:lpstr>7.视觉假象</vt:lpstr>
      <vt:lpstr>（1）可视化视图所处的上下文（周边环境）可能导致视觉假象。</vt:lpstr>
      <vt:lpstr>（2）人们对亮度和颜色的相对判断容易造成视觉假象。</vt:lpstr>
      <vt:lpstr>（3）目标用户的经历与经验可能导致视觉假象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1465</cp:revision>
  <cp:lastPrinted>2018-05-28T02:55:00Z</cp:lastPrinted>
  <dcterms:created xsi:type="dcterms:W3CDTF">2007-03-02T11:26:00Z</dcterms:created>
  <dcterms:modified xsi:type="dcterms:W3CDTF">2021-11-09T01:48:50Z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