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65" r:id="rId5"/>
    <p:sldId id="340" r:id="rId6"/>
    <p:sldId id="341" r:id="rId7"/>
    <p:sldId id="369" r:id="rId8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F7C80-B6ED-45A0-9C0C-6B2A5D1A1595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0B93AEBB-192F-4F7C-B3EE-CC7B33021BF9}">
      <dgm:prSet/>
      <dgm:spPr/>
      <dgm:t>
        <a:bodyPr/>
        <a:lstStyle/>
        <a:p>
          <a:pPr rtl="0"/>
          <a:r>
            <a:rPr lang="zh-CN" smtClean="0"/>
            <a:t>项目发起人（</a:t>
          </a:r>
          <a:r>
            <a:rPr lang="en-US" smtClean="0"/>
            <a:t>Project Sponsor</a:t>
          </a:r>
          <a:r>
            <a:rPr lang="zh-CN" smtClean="0"/>
            <a:t>）</a:t>
          </a:r>
          <a:endParaRPr lang="zh-CN"/>
        </a:p>
      </dgm:t>
    </dgm:pt>
    <dgm:pt modelId="{21A08ABB-8834-4A2F-B06C-A6EE7CC7DB8F}" cxnId="{4077020A-696F-404A-A49B-28641F090847}" type="parTrans">
      <dgm:prSet/>
      <dgm:spPr/>
      <dgm:t>
        <a:bodyPr/>
        <a:lstStyle/>
        <a:p>
          <a:endParaRPr lang="zh-CN" altLang="en-US"/>
        </a:p>
      </dgm:t>
    </dgm:pt>
    <dgm:pt modelId="{8B9E802B-663A-4554-95D1-75A9262808ED}" cxnId="{4077020A-696F-404A-A49B-28641F090847}" type="sibTrans">
      <dgm:prSet/>
      <dgm:spPr/>
      <dgm:t>
        <a:bodyPr/>
        <a:lstStyle/>
        <a:p>
          <a:endParaRPr lang="zh-CN" altLang="en-US"/>
        </a:p>
      </dgm:t>
    </dgm:pt>
    <dgm:pt modelId="{740E7954-E5C3-44F0-ADFC-A4E72E549B9F}">
      <dgm:prSet/>
      <dgm:spPr/>
      <dgm:t>
        <a:bodyPr/>
        <a:lstStyle/>
        <a:p>
          <a:pPr rtl="0"/>
          <a:r>
            <a:rPr lang="zh-CN" smtClean="0"/>
            <a:t>项目的投资者，代表的是项目最终利益与目的</a:t>
          </a:r>
          <a:r>
            <a:rPr lang="en-US" smtClean="0"/>
            <a:t>.</a:t>
          </a:r>
          <a:endParaRPr lang="zh-CN"/>
        </a:p>
      </dgm:t>
    </dgm:pt>
    <dgm:pt modelId="{9EB18DEE-CE18-4595-847E-9801ABB4CC5F}" cxnId="{70256325-1495-48D8-A6F7-B99E20AFA583}" type="parTrans">
      <dgm:prSet/>
      <dgm:spPr/>
      <dgm:t>
        <a:bodyPr/>
        <a:lstStyle/>
        <a:p>
          <a:endParaRPr lang="zh-CN" altLang="en-US"/>
        </a:p>
      </dgm:t>
    </dgm:pt>
    <dgm:pt modelId="{176C77AF-344C-46E4-9773-976DF34B9CD2}" cxnId="{70256325-1495-48D8-A6F7-B99E20AFA583}" type="sibTrans">
      <dgm:prSet/>
      <dgm:spPr/>
      <dgm:t>
        <a:bodyPr/>
        <a:lstStyle/>
        <a:p>
          <a:endParaRPr lang="zh-CN" altLang="en-US"/>
        </a:p>
      </dgm:t>
    </dgm:pt>
    <dgm:pt modelId="{74B79889-D353-4518-98D1-DCA0D7FE6A0A}">
      <dgm:prSet/>
      <dgm:spPr/>
      <dgm:t>
        <a:bodyPr/>
        <a:lstStyle/>
        <a:p>
          <a:pPr rtl="0"/>
          <a:r>
            <a:rPr lang="zh-CN" smtClean="0"/>
            <a:t>项目经理（</a:t>
          </a:r>
          <a:r>
            <a:rPr lang="en-US" smtClean="0"/>
            <a:t>Project Manager</a:t>
          </a:r>
          <a:r>
            <a:rPr lang="zh-CN" smtClean="0"/>
            <a:t>）</a:t>
          </a:r>
          <a:endParaRPr lang="zh-CN"/>
        </a:p>
      </dgm:t>
    </dgm:pt>
    <dgm:pt modelId="{1EFCFD4F-F054-417E-BF55-EC5CE1391F7C}" cxnId="{7669271F-CCE7-4BB7-A745-2AC68850F380}" type="parTrans">
      <dgm:prSet/>
      <dgm:spPr/>
      <dgm:t>
        <a:bodyPr/>
        <a:lstStyle/>
        <a:p>
          <a:endParaRPr lang="zh-CN" altLang="en-US"/>
        </a:p>
      </dgm:t>
    </dgm:pt>
    <dgm:pt modelId="{082BDCD9-108B-4034-993B-59E686461459}" cxnId="{7669271F-CCE7-4BB7-A745-2AC68850F380}" type="sibTrans">
      <dgm:prSet/>
      <dgm:spPr/>
      <dgm:t>
        <a:bodyPr/>
        <a:lstStyle/>
        <a:p>
          <a:endParaRPr lang="zh-CN" altLang="en-US"/>
        </a:p>
      </dgm:t>
    </dgm:pt>
    <dgm:pt modelId="{5EE483B9-A55C-474A-BA0A-67F991ED3C80}">
      <dgm:prSet/>
      <dgm:spPr/>
      <dgm:t>
        <a:bodyPr/>
        <a:lstStyle/>
        <a:p>
          <a:pPr rtl="0"/>
          <a:r>
            <a:rPr lang="zh-CN" dirty="0" smtClean="0"/>
            <a:t>项目的实际管理者，包括项目范围、时间、成本、质量、风险、人力资源、沟通、采购及系统的管理</a:t>
          </a:r>
          <a:r>
            <a:rPr lang="en-US" dirty="0" smtClean="0"/>
            <a:t>.</a:t>
          </a:r>
          <a:endParaRPr lang="zh-CN" dirty="0"/>
        </a:p>
      </dgm:t>
    </dgm:pt>
    <dgm:pt modelId="{6B0EE10A-369F-4ADB-96C9-D4F2B464DBE9}" cxnId="{C342447F-D11C-4216-9D86-63F8ABE37A67}" type="parTrans">
      <dgm:prSet/>
      <dgm:spPr/>
      <dgm:t>
        <a:bodyPr/>
        <a:lstStyle/>
        <a:p>
          <a:endParaRPr lang="zh-CN" altLang="en-US"/>
        </a:p>
      </dgm:t>
    </dgm:pt>
    <dgm:pt modelId="{768DE329-BA0D-4139-AB62-6416B9D009E6}" cxnId="{C342447F-D11C-4216-9D86-63F8ABE37A67}" type="sibTrans">
      <dgm:prSet/>
      <dgm:spPr/>
      <dgm:t>
        <a:bodyPr/>
        <a:lstStyle/>
        <a:p>
          <a:endParaRPr lang="zh-CN" altLang="en-US"/>
        </a:p>
      </dgm:t>
    </dgm:pt>
    <dgm:pt modelId="{01F0B910-F4E4-4892-9FF3-72047A5C88AD}">
      <dgm:prSet/>
      <dgm:spPr/>
      <dgm:t>
        <a:bodyPr/>
        <a:lstStyle/>
        <a:p>
          <a:pPr rtl="0"/>
          <a:r>
            <a:rPr lang="zh-CN" smtClean="0"/>
            <a:t>客户（</a:t>
          </a:r>
          <a:r>
            <a:rPr lang="en-US" smtClean="0"/>
            <a:t>Client</a:t>
          </a:r>
          <a:r>
            <a:rPr lang="zh-CN" smtClean="0"/>
            <a:t>）</a:t>
          </a:r>
          <a:endParaRPr lang="zh-CN"/>
        </a:p>
      </dgm:t>
    </dgm:pt>
    <dgm:pt modelId="{CDEFFB9D-A93A-4DF9-B226-6BFB5766D24A}" cxnId="{EFC41DCA-B88A-4F5D-848A-808B3B38D041}" type="parTrans">
      <dgm:prSet/>
      <dgm:spPr/>
      <dgm:t>
        <a:bodyPr/>
        <a:lstStyle/>
        <a:p>
          <a:endParaRPr lang="zh-CN" altLang="en-US"/>
        </a:p>
      </dgm:t>
    </dgm:pt>
    <dgm:pt modelId="{208796CF-AEDD-451D-903A-486080F4D292}" cxnId="{EFC41DCA-B88A-4F5D-848A-808B3B38D041}" type="sibTrans">
      <dgm:prSet/>
      <dgm:spPr/>
      <dgm:t>
        <a:bodyPr/>
        <a:lstStyle/>
        <a:p>
          <a:endParaRPr lang="zh-CN" altLang="en-US"/>
        </a:p>
      </dgm:t>
    </dgm:pt>
    <dgm:pt modelId="{B2C2DBF3-2FC2-49E6-8663-415D0E32A1AC}">
      <dgm:prSet/>
      <dgm:spPr/>
      <dgm:t>
        <a:bodyPr/>
        <a:lstStyle/>
        <a:p>
          <a:pPr rtl="0"/>
          <a:r>
            <a:rPr lang="zh-CN" smtClean="0"/>
            <a:t>项目的最终用户，代表的是项目的用户需求。同时，客户往往是数据科学项目中扮演领域专家的角色。</a:t>
          </a:r>
          <a:endParaRPr lang="zh-CN"/>
        </a:p>
      </dgm:t>
    </dgm:pt>
    <dgm:pt modelId="{B284D71E-5184-4E4B-8F06-51063E114B41}" cxnId="{31BAD793-1475-43B5-92CD-0F558FEC24E9}" type="parTrans">
      <dgm:prSet/>
      <dgm:spPr/>
      <dgm:t>
        <a:bodyPr/>
        <a:lstStyle/>
        <a:p>
          <a:endParaRPr lang="zh-CN" altLang="en-US"/>
        </a:p>
      </dgm:t>
    </dgm:pt>
    <dgm:pt modelId="{013BFC86-5BFD-4B05-ADF1-2127A1D2CC1E}" cxnId="{31BAD793-1475-43B5-92CD-0F558FEC24E9}" type="sibTrans">
      <dgm:prSet/>
      <dgm:spPr/>
      <dgm:t>
        <a:bodyPr/>
        <a:lstStyle/>
        <a:p>
          <a:endParaRPr lang="zh-CN" altLang="en-US"/>
        </a:p>
      </dgm:t>
    </dgm:pt>
    <dgm:pt modelId="{0DFC1CF3-AEED-4412-AFDD-DAC17DB9A1A5}">
      <dgm:prSet/>
      <dgm:spPr/>
      <dgm:t>
        <a:bodyPr/>
        <a:lstStyle/>
        <a:p>
          <a:pPr rtl="0"/>
          <a:r>
            <a:rPr lang="zh-CN" smtClean="0"/>
            <a:t>数据科学家（</a:t>
          </a:r>
          <a:r>
            <a:rPr lang="en-US" smtClean="0"/>
            <a:t>Data Scientist</a:t>
          </a:r>
          <a:r>
            <a:rPr lang="zh-CN" smtClean="0"/>
            <a:t>）</a:t>
          </a:r>
          <a:endParaRPr lang="zh-CN"/>
        </a:p>
      </dgm:t>
    </dgm:pt>
    <dgm:pt modelId="{F50E03A8-02FB-48AE-96E2-19F530F90B32}" cxnId="{C35EA1F7-3B95-4D87-9B6A-6BB242CA4D93}" type="parTrans">
      <dgm:prSet/>
      <dgm:spPr/>
      <dgm:t>
        <a:bodyPr/>
        <a:lstStyle/>
        <a:p>
          <a:endParaRPr lang="zh-CN" altLang="en-US"/>
        </a:p>
      </dgm:t>
    </dgm:pt>
    <dgm:pt modelId="{5C51B1F2-294A-4290-8597-9EE651479994}" cxnId="{C35EA1F7-3B95-4D87-9B6A-6BB242CA4D93}" type="sibTrans">
      <dgm:prSet/>
      <dgm:spPr/>
      <dgm:t>
        <a:bodyPr/>
        <a:lstStyle/>
        <a:p>
          <a:endParaRPr lang="zh-CN" altLang="en-US"/>
        </a:p>
      </dgm:t>
    </dgm:pt>
    <dgm:pt modelId="{8643E9DC-7624-46C5-ACE0-27C737363917}">
      <dgm:prSet/>
      <dgm:spPr/>
      <dgm:t>
        <a:bodyPr/>
        <a:lstStyle/>
        <a:p>
          <a:pPr rtl="0"/>
          <a:r>
            <a:rPr lang="zh-CN" dirty="0" smtClean="0"/>
            <a:t>负责项目发起人、经理、客户、数据工程师之间的有效沟通；数据管理策略以及数据处理方法与技术方案的选择；数据产品的研发，如数据处理结果的可视化等。</a:t>
          </a:r>
          <a:endParaRPr lang="zh-CN" dirty="0"/>
        </a:p>
      </dgm:t>
    </dgm:pt>
    <dgm:pt modelId="{0EA021AB-D5E7-40AB-B7AB-419A3B18DAEB}" cxnId="{61892329-DC9F-447B-B75D-9E983F4C3661}" type="parTrans">
      <dgm:prSet/>
      <dgm:spPr/>
      <dgm:t>
        <a:bodyPr/>
        <a:lstStyle/>
        <a:p>
          <a:endParaRPr lang="zh-CN" altLang="en-US"/>
        </a:p>
      </dgm:t>
    </dgm:pt>
    <dgm:pt modelId="{74A501E0-A5A0-4E1B-A46D-095287311AF4}" cxnId="{61892329-DC9F-447B-B75D-9E983F4C3661}" type="sibTrans">
      <dgm:prSet/>
      <dgm:spPr/>
      <dgm:t>
        <a:bodyPr/>
        <a:lstStyle/>
        <a:p>
          <a:endParaRPr lang="zh-CN" altLang="en-US"/>
        </a:p>
      </dgm:t>
    </dgm:pt>
    <dgm:pt modelId="{CC01D886-0F1E-46F2-82B7-8039CC41A312}">
      <dgm:prSet/>
      <dgm:spPr/>
      <dgm:t>
        <a:bodyPr/>
        <a:lstStyle/>
        <a:p>
          <a:pPr rtl="0"/>
          <a:r>
            <a:rPr lang="zh-CN" smtClean="0"/>
            <a:t>数据工程师（</a:t>
          </a:r>
          <a:r>
            <a:rPr lang="en-US" smtClean="0"/>
            <a:t>Data Engineer</a:t>
          </a:r>
          <a:r>
            <a:rPr lang="zh-CN" smtClean="0"/>
            <a:t>）</a:t>
          </a:r>
          <a:endParaRPr lang="zh-CN"/>
        </a:p>
      </dgm:t>
    </dgm:pt>
    <dgm:pt modelId="{3F6CF64A-DD97-4154-B6DA-1AA7B6988DD0}" cxnId="{DF151F2D-145C-4FB4-83B9-DDD1539671B7}" type="parTrans">
      <dgm:prSet/>
      <dgm:spPr/>
      <dgm:t>
        <a:bodyPr/>
        <a:lstStyle/>
        <a:p>
          <a:endParaRPr lang="zh-CN" altLang="en-US"/>
        </a:p>
      </dgm:t>
    </dgm:pt>
    <dgm:pt modelId="{22AA6C08-9CC9-4495-8F1D-7B9BDFCB437E}" cxnId="{DF151F2D-145C-4FB4-83B9-DDD1539671B7}" type="sibTrans">
      <dgm:prSet/>
      <dgm:spPr/>
      <dgm:t>
        <a:bodyPr/>
        <a:lstStyle/>
        <a:p>
          <a:endParaRPr lang="zh-CN" altLang="en-US"/>
        </a:p>
      </dgm:t>
    </dgm:pt>
    <dgm:pt modelId="{6BE54A87-8610-475A-850E-4148BFCCD64C}">
      <dgm:prSet/>
      <dgm:spPr/>
      <dgm:t>
        <a:bodyPr/>
        <a:lstStyle/>
        <a:p>
          <a:pPr rtl="0"/>
          <a:r>
            <a:rPr lang="zh-CN" smtClean="0"/>
            <a:t>负责在具体的软</a:t>
          </a:r>
          <a:r>
            <a:rPr lang="en-US" smtClean="0"/>
            <a:t>/</a:t>
          </a:r>
          <a:r>
            <a:rPr lang="zh-CN" smtClean="0"/>
            <a:t>硬件上部署和实施数据科学家提出的方法与技术方案。</a:t>
          </a:r>
          <a:endParaRPr lang="zh-CN"/>
        </a:p>
      </dgm:t>
    </dgm:pt>
    <dgm:pt modelId="{215E2D0E-5C13-4397-A5A2-FC552ACCB635}" cxnId="{DD12D480-A004-4341-97F5-09529698BA8C}" type="parTrans">
      <dgm:prSet/>
      <dgm:spPr/>
      <dgm:t>
        <a:bodyPr/>
        <a:lstStyle/>
        <a:p>
          <a:endParaRPr lang="zh-CN" altLang="en-US"/>
        </a:p>
      </dgm:t>
    </dgm:pt>
    <dgm:pt modelId="{E7C6EAA2-D608-44A3-9E4B-B29FD74BCC35}" cxnId="{DD12D480-A004-4341-97F5-09529698BA8C}" type="sibTrans">
      <dgm:prSet/>
      <dgm:spPr/>
      <dgm:t>
        <a:bodyPr/>
        <a:lstStyle/>
        <a:p>
          <a:endParaRPr lang="zh-CN" altLang="en-US"/>
        </a:p>
      </dgm:t>
    </dgm:pt>
    <dgm:pt modelId="{80787C06-745E-48AB-9A66-D7B3B2072232}">
      <dgm:prSet/>
      <dgm:spPr/>
      <dgm:t>
        <a:bodyPr/>
        <a:lstStyle/>
        <a:p>
          <a:pPr rtl="0"/>
          <a:r>
            <a:rPr lang="zh-CN" smtClean="0"/>
            <a:t>操作人员（</a:t>
          </a:r>
          <a:r>
            <a:rPr lang="en-US" smtClean="0"/>
            <a:t>Operations</a:t>
          </a:r>
          <a:r>
            <a:rPr lang="zh-CN" smtClean="0"/>
            <a:t>）</a:t>
          </a:r>
          <a:endParaRPr lang="zh-CN"/>
        </a:p>
      </dgm:t>
    </dgm:pt>
    <dgm:pt modelId="{B4BB6B01-275F-4AA1-B07D-636B420FC823}" cxnId="{7880050A-87F5-4A6E-A925-1CCB687A688A}" type="parTrans">
      <dgm:prSet/>
      <dgm:spPr/>
      <dgm:t>
        <a:bodyPr/>
        <a:lstStyle/>
        <a:p>
          <a:endParaRPr lang="zh-CN" altLang="en-US"/>
        </a:p>
      </dgm:t>
    </dgm:pt>
    <dgm:pt modelId="{4E1DDF88-3565-41CF-B346-03232CBEA7D3}" cxnId="{7880050A-87F5-4A6E-A925-1CCB687A688A}" type="sibTrans">
      <dgm:prSet/>
      <dgm:spPr/>
      <dgm:t>
        <a:bodyPr/>
        <a:lstStyle/>
        <a:p>
          <a:endParaRPr lang="zh-CN" altLang="en-US"/>
        </a:p>
      </dgm:t>
    </dgm:pt>
    <dgm:pt modelId="{5861B575-BFE5-40A4-8876-9C7BA3F8A145}">
      <dgm:prSet/>
      <dgm:spPr/>
      <dgm:t>
        <a:bodyPr/>
        <a:lstStyle/>
        <a:p>
          <a:pPr rtl="0"/>
          <a:r>
            <a:rPr lang="zh-CN" smtClean="0"/>
            <a:t>负责管理软硬件系统和基础设施（如云平台等）。例如 ，系统管理员、硬件维护人员等。</a:t>
          </a:r>
          <a:endParaRPr lang="zh-CN"/>
        </a:p>
      </dgm:t>
    </dgm:pt>
    <dgm:pt modelId="{FDFDAEC8-49A6-4431-85E5-275EA28FB33D}" cxnId="{03126765-E8E6-4FF8-9FB8-9AE94F327591}" type="parTrans">
      <dgm:prSet/>
      <dgm:spPr/>
      <dgm:t>
        <a:bodyPr/>
        <a:lstStyle/>
        <a:p>
          <a:endParaRPr lang="zh-CN" altLang="en-US"/>
        </a:p>
      </dgm:t>
    </dgm:pt>
    <dgm:pt modelId="{7E8F47F0-EA49-4101-A8CD-B1ABAED7B529}" cxnId="{03126765-E8E6-4FF8-9FB8-9AE94F327591}" type="sibTrans">
      <dgm:prSet/>
      <dgm:spPr/>
      <dgm:t>
        <a:bodyPr/>
        <a:lstStyle/>
        <a:p>
          <a:endParaRPr lang="zh-CN" altLang="en-US"/>
        </a:p>
      </dgm:t>
    </dgm:pt>
    <dgm:pt modelId="{98A8DA12-7BB1-4FA3-88B8-884F290D46BD}" type="pres">
      <dgm:prSet presAssocID="{46DF7C80-B6ED-45A0-9C0C-6B2A5D1A15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118D91-9F24-4BC4-A289-3806A270FFA9}" type="pres">
      <dgm:prSet presAssocID="{0B93AEBB-192F-4F7C-B3EE-CC7B33021BF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47FB5F-6036-4998-8D1C-ACAC390B4FAD}" type="pres">
      <dgm:prSet presAssocID="{0B93AEBB-192F-4F7C-B3EE-CC7B33021BF9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D0EE88-29F9-4C78-83ED-6410C8A0BB88}" type="pres">
      <dgm:prSet presAssocID="{74B79889-D353-4518-98D1-DCA0D7FE6A0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01035C-AA7F-49E0-9E99-1DBB6962D65D}" type="pres">
      <dgm:prSet presAssocID="{74B79889-D353-4518-98D1-DCA0D7FE6A0A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7A1CB6-346A-42A0-8041-91DD58472F7C}" type="pres">
      <dgm:prSet presAssocID="{01F0B910-F4E4-4892-9FF3-72047A5C88A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3F59D-6B0B-4358-8B8F-5D2854CBD31C}" type="pres">
      <dgm:prSet presAssocID="{01F0B910-F4E4-4892-9FF3-72047A5C88AD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61F4BD-6093-4EA1-8D54-6BB2883F895B}" type="pres">
      <dgm:prSet presAssocID="{0DFC1CF3-AEED-4412-AFDD-DAC17DB9A1A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D98059-3A25-469B-9339-DF59E5ED9147}" type="pres">
      <dgm:prSet presAssocID="{0DFC1CF3-AEED-4412-AFDD-DAC17DB9A1A5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F013A-C899-4D6F-9626-E15DCCA421CE}" type="pres">
      <dgm:prSet presAssocID="{CC01D886-0F1E-46F2-82B7-8039CC41A31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649413-DAFC-4027-B489-EEDA9E663D5C}" type="pres">
      <dgm:prSet presAssocID="{CC01D886-0F1E-46F2-82B7-8039CC41A312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3B65AB-3F22-421C-A9EA-0454C712199D}" type="pres">
      <dgm:prSet presAssocID="{80787C06-745E-48AB-9A66-D7B3B207223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A1DD76-D582-4053-81C9-D9F5CE1F9888}" type="pres">
      <dgm:prSet presAssocID="{80787C06-745E-48AB-9A66-D7B3B2072232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892329-DC9F-447B-B75D-9E983F4C3661}" srcId="{0DFC1CF3-AEED-4412-AFDD-DAC17DB9A1A5}" destId="{8643E9DC-7624-46C5-ACE0-27C737363917}" srcOrd="0" destOrd="0" parTransId="{0EA021AB-D5E7-40AB-B7AB-419A3B18DAEB}" sibTransId="{74A501E0-A5A0-4E1B-A46D-095287311AF4}"/>
    <dgm:cxn modelId="{DF151F2D-145C-4FB4-83B9-DDD1539671B7}" srcId="{46DF7C80-B6ED-45A0-9C0C-6B2A5D1A1595}" destId="{CC01D886-0F1E-46F2-82B7-8039CC41A312}" srcOrd="4" destOrd="0" parTransId="{3F6CF64A-DD97-4154-B6DA-1AA7B6988DD0}" sibTransId="{22AA6C08-9CC9-4495-8F1D-7B9BDFCB437E}"/>
    <dgm:cxn modelId="{EFC41DCA-B88A-4F5D-848A-808B3B38D041}" srcId="{46DF7C80-B6ED-45A0-9C0C-6B2A5D1A1595}" destId="{01F0B910-F4E4-4892-9FF3-72047A5C88AD}" srcOrd="2" destOrd="0" parTransId="{CDEFFB9D-A93A-4DF9-B226-6BFB5766D24A}" sibTransId="{208796CF-AEDD-451D-903A-486080F4D292}"/>
    <dgm:cxn modelId="{579F0652-EFCF-4C32-AFA7-5C202D4AD244}" type="presOf" srcId="{0B93AEBB-192F-4F7C-B3EE-CC7B33021BF9}" destId="{A4118D91-9F24-4BC4-A289-3806A270FFA9}" srcOrd="0" destOrd="0" presId="urn:microsoft.com/office/officeart/2005/8/layout/vList2"/>
    <dgm:cxn modelId="{C7AAEC14-0D90-44AB-80A3-DC337EF7E904}" type="presOf" srcId="{B2C2DBF3-2FC2-49E6-8663-415D0E32A1AC}" destId="{D863F59D-6B0B-4358-8B8F-5D2854CBD31C}" srcOrd="0" destOrd="0" presId="urn:microsoft.com/office/officeart/2005/8/layout/vList2"/>
    <dgm:cxn modelId="{4077020A-696F-404A-A49B-28641F090847}" srcId="{46DF7C80-B6ED-45A0-9C0C-6B2A5D1A1595}" destId="{0B93AEBB-192F-4F7C-B3EE-CC7B33021BF9}" srcOrd="0" destOrd="0" parTransId="{21A08ABB-8834-4A2F-B06C-A6EE7CC7DB8F}" sibTransId="{8B9E802B-663A-4554-95D1-75A9262808ED}"/>
    <dgm:cxn modelId="{96B9B8C4-5F71-465C-AF84-E9C076B2A6C9}" type="presOf" srcId="{6BE54A87-8610-475A-850E-4148BFCCD64C}" destId="{F1649413-DAFC-4027-B489-EEDA9E663D5C}" srcOrd="0" destOrd="0" presId="urn:microsoft.com/office/officeart/2005/8/layout/vList2"/>
    <dgm:cxn modelId="{D70AB92B-F590-4513-8F89-0873F9BE0AC0}" type="presOf" srcId="{80787C06-745E-48AB-9A66-D7B3B2072232}" destId="{9C3B65AB-3F22-421C-A9EA-0454C712199D}" srcOrd="0" destOrd="0" presId="urn:microsoft.com/office/officeart/2005/8/layout/vList2"/>
    <dgm:cxn modelId="{EC619A94-EAB6-41AB-B5F7-0628C6548C9B}" type="presOf" srcId="{8643E9DC-7624-46C5-ACE0-27C737363917}" destId="{E2D98059-3A25-469B-9339-DF59E5ED9147}" srcOrd="0" destOrd="0" presId="urn:microsoft.com/office/officeart/2005/8/layout/vList2"/>
    <dgm:cxn modelId="{4C2C3B09-F978-4165-8933-ED2FA4139CBE}" type="presOf" srcId="{CC01D886-0F1E-46F2-82B7-8039CC41A312}" destId="{288F013A-C899-4D6F-9626-E15DCCA421CE}" srcOrd="0" destOrd="0" presId="urn:microsoft.com/office/officeart/2005/8/layout/vList2"/>
    <dgm:cxn modelId="{8CE56D3C-1824-4289-9414-59A7664A2E0A}" type="presOf" srcId="{740E7954-E5C3-44F0-ADFC-A4E72E549B9F}" destId="{CA47FB5F-6036-4998-8D1C-ACAC390B4FAD}" srcOrd="0" destOrd="0" presId="urn:microsoft.com/office/officeart/2005/8/layout/vList2"/>
    <dgm:cxn modelId="{7880050A-87F5-4A6E-A925-1CCB687A688A}" srcId="{46DF7C80-B6ED-45A0-9C0C-6B2A5D1A1595}" destId="{80787C06-745E-48AB-9A66-D7B3B2072232}" srcOrd="5" destOrd="0" parTransId="{B4BB6B01-275F-4AA1-B07D-636B420FC823}" sibTransId="{4E1DDF88-3565-41CF-B346-03232CBEA7D3}"/>
    <dgm:cxn modelId="{31BAD793-1475-43B5-92CD-0F558FEC24E9}" srcId="{01F0B910-F4E4-4892-9FF3-72047A5C88AD}" destId="{B2C2DBF3-2FC2-49E6-8663-415D0E32A1AC}" srcOrd="0" destOrd="0" parTransId="{B284D71E-5184-4E4B-8F06-51063E114B41}" sibTransId="{013BFC86-5BFD-4B05-ADF1-2127A1D2CC1E}"/>
    <dgm:cxn modelId="{C342447F-D11C-4216-9D86-63F8ABE37A67}" srcId="{74B79889-D353-4518-98D1-DCA0D7FE6A0A}" destId="{5EE483B9-A55C-474A-BA0A-67F991ED3C80}" srcOrd="0" destOrd="0" parTransId="{6B0EE10A-369F-4ADB-96C9-D4F2B464DBE9}" sibTransId="{768DE329-BA0D-4139-AB62-6416B9D009E6}"/>
    <dgm:cxn modelId="{03126765-E8E6-4FF8-9FB8-9AE94F327591}" srcId="{80787C06-745E-48AB-9A66-D7B3B2072232}" destId="{5861B575-BFE5-40A4-8876-9C7BA3F8A145}" srcOrd="0" destOrd="0" parTransId="{FDFDAEC8-49A6-4431-85E5-275EA28FB33D}" sibTransId="{7E8F47F0-EA49-4101-A8CD-B1ABAED7B529}"/>
    <dgm:cxn modelId="{DD12D480-A004-4341-97F5-09529698BA8C}" srcId="{CC01D886-0F1E-46F2-82B7-8039CC41A312}" destId="{6BE54A87-8610-475A-850E-4148BFCCD64C}" srcOrd="0" destOrd="0" parTransId="{215E2D0E-5C13-4397-A5A2-FC552ACCB635}" sibTransId="{E7C6EAA2-D608-44A3-9E4B-B29FD74BCC35}"/>
    <dgm:cxn modelId="{9C79F2CC-8697-4427-B79F-2466E65B29EF}" type="presOf" srcId="{5EE483B9-A55C-474A-BA0A-67F991ED3C80}" destId="{0C01035C-AA7F-49E0-9E99-1DBB6962D65D}" srcOrd="0" destOrd="0" presId="urn:microsoft.com/office/officeart/2005/8/layout/vList2"/>
    <dgm:cxn modelId="{C35EA1F7-3B95-4D87-9B6A-6BB242CA4D93}" srcId="{46DF7C80-B6ED-45A0-9C0C-6B2A5D1A1595}" destId="{0DFC1CF3-AEED-4412-AFDD-DAC17DB9A1A5}" srcOrd="3" destOrd="0" parTransId="{F50E03A8-02FB-48AE-96E2-19F530F90B32}" sibTransId="{5C51B1F2-294A-4290-8597-9EE651479994}"/>
    <dgm:cxn modelId="{7669271F-CCE7-4BB7-A745-2AC68850F380}" srcId="{46DF7C80-B6ED-45A0-9C0C-6B2A5D1A1595}" destId="{74B79889-D353-4518-98D1-DCA0D7FE6A0A}" srcOrd="1" destOrd="0" parTransId="{1EFCFD4F-F054-417E-BF55-EC5CE1391F7C}" sibTransId="{082BDCD9-108B-4034-993B-59E686461459}"/>
    <dgm:cxn modelId="{445B46E0-4E3A-4FCC-952F-D3779E9DFFB9}" type="presOf" srcId="{46DF7C80-B6ED-45A0-9C0C-6B2A5D1A1595}" destId="{98A8DA12-7BB1-4FA3-88B8-884F290D46BD}" srcOrd="0" destOrd="0" presId="urn:microsoft.com/office/officeart/2005/8/layout/vList2"/>
    <dgm:cxn modelId="{70256325-1495-48D8-A6F7-B99E20AFA583}" srcId="{0B93AEBB-192F-4F7C-B3EE-CC7B33021BF9}" destId="{740E7954-E5C3-44F0-ADFC-A4E72E549B9F}" srcOrd="0" destOrd="0" parTransId="{9EB18DEE-CE18-4595-847E-9801ABB4CC5F}" sibTransId="{176C77AF-344C-46E4-9773-976DF34B9CD2}"/>
    <dgm:cxn modelId="{FF75CE00-6FE1-40B4-9716-0F4DD48536FB}" type="presOf" srcId="{5861B575-BFE5-40A4-8876-9C7BA3F8A145}" destId="{16A1DD76-D582-4053-81C9-D9F5CE1F9888}" srcOrd="0" destOrd="0" presId="urn:microsoft.com/office/officeart/2005/8/layout/vList2"/>
    <dgm:cxn modelId="{8BAB065A-64E4-463F-8B31-3DBD245EA5C5}" type="presOf" srcId="{74B79889-D353-4518-98D1-DCA0D7FE6A0A}" destId="{71D0EE88-29F9-4C78-83ED-6410C8A0BB88}" srcOrd="0" destOrd="0" presId="urn:microsoft.com/office/officeart/2005/8/layout/vList2"/>
    <dgm:cxn modelId="{763C71C2-8248-49DA-82FB-3D2881878C03}" type="presOf" srcId="{0DFC1CF3-AEED-4412-AFDD-DAC17DB9A1A5}" destId="{1361F4BD-6093-4EA1-8D54-6BB2883F895B}" srcOrd="0" destOrd="0" presId="urn:microsoft.com/office/officeart/2005/8/layout/vList2"/>
    <dgm:cxn modelId="{47E5EBCF-1860-4240-A19F-E02285E87107}" type="presOf" srcId="{01F0B910-F4E4-4892-9FF3-72047A5C88AD}" destId="{B67A1CB6-346A-42A0-8041-91DD58472F7C}" srcOrd="0" destOrd="0" presId="urn:microsoft.com/office/officeart/2005/8/layout/vList2"/>
    <dgm:cxn modelId="{8C5B6E17-B9DD-47EB-8A87-BDC2B938EA18}" type="presParOf" srcId="{98A8DA12-7BB1-4FA3-88B8-884F290D46BD}" destId="{A4118D91-9F24-4BC4-A289-3806A270FFA9}" srcOrd="0" destOrd="0" presId="urn:microsoft.com/office/officeart/2005/8/layout/vList2"/>
    <dgm:cxn modelId="{0621577D-D9F0-49AF-B970-C570A4FD7E3C}" type="presParOf" srcId="{98A8DA12-7BB1-4FA3-88B8-884F290D46BD}" destId="{CA47FB5F-6036-4998-8D1C-ACAC390B4FAD}" srcOrd="1" destOrd="0" presId="urn:microsoft.com/office/officeart/2005/8/layout/vList2"/>
    <dgm:cxn modelId="{97FDC28C-9B40-4F97-BEB6-792764AE2EBA}" type="presParOf" srcId="{98A8DA12-7BB1-4FA3-88B8-884F290D46BD}" destId="{71D0EE88-29F9-4C78-83ED-6410C8A0BB88}" srcOrd="2" destOrd="0" presId="urn:microsoft.com/office/officeart/2005/8/layout/vList2"/>
    <dgm:cxn modelId="{08ACB146-665B-4046-842D-D0D553380AA7}" type="presParOf" srcId="{98A8DA12-7BB1-4FA3-88B8-884F290D46BD}" destId="{0C01035C-AA7F-49E0-9E99-1DBB6962D65D}" srcOrd="3" destOrd="0" presId="urn:microsoft.com/office/officeart/2005/8/layout/vList2"/>
    <dgm:cxn modelId="{77844E27-7A66-4A84-B6A6-D2FA97FB9001}" type="presParOf" srcId="{98A8DA12-7BB1-4FA3-88B8-884F290D46BD}" destId="{B67A1CB6-346A-42A0-8041-91DD58472F7C}" srcOrd="4" destOrd="0" presId="urn:microsoft.com/office/officeart/2005/8/layout/vList2"/>
    <dgm:cxn modelId="{37BEC23F-AE5C-43CC-B4D1-7C723EAC21B1}" type="presParOf" srcId="{98A8DA12-7BB1-4FA3-88B8-884F290D46BD}" destId="{D863F59D-6B0B-4358-8B8F-5D2854CBD31C}" srcOrd="5" destOrd="0" presId="urn:microsoft.com/office/officeart/2005/8/layout/vList2"/>
    <dgm:cxn modelId="{118BE14F-EF13-4432-A3CA-4F8811055348}" type="presParOf" srcId="{98A8DA12-7BB1-4FA3-88B8-884F290D46BD}" destId="{1361F4BD-6093-4EA1-8D54-6BB2883F895B}" srcOrd="6" destOrd="0" presId="urn:microsoft.com/office/officeart/2005/8/layout/vList2"/>
    <dgm:cxn modelId="{6F98FE6B-A9F5-407F-98B9-45E4079E641E}" type="presParOf" srcId="{98A8DA12-7BB1-4FA3-88B8-884F290D46BD}" destId="{E2D98059-3A25-469B-9339-DF59E5ED9147}" srcOrd="7" destOrd="0" presId="urn:microsoft.com/office/officeart/2005/8/layout/vList2"/>
    <dgm:cxn modelId="{2263AABE-013B-4621-AC14-CE5F39D0839D}" type="presParOf" srcId="{98A8DA12-7BB1-4FA3-88B8-884F290D46BD}" destId="{288F013A-C899-4D6F-9626-E15DCCA421CE}" srcOrd="8" destOrd="0" presId="urn:microsoft.com/office/officeart/2005/8/layout/vList2"/>
    <dgm:cxn modelId="{22460C7C-3F65-4FD5-934B-B5F01571C445}" type="presParOf" srcId="{98A8DA12-7BB1-4FA3-88B8-884F290D46BD}" destId="{F1649413-DAFC-4027-B489-EEDA9E663D5C}" srcOrd="9" destOrd="0" presId="urn:microsoft.com/office/officeart/2005/8/layout/vList2"/>
    <dgm:cxn modelId="{DB4A9D1D-9E41-4D20-865C-71579B7CE485}" type="presParOf" srcId="{98A8DA12-7BB1-4FA3-88B8-884F290D46BD}" destId="{9C3B65AB-3F22-421C-A9EA-0454C712199D}" srcOrd="10" destOrd="0" presId="urn:microsoft.com/office/officeart/2005/8/layout/vList2"/>
    <dgm:cxn modelId="{D730700B-AAC7-4742-A244-3A38DF3E2B99}" type="presParOf" srcId="{98A8DA12-7BB1-4FA3-88B8-884F290D46BD}" destId="{16A1DD76-D582-4053-81C9-D9F5CE1F9888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18D91-9F24-4BC4-A289-3806A270FFA9}">
      <dsp:nvSpPr>
        <dsp:cNvPr id="0" name=""/>
        <dsp:cNvSpPr/>
      </dsp:nvSpPr>
      <dsp:spPr>
        <a:xfrm>
          <a:off x="0" y="24308"/>
          <a:ext cx="9819704" cy="5031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项目发起人（</a:t>
          </a:r>
          <a:r>
            <a:rPr lang="en-US" sz="2000" kern="1200" smtClean="0"/>
            <a:t>Project Sponsor</a:t>
          </a:r>
          <a:r>
            <a:rPr lang="zh-CN" sz="2000" kern="1200" smtClean="0"/>
            <a:t>）</a:t>
          </a:r>
          <a:endParaRPr lang="zh-CN" sz="2000" kern="1200"/>
        </a:p>
      </dsp:txBody>
      <dsp:txXfrm>
        <a:off x="24559" y="48867"/>
        <a:ext cx="9770586" cy="453982"/>
      </dsp:txXfrm>
    </dsp:sp>
    <dsp:sp modelId="{CA47FB5F-6036-4998-8D1C-ACAC390B4FAD}">
      <dsp:nvSpPr>
        <dsp:cNvPr id="0" name=""/>
        <dsp:cNvSpPr/>
      </dsp:nvSpPr>
      <dsp:spPr>
        <a:xfrm>
          <a:off x="0" y="527408"/>
          <a:ext cx="981970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776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项目的投资者，代表的是项目最终利益与目的</a:t>
          </a:r>
          <a:r>
            <a:rPr lang="en-US" sz="1600" kern="1200" smtClean="0"/>
            <a:t>.</a:t>
          </a:r>
          <a:endParaRPr lang="zh-CN" sz="1600" kern="1200"/>
        </a:p>
      </dsp:txBody>
      <dsp:txXfrm>
        <a:off x="0" y="527408"/>
        <a:ext cx="9819704" cy="331200"/>
      </dsp:txXfrm>
    </dsp:sp>
    <dsp:sp modelId="{71D0EE88-29F9-4C78-83ED-6410C8A0BB88}">
      <dsp:nvSpPr>
        <dsp:cNvPr id="0" name=""/>
        <dsp:cNvSpPr/>
      </dsp:nvSpPr>
      <dsp:spPr>
        <a:xfrm>
          <a:off x="0" y="858608"/>
          <a:ext cx="9819704" cy="503100"/>
        </a:xfrm>
        <a:prstGeom prst="round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hade val="47500"/>
                <a:satMod val="137000"/>
              </a:schemeClr>
            </a:gs>
            <a:gs pos="55000">
              <a:schemeClr val="accent5">
                <a:hueOff val="-1470669"/>
                <a:satOff val="-2046"/>
                <a:lumOff val="-784"/>
                <a:alphaOff val="0"/>
                <a:shade val="69000"/>
                <a:satMod val="137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项目经理（</a:t>
          </a:r>
          <a:r>
            <a:rPr lang="en-US" sz="2000" kern="1200" smtClean="0"/>
            <a:t>Project Manager</a:t>
          </a:r>
          <a:r>
            <a:rPr lang="zh-CN" sz="2000" kern="1200" smtClean="0"/>
            <a:t>）</a:t>
          </a:r>
          <a:endParaRPr lang="zh-CN" sz="2000" kern="1200"/>
        </a:p>
      </dsp:txBody>
      <dsp:txXfrm>
        <a:off x="24559" y="883167"/>
        <a:ext cx="9770586" cy="453982"/>
      </dsp:txXfrm>
    </dsp:sp>
    <dsp:sp modelId="{0C01035C-AA7F-49E0-9E99-1DBB6962D65D}">
      <dsp:nvSpPr>
        <dsp:cNvPr id="0" name=""/>
        <dsp:cNvSpPr/>
      </dsp:nvSpPr>
      <dsp:spPr>
        <a:xfrm>
          <a:off x="0" y="1361708"/>
          <a:ext cx="981970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776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dirty="0" smtClean="0"/>
            <a:t>项目的实际管理者，包括项目范围、时间、成本、质量、风险、人力资源、沟通、采购及系统的管理</a:t>
          </a:r>
          <a:r>
            <a:rPr lang="en-US" sz="1600" kern="1200" dirty="0" smtClean="0"/>
            <a:t>.</a:t>
          </a:r>
          <a:endParaRPr lang="zh-CN" sz="1600" kern="1200" dirty="0"/>
        </a:p>
      </dsp:txBody>
      <dsp:txXfrm>
        <a:off x="0" y="1361708"/>
        <a:ext cx="9819704" cy="331200"/>
      </dsp:txXfrm>
    </dsp:sp>
    <dsp:sp modelId="{B67A1CB6-346A-42A0-8041-91DD58472F7C}">
      <dsp:nvSpPr>
        <dsp:cNvPr id="0" name=""/>
        <dsp:cNvSpPr/>
      </dsp:nvSpPr>
      <dsp:spPr>
        <a:xfrm>
          <a:off x="0" y="1692908"/>
          <a:ext cx="9819704" cy="503100"/>
        </a:xfrm>
        <a:prstGeom prst="round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hade val="47500"/>
                <a:satMod val="137000"/>
              </a:schemeClr>
            </a:gs>
            <a:gs pos="55000">
              <a:schemeClr val="accent5">
                <a:hueOff val="-2941338"/>
                <a:satOff val="-4091"/>
                <a:lumOff val="-1569"/>
                <a:alphaOff val="0"/>
                <a:shade val="69000"/>
                <a:satMod val="137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客户（</a:t>
          </a:r>
          <a:r>
            <a:rPr lang="en-US" sz="2000" kern="1200" smtClean="0"/>
            <a:t>Client</a:t>
          </a:r>
          <a:r>
            <a:rPr lang="zh-CN" sz="2000" kern="1200" smtClean="0"/>
            <a:t>）</a:t>
          </a:r>
          <a:endParaRPr lang="zh-CN" sz="2000" kern="1200"/>
        </a:p>
      </dsp:txBody>
      <dsp:txXfrm>
        <a:off x="24559" y="1717467"/>
        <a:ext cx="9770586" cy="453982"/>
      </dsp:txXfrm>
    </dsp:sp>
    <dsp:sp modelId="{D863F59D-6B0B-4358-8B8F-5D2854CBD31C}">
      <dsp:nvSpPr>
        <dsp:cNvPr id="0" name=""/>
        <dsp:cNvSpPr/>
      </dsp:nvSpPr>
      <dsp:spPr>
        <a:xfrm>
          <a:off x="0" y="2196008"/>
          <a:ext cx="981970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776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项目的最终用户，代表的是项目的用户需求。同时，客户往往是数据科学项目中扮演领域专家的角色。</a:t>
          </a:r>
          <a:endParaRPr lang="zh-CN" sz="1600" kern="1200"/>
        </a:p>
      </dsp:txBody>
      <dsp:txXfrm>
        <a:off x="0" y="2196008"/>
        <a:ext cx="9819704" cy="331200"/>
      </dsp:txXfrm>
    </dsp:sp>
    <dsp:sp modelId="{1361F4BD-6093-4EA1-8D54-6BB2883F895B}">
      <dsp:nvSpPr>
        <dsp:cNvPr id="0" name=""/>
        <dsp:cNvSpPr/>
      </dsp:nvSpPr>
      <dsp:spPr>
        <a:xfrm>
          <a:off x="0" y="2527208"/>
          <a:ext cx="9819704" cy="503100"/>
        </a:xfrm>
        <a:prstGeom prst="round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hade val="47500"/>
                <a:satMod val="137000"/>
              </a:schemeClr>
            </a:gs>
            <a:gs pos="55000">
              <a:schemeClr val="accent5">
                <a:hueOff val="-4412007"/>
                <a:satOff val="-6137"/>
                <a:lumOff val="-2353"/>
                <a:alphaOff val="0"/>
                <a:shade val="69000"/>
                <a:satMod val="137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数据科学家（</a:t>
          </a:r>
          <a:r>
            <a:rPr lang="en-US" sz="2000" kern="1200" smtClean="0"/>
            <a:t>Data Scientist</a:t>
          </a:r>
          <a:r>
            <a:rPr lang="zh-CN" sz="2000" kern="1200" smtClean="0"/>
            <a:t>）</a:t>
          </a:r>
          <a:endParaRPr lang="zh-CN" sz="2000" kern="1200"/>
        </a:p>
      </dsp:txBody>
      <dsp:txXfrm>
        <a:off x="24559" y="2551767"/>
        <a:ext cx="9770586" cy="453982"/>
      </dsp:txXfrm>
    </dsp:sp>
    <dsp:sp modelId="{E2D98059-3A25-469B-9339-DF59E5ED9147}">
      <dsp:nvSpPr>
        <dsp:cNvPr id="0" name=""/>
        <dsp:cNvSpPr/>
      </dsp:nvSpPr>
      <dsp:spPr>
        <a:xfrm>
          <a:off x="0" y="3030308"/>
          <a:ext cx="9819704" cy="52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776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dirty="0" smtClean="0"/>
            <a:t>负责项目发起人、经理、客户、数据工程师之间的有效沟通；数据管理策略以及数据处理方法与技术方案的选择；数据产品的研发，如数据处理结果的可视化等。</a:t>
          </a:r>
          <a:endParaRPr lang="zh-CN" sz="1600" kern="1200" dirty="0"/>
        </a:p>
      </dsp:txBody>
      <dsp:txXfrm>
        <a:off x="0" y="3030308"/>
        <a:ext cx="9819704" cy="527850"/>
      </dsp:txXfrm>
    </dsp:sp>
    <dsp:sp modelId="{288F013A-C899-4D6F-9626-E15DCCA421CE}">
      <dsp:nvSpPr>
        <dsp:cNvPr id="0" name=""/>
        <dsp:cNvSpPr/>
      </dsp:nvSpPr>
      <dsp:spPr>
        <a:xfrm>
          <a:off x="0" y="3558158"/>
          <a:ext cx="9819704" cy="503100"/>
        </a:xfrm>
        <a:prstGeom prst="round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hade val="47500"/>
                <a:satMod val="137000"/>
              </a:schemeClr>
            </a:gs>
            <a:gs pos="55000">
              <a:schemeClr val="accent5">
                <a:hueOff val="-5882676"/>
                <a:satOff val="-8182"/>
                <a:lumOff val="-3138"/>
                <a:alphaOff val="0"/>
                <a:shade val="69000"/>
                <a:satMod val="137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数据工程师（</a:t>
          </a:r>
          <a:r>
            <a:rPr lang="en-US" sz="2000" kern="1200" smtClean="0"/>
            <a:t>Data Engineer</a:t>
          </a:r>
          <a:r>
            <a:rPr lang="zh-CN" sz="2000" kern="1200" smtClean="0"/>
            <a:t>）</a:t>
          </a:r>
          <a:endParaRPr lang="zh-CN" sz="2000" kern="1200"/>
        </a:p>
      </dsp:txBody>
      <dsp:txXfrm>
        <a:off x="24559" y="3582717"/>
        <a:ext cx="9770586" cy="453982"/>
      </dsp:txXfrm>
    </dsp:sp>
    <dsp:sp modelId="{F1649413-DAFC-4027-B489-EEDA9E663D5C}">
      <dsp:nvSpPr>
        <dsp:cNvPr id="0" name=""/>
        <dsp:cNvSpPr/>
      </dsp:nvSpPr>
      <dsp:spPr>
        <a:xfrm>
          <a:off x="0" y="4061258"/>
          <a:ext cx="981970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776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负责在具体的软</a:t>
          </a:r>
          <a:r>
            <a:rPr lang="en-US" sz="1600" kern="1200" smtClean="0"/>
            <a:t>/</a:t>
          </a:r>
          <a:r>
            <a:rPr lang="zh-CN" sz="1600" kern="1200" smtClean="0"/>
            <a:t>硬件上部署和实施数据科学家提出的方法与技术方案。</a:t>
          </a:r>
          <a:endParaRPr lang="zh-CN" sz="1600" kern="1200"/>
        </a:p>
      </dsp:txBody>
      <dsp:txXfrm>
        <a:off x="0" y="4061258"/>
        <a:ext cx="9819704" cy="331200"/>
      </dsp:txXfrm>
    </dsp:sp>
    <dsp:sp modelId="{9C3B65AB-3F22-421C-A9EA-0454C712199D}">
      <dsp:nvSpPr>
        <dsp:cNvPr id="0" name=""/>
        <dsp:cNvSpPr/>
      </dsp:nvSpPr>
      <dsp:spPr>
        <a:xfrm>
          <a:off x="0" y="4392458"/>
          <a:ext cx="9819704" cy="50310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操作人员（</a:t>
          </a:r>
          <a:r>
            <a:rPr lang="en-US" sz="2000" kern="1200" smtClean="0"/>
            <a:t>Operations</a:t>
          </a:r>
          <a:r>
            <a:rPr lang="zh-CN" sz="2000" kern="1200" smtClean="0"/>
            <a:t>）</a:t>
          </a:r>
          <a:endParaRPr lang="zh-CN" sz="2000" kern="1200"/>
        </a:p>
      </dsp:txBody>
      <dsp:txXfrm>
        <a:off x="24559" y="4417017"/>
        <a:ext cx="9770586" cy="453982"/>
      </dsp:txXfrm>
    </dsp:sp>
    <dsp:sp modelId="{16A1DD76-D582-4053-81C9-D9F5CE1F9888}">
      <dsp:nvSpPr>
        <dsp:cNvPr id="0" name=""/>
        <dsp:cNvSpPr/>
      </dsp:nvSpPr>
      <dsp:spPr>
        <a:xfrm>
          <a:off x="0" y="4895558"/>
          <a:ext cx="981970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776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负责管理软硬件系统和基础设施（如云平台等）。例如 ，系统管理员、硬件维护人员等。</a:t>
          </a:r>
          <a:endParaRPr lang="zh-CN" sz="1600" kern="1200"/>
        </a:p>
      </dsp:txBody>
      <dsp:txXfrm>
        <a:off x="0" y="4895558"/>
        <a:ext cx="9819704" cy="33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流程与方法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3.7  </a:t>
            </a:r>
            <a:r>
              <a:rPr lang="zh-CN" altLang="en-US" dirty="0">
                <a:solidFill>
                  <a:srgbClr val="C00000"/>
                </a:solidFill>
              </a:rPr>
              <a:t>数据科学项目</a:t>
            </a:r>
            <a:r>
              <a:rPr lang="zh-CN" altLang="en-US" dirty="0">
                <a:solidFill>
                  <a:srgbClr val="C00000"/>
                </a:solidFill>
              </a:rPr>
              <a:t>管理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3.7数据科学项目管理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主要</a:t>
            </a:r>
            <a:r>
              <a:rPr lang="zh-CN" altLang="en-US" dirty="0"/>
              <a:t>角色</a:t>
            </a:r>
            <a:endParaRPr lang="zh-CN" altLang="en-US" dirty="0"/>
          </a:p>
        </p:txBody>
      </p:sp>
      <p:graphicFrame>
        <p:nvGraphicFramePr>
          <p:cNvPr id="10" name="内容占位符 7"/>
          <p:cNvGraphicFramePr>
            <a:graphicFrameLocks noGrp="1"/>
          </p:cNvGraphicFramePr>
          <p:nvPr>
            <p:ph idx="1"/>
          </p:nvPr>
        </p:nvGraphicFramePr>
        <p:xfrm>
          <a:off x="812800" y="1346284"/>
          <a:ext cx="9819704" cy="525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文本框 1"/>
          <p:cNvSpPr txBox="1"/>
          <p:nvPr/>
        </p:nvSpPr>
        <p:spPr>
          <a:xfrm rot="10800000" flipH="1" flipV="1">
            <a:off x="9984432" y="357937"/>
            <a:ext cx="22075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项目≠（日常）工作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3.7数据科学项目管理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177245"/>
            <a:ext cx="9874531" cy="82191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基本流程</a:t>
            </a:r>
            <a:endParaRPr lang="zh-CN" alt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657985" y="852170"/>
          <a:ext cx="8013700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6" name="Visio" r:id="rId1" imgW="4634230" imgH="4214495" progId="Visio.Drawing.11">
                  <p:embed/>
                </p:oleObj>
              </mc:Choice>
              <mc:Fallback>
                <p:oleObj name="Visio" r:id="rId1" imgW="4634230" imgH="421449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985" y="852170"/>
                        <a:ext cx="8013700" cy="555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530320" y="6386517"/>
            <a:ext cx="7797850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charset="0"/>
                <a:cs typeface="Times New Roman" panose="02020603050405020304" pitchFamily="18" charset="0"/>
              </a:rPr>
              <a:t>【</a:t>
            </a:r>
            <a:r>
              <a:rPr lang="zh-CN" altLang="en-US" sz="1200" dirty="0" smtClean="0">
                <a:solidFill>
                  <a:schemeClr val="bg1"/>
                </a:solidFill>
                <a:latin typeface="Calibri" panose="020F0502020204030204" charset="0"/>
                <a:cs typeface="Times New Roman" panose="02020603050405020304" pitchFamily="18" charset="0"/>
              </a:rPr>
              <a:t>注</a:t>
            </a:r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charset="0"/>
                <a:cs typeface="Times New Roman" panose="02020603050405020304" pitchFamily="18" charset="0"/>
              </a:rPr>
              <a:t>】</a:t>
            </a:r>
            <a:r>
              <a:rPr lang="zh-CN" altLang="en-US" sz="1200" dirty="0" smtClean="0">
                <a:solidFill>
                  <a:schemeClr val="bg1"/>
                </a:solidFill>
                <a:latin typeface="Calibri" panose="020F0502020204030204" charset="0"/>
                <a:cs typeface="Times New Roman" panose="02020603050405020304" pitchFamily="18" charset="0"/>
              </a:rPr>
              <a:t>修改自</a:t>
            </a:r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charset="0"/>
                <a:cs typeface="Times New Roman" panose="02020603050405020304" pitchFamily="18" charset="0"/>
              </a:rPr>
              <a:t>Nina </a:t>
            </a:r>
            <a:r>
              <a:rPr lang="en-US" altLang="zh-CN" sz="1200" dirty="0" err="1">
                <a:solidFill>
                  <a:schemeClr val="bg1"/>
                </a:solidFill>
                <a:latin typeface="Calibri" panose="020F0502020204030204" charset="0"/>
                <a:cs typeface="Times New Roman" panose="02020603050405020304" pitchFamily="18" charset="0"/>
              </a:rPr>
              <a:t>Zumel</a:t>
            </a:r>
            <a:r>
              <a:rPr lang="zh-CN" altLang="zh-CN" sz="1200" dirty="0">
                <a:solidFill>
                  <a:schemeClr val="bg1"/>
                </a:solidFill>
                <a:latin typeface="Calibri" panose="020F0502020204030204" charset="0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charset="0"/>
                <a:cs typeface="Times New Roman" panose="02020603050405020304" pitchFamily="18" charset="0"/>
              </a:rPr>
              <a:t>John Mount</a:t>
            </a:r>
            <a:r>
              <a:rPr lang="zh-CN" altLang="zh-CN" sz="1200" dirty="0">
                <a:solidFill>
                  <a:schemeClr val="bg1"/>
                </a:solidFill>
                <a:latin typeface="Calibri" panose="020F0502020204030204" charset="0"/>
                <a:cs typeface="Times New Roman" panose="02020603050405020304" pitchFamily="18" charset="0"/>
              </a:rPr>
              <a:t>的数据科学项目流程（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charset="0"/>
                <a:cs typeface="Times New Roman" panose="02020603050405020304" pitchFamily="18" charset="0"/>
              </a:rPr>
              <a:t>stages of a data science project</a:t>
            </a:r>
            <a:r>
              <a:rPr lang="zh-CN" altLang="zh-CN" sz="1200" dirty="0" smtClean="0">
                <a:solidFill>
                  <a:schemeClr val="bg1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291</Words>
  <Application>WPS 演示</Application>
  <PresentationFormat>宽屏</PresentationFormat>
  <Paragraphs>49</Paragraphs>
  <Slides>5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Wingdings 2</vt:lpstr>
      <vt:lpstr>华文中宋</vt:lpstr>
      <vt:lpstr>Calibri</vt:lpstr>
      <vt:lpstr>微软雅黑</vt:lpstr>
      <vt:lpstr>Arial Unicode MS</vt:lpstr>
      <vt:lpstr>吉祥如意</vt:lpstr>
      <vt:lpstr>Visio.Drawing.11</vt:lpstr>
      <vt:lpstr>《数据科学理论与实践》之        流程与方法</vt:lpstr>
      <vt:lpstr>3.7  数据科学项目管理</vt:lpstr>
      <vt:lpstr>1.主要角色</vt:lpstr>
      <vt:lpstr>2.基本流程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1465</cp:revision>
  <cp:lastPrinted>2018-05-28T02:55:00Z</cp:lastPrinted>
  <dcterms:created xsi:type="dcterms:W3CDTF">2007-03-02T11:26:00Z</dcterms:created>
  <dcterms:modified xsi:type="dcterms:W3CDTF">2021-11-09T01:49:31Z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