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8"/>
  </p:handoutMasterIdLst>
  <p:sldIdLst>
    <p:sldId id="256" r:id="rId3"/>
    <p:sldId id="365" r:id="rId5"/>
    <p:sldId id="367" r:id="rId6"/>
    <p:sldId id="369" r:id="rId7"/>
  </p:sldIdLst>
  <p:sldSz cx="12192000" cy="6858000"/>
  <p:notesSz cx="10234295" cy="710374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EDCDCB"/>
    <a:srgbClr val="A9CDCB"/>
    <a:srgbClr val="D1EBF1"/>
    <a:srgbClr val="EBF1DE"/>
    <a:srgbClr val="F1EEF4"/>
    <a:srgbClr val="DFF5A9"/>
    <a:srgbClr val="E5F7B9"/>
    <a:srgbClr val="009900"/>
    <a:srgbClr val="A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 autoAdjust="0"/>
    <p:restoredTop sz="82491" autoAdjust="0"/>
  </p:normalViewPr>
  <p:slideViewPr>
    <p:cSldViewPr>
      <p:cViewPr varScale="1">
        <p:scale>
          <a:sx n="86" d="100"/>
          <a:sy n="86" d="100"/>
        </p:scale>
        <p:origin x="533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2238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commentAuthors" Target="commentAuthors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797246" y="1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747628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797246" y="6747628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246" y="1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749550" y="533400"/>
            <a:ext cx="4735513" cy="2663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3462" y="3374430"/>
            <a:ext cx="8187690" cy="319682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747628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246" y="6747628"/>
            <a:ext cx="4434999" cy="355203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76320" y="623066"/>
            <a:ext cx="2498438" cy="250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7" Type="http://schemas.openxmlformats.org/officeDocument/2006/relationships/theme" Target="../theme/theme1.xml"/><Relationship Id="rId26" Type="http://schemas.openxmlformats.org/officeDocument/2006/relationships/image" Target="../media/image2.jpeg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4" descr="D:\PPT模板\rendanew.jpg"/>
          <p:cNvPicPr>
            <a:picLocks noChangeAspect="1" noChangeArrowheads="1"/>
          </p:cNvPicPr>
          <p:nvPr userDrawn="1"/>
        </p:nvPicPr>
        <p:blipFill>
          <a:blip r:embed="rId26"/>
          <a:srcRect/>
          <a:stretch>
            <a:fillRect/>
          </a:stretch>
        </p:blipFill>
        <p:spPr bwMode="auto">
          <a:xfrm>
            <a:off x="10344472" y="548680"/>
            <a:ext cx="1297113" cy="129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文本占位符 156"/>
          <p:cNvSpPr txBox="1"/>
          <p:nvPr userDrawn="1"/>
        </p:nvSpPr>
        <p:spPr>
          <a:xfrm>
            <a:off x="-96688" y="6597651"/>
            <a:ext cx="11571446" cy="317499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algn="ctr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【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课程名称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】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数据科学理论与实践           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【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主讲教师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】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朝乐门              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【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参考书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】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数据科学理论与实践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（第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版），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清华大学出版社，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2019           【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日期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】2021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年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10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月</a:t>
            </a:r>
            <a:r>
              <a:rPr lang="en-US" altLang="zh-CN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28</a:t>
            </a:r>
            <a:r>
              <a:rPr lang="zh-CN" altLang="en-US" kern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日</a:t>
            </a:r>
            <a:endParaRPr lang="zh-CN" altLang="en-US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indent="-342900" algn="ctr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" name="文本占位符 156"/>
          <p:cNvSpPr txBox="1"/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 dirty="0"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14400" y="2438400"/>
            <a:ext cx="8061920" cy="1143000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3200" b="0" dirty="0" smtClean="0">
                <a:solidFill>
                  <a:srgbClr val="C00000"/>
                </a:solidFill>
              </a:rPr>
              <a:t>《</a:t>
            </a:r>
            <a:r>
              <a:rPr lang="zh-CN" altLang="en-US" sz="3200" b="0" dirty="0" smtClean="0">
                <a:solidFill>
                  <a:srgbClr val="C00000"/>
                </a:solidFill>
              </a:rPr>
              <a:t>数据科学理论与实践</a:t>
            </a:r>
            <a:r>
              <a:rPr lang="en-US" altLang="zh-CN" sz="3200" b="0" smtClean="0">
                <a:solidFill>
                  <a:srgbClr val="C00000"/>
                </a:solidFill>
              </a:rPr>
              <a:t>》</a:t>
            </a:r>
            <a:r>
              <a:rPr lang="zh-CN" altLang="en-US" sz="3200" b="0" smtClean="0">
                <a:solidFill>
                  <a:srgbClr val="C00000"/>
                </a:solidFill>
              </a:rPr>
              <a:t>之</a:t>
            </a:r>
            <a:br>
              <a:rPr lang="en-US" altLang="zh-CN" sz="3200" b="0" dirty="0" smtClean="0">
                <a:solidFill>
                  <a:srgbClr val="C00000"/>
                </a:solidFill>
              </a:rPr>
            </a:br>
            <a:r>
              <a:rPr lang="en-US" altLang="zh-CN" sz="6000" dirty="0" smtClean="0">
                <a:solidFill>
                  <a:srgbClr val="C00000"/>
                </a:solidFill>
              </a:rPr>
              <a:t>       </a:t>
            </a:r>
            <a:r>
              <a:rPr lang="zh-CN" altLang="en-US" sz="6000" dirty="0" smtClean="0">
                <a:solidFill>
                  <a:srgbClr val="C00000"/>
                </a:solidFill>
              </a:rPr>
              <a:t>流程与方法</a:t>
            </a:r>
            <a:endParaRPr lang="zh-CN" altLang="en-US" sz="6000" dirty="0" smtClean="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439816" y="4221088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</a:rPr>
              <a:t>3.8  </a:t>
            </a:r>
            <a:r>
              <a:rPr lang="zh-CN" altLang="en-US" dirty="0">
                <a:solidFill>
                  <a:srgbClr val="C00000"/>
                </a:solidFill>
              </a:rPr>
              <a:t>数据科学中的常见</a:t>
            </a:r>
            <a:r>
              <a:rPr lang="zh-CN" altLang="en-US" dirty="0">
                <a:solidFill>
                  <a:srgbClr val="C00000"/>
                </a:solidFill>
              </a:rPr>
              <a:t>错误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91544" y="377229"/>
            <a:ext cx="7210235" cy="821913"/>
          </a:xfrm>
        </p:spPr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数据科学中的常见</a:t>
            </a:r>
            <a:r>
              <a:rPr lang="zh-CN" altLang="en-US" dirty="0" smtClean="0"/>
              <a:t>错误</a:t>
            </a:r>
            <a:endParaRPr lang="zh-CN" altLang="en-US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▼第三章【流程与方法】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3.8数据科学中的常见错误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75810" name="Rectangle 2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524000" y="1196975"/>
            <a:ext cx="848106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Clr>
                <a:srgbClr val="AB0000"/>
              </a:buClr>
              <a:buFont typeface="Wingdings" panose="05000000000000000000" charset="0"/>
              <a:buChar char="n"/>
            </a:pPr>
            <a:r>
              <a:rPr lang="zh-CN" altLang="en-US" sz="2800" b="1">
                <a:solidFill>
                  <a:schemeClr val="tx1"/>
                </a:solidFill>
              </a:rPr>
              <a:t>不检查</a:t>
            </a:r>
            <a:r>
              <a:rPr lang="zh-CN" altLang="en-US" sz="2800" b="1">
                <a:solidFill>
                  <a:schemeClr val="tx1"/>
                </a:solidFill>
              </a:rPr>
              <a:t>数据</a:t>
            </a:r>
            <a:endParaRPr lang="zh-CN" altLang="en-US" sz="2800" b="1">
              <a:solidFill>
                <a:schemeClr val="tx1"/>
              </a:solidFill>
            </a:endParaRPr>
          </a:p>
          <a:p>
            <a:pPr marL="457200" indent="-457200">
              <a:buClr>
                <a:srgbClr val="AB0000"/>
              </a:buClr>
              <a:buFont typeface="Wingdings" panose="05000000000000000000" charset="0"/>
              <a:buChar char="n"/>
            </a:pPr>
            <a:r>
              <a:rPr lang="zh-CN" altLang="en-US" sz="2800" b="1">
                <a:solidFill>
                  <a:schemeClr val="tx1"/>
                </a:solidFill>
              </a:rPr>
              <a:t>不理解</a:t>
            </a:r>
            <a:r>
              <a:rPr lang="zh-CN" altLang="en-US" sz="2800" b="1">
                <a:solidFill>
                  <a:schemeClr val="tx1"/>
                </a:solidFill>
              </a:rPr>
              <a:t>数据</a:t>
            </a:r>
            <a:endParaRPr lang="zh-CN" altLang="en-US" sz="2800" b="1">
              <a:solidFill>
                <a:schemeClr val="tx1"/>
              </a:solidFill>
            </a:endParaRPr>
          </a:p>
          <a:p>
            <a:pPr marL="457200" indent="-457200">
              <a:buClr>
                <a:srgbClr val="AB0000"/>
              </a:buClr>
              <a:buFont typeface="Wingdings" panose="05000000000000000000" charset="0"/>
              <a:buChar char="n"/>
            </a:pPr>
            <a:r>
              <a:rPr lang="zh-CN" altLang="en-US" sz="2800" b="1">
                <a:solidFill>
                  <a:schemeClr val="tx1"/>
                </a:solidFill>
              </a:rPr>
              <a:t>不评估</a:t>
            </a:r>
            <a:r>
              <a:rPr lang="zh-CN" altLang="en-US" sz="2800" b="1">
                <a:solidFill>
                  <a:schemeClr val="tx1"/>
                </a:solidFill>
              </a:rPr>
              <a:t>数据</a:t>
            </a:r>
            <a:endParaRPr lang="zh-CN" altLang="en-US" sz="2800" b="1">
              <a:solidFill>
                <a:schemeClr val="tx1"/>
              </a:solidFill>
            </a:endParaRPr>
          </a:p>
          <a:p>
            <a:pPr marL="457200" indent="-457200">
              <a:buClr>
                <a:srgbClr val="AB0000"/>
              </a:buClr>
              <a:buFont typeface="Wingdings" panose="05000000000000000000" charset="0"/>
              <a:buChar char="n"/>
            </a:pPr>
            <a:r>
              <a:rPr lang="zh-CN" altLang="en-US" sz="2800" b="1">
                <a:solidFill>
                  <a:schemeClr val="tx1"/>
                </a:solidFill>
              </a:rPr>
              <a:t>不测试</a:t>
            </a:r>
            <a:r>
              <a:rPr lang="zh-CN" altLang="en-US" sz="2800" b="1">
                <a:solidFill>
                  <a:schemeClr val="tx1"/>
                </a:solidFill>
              </a:rPr>
              <a:t>数据</a:t>
            </a:r>
            <a:endParaRPr lang="zh-CN" altLang="en-US" sz="2800" b="1">
              <a:solidFill>
                <a:schemeClr val="tx1"/>
              </a:solidFill>
            </a:endParaRPr>
          </a:p>
          <a:p>
            <a:pPr marL="457200" indent="-457200">
              <a:buClr>
                <a:srgbClr val="AB0000"/>
              </a:buClr>
              <a:buFont typeface="Wingdings" panose="05000000000000000000" charset="0"/>
              <a:buChar char="n"/>
            </a:pPr>
            <a:r>
              <a:rPr lang="zh-CN" altLang="en-US" sz="2800" b="1">
                <a:solidFill>
                  <a:schemeClr val="tx1"/>
                </a:solidFill>
              </a:rPr>
              <a:t>只有目标，没有</a:t>
            </a:r>
            <a:r>
              <a:rPr lang="zh-CN" altLang="en-US" sz="2800" b="1">
                <a:solidFill>
                  <a:schemeClr val="tx1"/>
                </a:solidFill>
              </a:rPr>
              <a:t>假设</a:t>
            </a:r>
            <a:endParaRPr lang="zh-CN" altLang="en-US" sz="2800" b="1">
              <a:solidFill>
                <a:schemeClr val="tx1"/>
              </a:solidFill>
            </a:endParaRPr>
          </a:p>
          <a:p>
            <a:pPr marL="457200" indent="-457200">
              <a:buClr>
                <a:srgbClr val="AB0000"/>
              </a:buClr>
              <a:buFont typeface="Wingdings" panose="05000000000000000000" charset="0"/>
              <a:buChar char="n"/>
            </a:pPr>
            <a:r>
              <a:rPr lang="zh-CN" altLang="en-US" sz="2800" b="1">
                <a:solidFill>
                  <a:schemeClr val="tx1"/>
                </a:solidFill>
              </a:rPr>
              <a:t>采用过时失效的</a:t>
            </a:r>
            <a:r>
              <a:rPr lang="zh-CN" altLang="en-US" sz="2800" b="1">
                <a:solidFill>
                  <a:schemeClr val="tx1"/>
                </a:solidFill>
              </a:rPr>
              <a:t>模型</a:t>
            </a:r>
            <a:endParaRPr lang="zh-CN" altLang="en-US" sz="2800" b="1">
              <a:solidFill>
                <a:schemeClr val="tx1"/>
              </a:solidFill>
            </a:endParaRPr>
          </a:p>
          <a:p>
            <a:pPr marL="457200" indent="-457200">
              <a:buClr>
                <a:srgbClr val="AB0000"/>
              </a:buClr>
              <a:buFont typeface="Wingdings" panose="05000000000000000000" charset="0"/>
              <a:buChar char="n"/>
            </a:pPr>
            <a:r>
              <a:rPr lang="zh-CN" altLang="en-US" sz="2800" b="1">
                <a:solidFill>
                  <a:schemeClr val="tx1"/>
                </a:solidFill>
              </a:rPr>
              <a:t>不评估最终</a:t>
            </a:r>
            <a:r>
              <a:rPr lang="zh-CN" altLang="en-US" sz="2800" b="1">
                <a:solidFill>
                  <a:schemeClr val="tx1"/>
                </a:solidFill>
              </a:rPr>
              <a:t>结果</a:t>
            </a:r>
            <a:endParaRPr lang="zh-CN" altLang="en-US" sz="2800" b="1">
              <a:solidFill>
                <a:schemeClr val="tx1"/>
              </a:solidFill>
            </a:endParaRPr>
          </a:p>
          <a:p>
            <a:pPr marL="457200" indent="-457200">
              <a:buClr>
                <a:srgbClr val="AB0000"/>
              </a:buClr>
              <a:buFont typeface="Wingdings" panose="05000000000000000000" charset="0"/>
              <a:buChar char="n"/>
            </a:pPr>
            <a:r>
              <a:rPr lang="zh-CN" altLang="en-US" sz="2800" b="1">
                <a:solidFill>
                  <a:schemeClr val="tx1"/>
                </a:solidFill>
              </a:rPr>
              <a:t>忽略业务专家的</a:t>
            </a:r>
            <a:r>
              <a:rPr lang="zh-CN" altLang="en-US" sz="2800" b="1">
                <a:solidFill>
                  <a:schemeClr val="tx1"/>
                </a:solidFill>
              </a:rPr>
              <a:t>作用</a:t>
            </a:r>
            <a:endParaRPr lang="zh-CN" altLang="en-US" sz="2800" b="1">
              <a:solidFill>
                <a:schemeClr val="tx1"/>
              </a:solidFill>
            </a:endParaRPr>
          </a:p>
          <a:p>
            <a:pPr marL="457200" indent="-457200">
              <a:buClr>
                <a:srgbClr val="AB0000"/>
              </a:buClr>
              <a:buFont typeface="Wingdings" panose="05000000000000000000" charset="0"/>
              <a:buChar char="n"/>
            </a:pPr>
            <a:r>
              <a:rPr lang="zh-CN" altLang="en-US" sz="2800" b="1">
                <a:solidFill>
                  <a:schemeClr val="tx1"/>
                </a:solidFill>
              </a:rPr>
              <a:t>选择过于复杂的模型</a:t>
            </a:r>
            <a:r>
              <a:rPr lang="en-US" altLang="zh-CN" sz="2800" b="1">
                <a:solidFill>
                  <a:schemeClr val="tx1"/>
                </a:solidFill>
              </a:rPr>
              <a:t>/</a:t>
            </a:r>
            <a:r>
              <a:rPr lang="zh-CN" altLang="en-US" sz="2800" b="1">
                <a:solidFill>
                  <a:schemeClr val="tx1"/>
                </a:solidFill>
              </a:rPr>
              <a:t>算法</a:t>
            </a:r>
            <a:endParaRPr lang="zh-CN" altLang="en-US" sz="2800" b="1">
              <a:solidFill>
                <a:schemeClr val="tx1"/>
              </a:solidFill>
            </a:endParaRPr>
          </a:p>
          <a:p>
            <a:pPr marL="457200" indent="-457200">
              <a:buClr>
                <a:srgbClr val="AB0000"/>
              </a:buClr>
              <a:buFont typeface="Wingdings" panose="05000000000000000000" charset="0"/>
              <a:buChar char="n"/>
            </a:pPr>
            <a:r>
              <a:rPr lang="zh-CN" altLang="en-US" sz="2800" b="1">
                <a:solidFill>
                  <a:schemeClr val="tx1"/>
                </a:solidFill>
              </a:rPr>
              <a:t>模型或算法选择上的</a:t>
            </a:r>
            <a:r>
              <a:rPr lang="zh-CN" altLang="en-US" sz="2800" b="1">
                <a:solidFill>
                  <a:schemeClr val="tx1"/>
                </a:solidFill>
              </a:rPr>
              <a:t>偏见</a:t>
            </a:r>
            <a:endParaRPr lang="zh-CN" altLang="en-US" sz="2800" b="1">
              <a:solidFill>
                <a:schemeClr val="tx1"/>
              </a:solidFill>
            </a:endParaRPr>
          </a:p>
          <a:p>
            <a:pPr marL="457200" indent="-457200">
              <a:buClr>
                <a:srgbClr val="AB0000"/>
              </a:buClr>
              <a:buFont typeface="Wingdings" panose="05000000000000000000" charset="0"/>
              <a:buChar char="n"/>
            </a:pPr>
            <a:r>
              <a:rPr lang="zh-CN" altLang="en-US" sz="2800" b="1">
                <a:solidFill>
                  <a:schemeClr val="tx1"/>
                </a:solidFill>
              </a:rPr>
              <a:t>曲解基本概念和基础</a:t>
            </a:r>
            <a:r>
              <a:rPr lang="zh-CN" altLang="en-US" sz="2800" b="1">
                <a:solidFill>
                  <a:schemeClr val="tx1"/>
                </a:solidFill>
              </a:rPr>
              <a:t>原理</a:t>
            </a:r>
            <a:endParaRPr lang="zh-CN" altLang="en-US" sz="2800" b="1">
              <a:solidFill>
                <a:schemeClr val="tx1"/>
              </a:solidFill>
            </a:endParaRPr>
          </a:p>
          <a:p>
            <a:pPr marL="457200" indent="-457200">
              <a:buClr>
                <a:srgbClr val="AB0000"/>
              </a:buClr>
              <a:buFont typeface="Wingdings" panose="05000000000000000000" charset="0"/>
              <a:buChar char="n"/>
            </a:pPr>
            <a:r>
              <a:rPr lang="zh-CN" altLang="en-US" sz="2800" b="1">
                <a:solidFill>
                  <a:schemeClr val="tx1"/>
                </a:solidFill>
              </a:rPr>
              <a:t>低估目标用户的理解</a:t>
            </a:r>
            <a:r>
              <a:rPr lang="zh-CN" altLang="en-US" sz="2800" b="1">
                <a:solidFill>
                  <a:schemeClr val="tx1"/>
                </a:solidFill>
              </a:rPr>
              <a:t>能力</a:t>
            </a:r>
            <a:endParaRPr lang="zh-CN" altLang="en-US" sz="28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5595938" y="1"/>
            <a:ext cx="3498850" cy="214313"/>
          </a:xfrm>
          <a:ln w="9525"/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►</a:t>
            </a:r>
            <a:r>
              <a:rPr lang="zh-CN" altLang="en-US" dirty="0"/>
              <a:t>结束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 flipH="1">
            <a:off x="4799856" y="6170202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微信公众号</a:t>
            </a:r>
            <a:endParaRPr lang="zh-CN" altLang="en-US" sz="1200" dirty="0"/>
          </a:p>
        </p:txBody>
      </p:sp>
      <p:sp>
        <p:nvSpPr>
          <p:cNvPr id="21" name="文本框 20"/>
          <p:cNvSpPr txBox="1"/>
          <p:nvPr/>
        </p:nvSpPr>
        <p:spPr>
          <a:xfrm flipH="1">
            <a:off x="1345218" y="6145409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参考书目</a:t>
            </a:r>
            <a:endParaRPr lang="zh-CN" altLang="en-US" sz="1200" dirty="0"/>
          </a:p>
        </p:txBody>
      </p:sp>
      <p:sp>
        <p:nvSpPr>
          <p:cNvPr id="22" name="文本框 21"/>
          <p:cNvSpPr txBox="1"/>
          <p:nvPr/>
        </p:nvSpPr>
        <p:spPr>
          <a:xfrm flipH="1">
            <a:off x="7035836" y="6153836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主讲人联系方式</a:t>
            </a:r>
            <a:endParaRPr lang="zh-CN" altLang="en-US" sz="1200" dirty="0"/>
          </a:p>
        </p:txBody>
      </p:sp>
      <p:sp>
        <p:nvSpPr>
          <p:cNvPr id="24" name="文本框 23"/>
          <p:cNvSpPr txBox="1"/>
          <p:nvPr/>
        </p:nvSpPr>
        <p:spPr>
          <a:xfrm flipH="1">
            <a:off x="9710640" y="6108433"/>
            <a:ext cx="1575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主讲人微信</a:t>
            </a:r>
            <a:endParaRPr lang="zh-CN" altLang="en-US" sz="1200" dirty="0"/>
          </a:p>
        </p:txBody>
      </p:sp>
      <p:grpSp>
        <p:nvGrpSpPr>
          <p:cNvPr id="8" name="组合 7"/>
          <p:cNvGrpSpPr/>
          <p:nvPr/>
        </p:nvGrpSpPr>
        <p:grpSpPr>
          <a:xfrm>
            <a:off x="325120" y="687070"/>
            <a:ext cx="11080750" cy="5310505"/>
            <a:chOff x="512" y="1082"/>
            <a:chExt cx="17450" cy="8363"/>
          </a:xfrm>
        </p:grpSpPr>
        <p:pic>
          <p:nvPicPr>
            <p:cNvPr id="17" name="Picture 20" descr="thankyou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113" y="1082"/>
              <a:ext cx="6236" cy="4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7" y="6307"/>
              <a:ext cx="3138" cy="3138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10672" y="6466"/>
              <a:ext cx="3297" cy="2763"/>
            </a:xfrm>
            <a:prstGeom prst="rect">
              <a:avLst/>
            </a:prstGeom>
            <a:solidFill>
              <a:schemeClr val="accent5">
                <a:lumMod val="25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altLang="zh-CN" dirty="0"/>
            </a:p>
            <a:p>
              <a:pPr algn="ctr"/>
              <a:r>
                <a:rPr lang="en-US" altLang="zh-CN" dirty="0" err="1"/>
                <a:t>chaolemen</a:t>
              </a:r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r>
                <a:rPr lang="en-US" altLang="zh-CN" dirty="0"/>
                <a:t>@</a:t>
              </a:r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r>
                <a:rPr lang="en-US" altLang="zh-CN" dirty="0"/>
                <a:t>ruc.edu.cn</a:t>
              </a:r>
              <a:endParaRPr lang="en-US" altLang="zh-CN" dirty="0"/>
            </a:p>
          </p:txBody>
        </p:sp>
        <p:pic>
          <p:nvPicPr>
            <p:cNvPr id="23" name="图片 2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962" t="40550" r="21962" b="27951"/>
            <a:stretch>
              <a:fillRect/>
            </a:stretch>
          </p:blipFill>
          <p:spPr>
            <a:xfrm>
              <a:off x="14930" y="6307"/>
              <a:ext cx="3033" cy="3033"/>
            </a:xfrm>
            <a:prstGeom prst="rect">
              <a:avLst/>
            </a:prstGeom>
          </p:spPr>
        </p:pic>
        <p:grpSp>
          <p:nvGrpSpPr>
            <p:cNvPr id="6" name="组合 5"/>
            <p:cNvGrpSpPr/>
            <p:nvPr/>
          </p:nvGrpSpPr>
          <p:grpSpPr>
            <a:xfrm>
              <a:off x="512" y="6605"/>
              <a:ext cx="5600" cy="2635"/>
              <a:chOff x="512" y="6631"/>
              <a:chExt cx="5600" cy="2635"/>
            </a:xfrm>
          </p:grpSpPr>
          <p:pic>
            <p:nvPicPr>
              <p:cNvPr id="7" name="图片 6" descr="0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2" y="6631"/>
                <a:ext cx="2161" cy="2629"/>
              </a:xfrm>
              <a:prstGeom prst="rect">
                <a:avLst/>
              </a:prstGeom>
            </p:spPr>
          </p:pic>
          <p:grpSp>
            <p:nvGrpSpPr>
              <p:cNvPr id="5" name="组合 4"/>
              <p:cNvGrpSpPr/>
              <p:nvPr/>
            </p:nvGrpSpPr>
            <p:grpSpPr>
              <a:xfrm>
                <a:off x="2110" y="6648"/>
                <a:ext cx="4002" cy="2618"/>
                <a:chOff x="2110" y="6648"/>
                <a:chExt cx="4002" cy="2618"/>
              </a:xfrm>
            </p:grpSpPr>
            <p:pic>
              <p:nvPicPr>
                <p:cNvPr id="2" name="图片 1" descr="1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10" y="6653"/>
                  <a:ext cx="2216" cy="2575"/>
                </a:xfrm>
                <a:prstGeom prst="rect">
                  <a:avLst/>
                </a:prstGeom>
              </p:spPr>
            </p:pic>
            <p:pic>
              <p:nvPicPr>
                <p:cNvPr id="4" name="图片 3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7969"/>
                <a:stretch>
                  <a:fillRect/>
                </a:stretch>
              </p:blipFill>
              <p:spPr>
                <a:xfrm>
                  <a:off x="3930" y="6648"/>
                  <a:ext cx="2183" cy="2619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10" name="文本占位符 3"/>
          <p:cNvSpPr>
            <a:spLocks noGrp="1"/>
          </p:cNvSpPr>
          <p:nvPr/>
        </p:nvSpPr>
        <p:spPr>
          <a:xfrm>
            <a:off x="0" y="0"/>
            <a:ext cx="4416491" cy="260648"/>
          </a:xfrm>
          <a:prstGeom prst="rect">
            <a:avLst/>
          </a:prstGeom>
          <a:noFill/>
          <a:ln w="317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 smtClean="0"/>
              <a:t>▼第三章【流程与方法】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291</Words>
  <Application>WPS 演示</Application>
  <PresentationFormat>宽屏</PresentationFormat>
  <Paragraphs>51</Paragraphs>
  <Slides>4</Slides>
  <Notes>121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宋体</vt:lpstr>
      <vt:lpstr>Wingdings</vt:lpstr>
      <vt:lpstr>Times New Roman</vt:lpstr>
      <vt:lpstr>Wingdings 2</vt:lpstr>
      <vt:lpstr>华文中宋</vt:lpstr>
      <vt:lpstr>Wingdings</vt:lpstr>
      <vt:lpstr>微软雅黑</vt:lpstr>
      <vt:lpstr>Arial Unicode MS</vt:lpstr>
      <vt:lpstr>Calibri</vt:lpstr>
      <vt:lpstr>吉祥如意</vt:lpstr>
      <vt:lpstr>《数据科学理论与实践》之        流程与方法</vt:lpstr>
      <vt:lpstr>3.8  数据科学中的常见错误</vt:lpstr>
      <vt:lpstr> 数据科学中的常见错误</vt:lpstr>
      <vt:lpstr>PowerPoint 演示文稿</vt:lpstr>
    </vt:vector>
  </TitlesOfParts>
  <Company>LENOVO (Beijing)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孟刚</cp:lastModifiedBy>
  <cp:revision>1465</cp:revision>
  <cp:lastPrinted>2018-05-28T02:55:00Z</cp:lastPrinted>
  <dcterms:created xsi:type="dcterms:W3CDTF">2007-03-02T11:26:00Z</dcterms:created>
  <dcterms:modified xsi:type="dcterms:W3CDTF">2021-11-08T17:16:13Z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54C5F2B0F669454495E41D7A6D690517</vt:lpwstr>
  </property>
  <property fmtid="{D5CDD505-2E9C-101B-9397-08002B2CF9AE}" pid="3" name="KSOProductBuildVer">
    <vt:lpwstr>2052-11.1.0.11045</vt:lpwstr>
  </property>
</Properties>
</file>