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256" r:id="rId3"/>
    <p:sldId id="365" r:id="rId5"/>
    <p:sldId id="345" r:id="rId6"/>
    <p:sldId id="346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59" r:id="rId20"/>
    <p:sldId id="360" r:id="rId21"/>
    <p:sldId id="384" r:id="rId22"/>
  </p:sldIdLst>
  <p:sldSz cx="12192000" cy="6858000"/>
  <p:notesSz cx="10234295" cy="710374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EDCDCB"/>
    <a:srgbClr val="A9CDCB"/>
    <a:srgbClr val="D1EBF1"/>
    <a:srgbClr val="EBF1DE"/>
    <a:srgbClr val="F1EEF4"/>
    <a:srgbClr val="DFF5A9"/>
    <a:srgbClr val="E5F7B9"/>
    <a:srgbClr val="009900"/>
    <a:srgbClr val="A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82491" autoAdjust="0"/>
  </p:normalViewPr>
  <p:slideViewPr>
    <p:cSldViewPr>
      <p:cViewPr varScale="1">
        <p:scale>
          <a:sx n="86" d="100"/>
          <a:sy n="86" d="100"/>
        </p:scale>
        <p:origin x="533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2238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ADD3C7-0F62-4D55-BD83-A0BDB79FB0E3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24D98340-B1D7-4777-A7D8-AE0B0DADFD64}">
      <dgm:prSet/>
      <dgm:spPr/>
      <dgm:t>
        <a:bodyPr/>
        <a:lstStyle/>
        <a:p>
          <a:pPr rtl="0"/>
          <a:r>
            <a:rPr lang="zh-CN" b="1" smtClean="0"/>
            <a:t>学好本章的重要意义</a:t>
          </a:r>
          <a:endParaRPr lang="zh-CN"/>
        </a:p>
      </dgm:t>
    </dgm:pt>
    <dgm:pt modelId="{E121DB03-703D-4BB0-B938-D3F785AD3F32}" cxnId="{96E65702-F36F-4568-8DAB-56DDBC596452}" type="parTrans">
      <dgm:prSet/>
      <dgm:spPr/>
      <dgm:t>
        <a:bodyPr/>
        <a:lstStyle/>
        <a:p>
          <a:endParaRPr lang="zh-CN" altLang="en-US"/>
        </a:p>
      </dgm:t>
    </dgm:pt>
    <dgm:pt modelId="{0C773433-6BF0-481A-A80D-D759875ACC3D}" cxnId="{96E65702-F36F-4568-8DAB-56DDBC596452}" type="sibTrans">
      <dgm:prSet/>
      <dgm:spPr/>
      <dgm:t>
        <a:bodyPr/>
        <a:lstStyle/>
        <a:p>
          <a:endParaRPr lang="zh-CN" altLang="en-US"/>
        </a:p>
      </dgm:t>
    </dgm:pt>
    <dgm:pt modelId="{9DD63A20-61D5-4D48-B3C2-974BF4050F5C}">
      <dgm:prSet/>
      <dgm:spPr/>
      <dgm:t>
        <a:bodyPr/>
        <a:lstStyle/>
        <a:p>
          <a:pPr rtl="0"/>
          <a:r>
            <a:rPr lang="zh-CN" smtClean="0"/>
            <a:t>理解数据科学与数据工程的区别是正确掌握数据科学的重要前提。本章通过介绍数据科学的流程和方法，重点讲解了数据科学与数据工程的区别。</a:t>
          </a:r>
          <a:endParaRPr lang="zh-CN"/>
        </a:p>
      </dgm:t>
    </dgm:pt>
    <dgm:pt modelId="{49AE1BC9-E824-464D-BA4D-0847A01287F2}" cxnId="{D414622D-5AB9-4400-B5C7-3B635C779D68}" type="parTrans">
      <dgm:prSet/>
      <dgm:spPr/>
      <dgm:t>
        <a:bodyPr/>
        <a:lstStyle/>
        <a:p>
          <a:endParaRPr lang="zh-CN" altLang="en-US"/>
        </a:p>
      </dgm:t>
    </dgm:pt>
    <dgm:pt modelId="{FEF53722-8E4E-416E-973F-743A8DFE623B}" cxnId="{D414622D-5AB9-4400-B5C7-3B635C779D68}" type="sibTrans">
      <dgm:prSet/>
      <dgm:spPr/>
      <dgm:t>
        <a:bodyPr/>
        <a:lstStyle/>
        <a:p>
          <a:endParaRPr lang="zh-CN" altLang="en-US"/>
        </a:p>
      </dgm:t>
    </dgm:pt>
    <dgm:pt modelId="{1959C4A3-AFB4-425C-823B-A17D388B8CEB}">
      <dgm:prSet/>
      <dgm:spPr/>
      <dgm:t>
        <a:bodyPr/>
        <a:lstStyle/>
        <a:p>
          <a:pPr rtl="0"/>
          <a:r>
            <a:rPr lang="zh-CN" b="1" smtClean="0"/>
            <a:t>继续学习方法</a:t>
          </a:r>
          <a:endParaRPr lang="zh-CN"/>
        </a:p>
      </dgm:t>
    </dgm:pt>
    <dgm:pt modelId="{D059F094-573F-47F1-9321-1899D53435C4}" cxnId="{BF092F88-8E65-4761-9C3B-E2A371766B26}" type="parTrans">
      <dgm:prSet/>
      <dgm:spPr/>
      <dgm:t>
        <a:bodyPr/>
        <a:lstStyle/>
        <a:p>
          <a:endParaRPr lang="zh-CN" altLang="en-US"/>
        </a:p>
      </dgm:t>
    </dgm:pt>
    <dgm:pt modelId="{D49A31AD-CDC6-4BAA-84AF-D5ADAAF8B090}" cxnId="{BF092F88-8E65-4761-9C3B-E2A371766B26}" type="sibTrans">
      <dgm:prSet/>
      <dgm:spPr/>
      <dgm:t>
        <a:bodyPr/>
        <a:lstStyle/>
        <a:p>
          <a:endParaRPr lang="zh-CN" altLang="en-US"/>
        </a:p>
      </dgm:t>
    </dgm:pt>
    <dgm:pt modelId="{74658F77-66AB-429D-B761-ABC73D8C0C3E}">
      <dgm:prSet/>
      <dgm:spPr/>
      <dgm:t>
        <a:bodyPr/>
        <a:lstStyle/>
        <a:p>
          <a:pPr rtl="0"/>
          <a:r>
            <a:rPr lang="zh-CN" smtClean="0"/>
            <a:t>数据加工、数据审计、数据分析、数据呈现是数据科学的四个重要活动，建议读者重点学习并进行拓展学习。</a:t>
          </a:r>
          <a:endParaRPr lang="zh-CN"/>
        </a:p>
      </dgm:t>
    </dgm:pt>
    <dgm:pt modelId="{02E95865-7DB9-4C6C-9252-525AA8A18AE8}" cxnId="{DF747DA7-4164-432C-A288-9DF71DDA71BC}" type="parTrans">
      <dgm:prSet/>
      <dgm:spPr/>
      <dgm:t>
        <a:bodyPr/>
        <a:lstStyle/>
        <a:p>
          <a:endParaRPr lang="zh-CN" altLang="en-US"/>
        </a:p>
      </dgm:t>
    </dgm:pt>
    <dgm:pt modelId="{79438D42-6B65-4A11-9C50-5E8A7FC3E3D2}" cxnId="{DF747DA7-4164-432C-A288-9DF71DDA71BC}" type="sibTrans">
      <dgm:prSet/>
      <dgm:spPr/>
      <dgm:t>
        <a:bodyPr/>
        <a:lstStyle/>
        <a:p>
          <a:endParaRPr lang="zh-CN" altLang="en-US"/>
        </a:p>
      </dgm:t>
    </dgm:pt>
    <dgm:pt modelId="{0C278392-6F7C-499A-8697-0826F585775B}">
      <dgm:prSet/>
      <dgm:spPr/>
      <dgm:t>
        <a:bodyPr/>
        <a:lstStyle/>
        <a:p>
          <a:pPr rtl="0"/>
          <a:r>
            <a:rPr lang="zh-CN" b="1" smtClean="0"/>
            <a:t>提醒及注意事项</a:t>
          </a:r>
          <a:endParaRPr lang="zh-CN"/>
        </a:p>
      </dgm:t>
    </dgm:pt>
    <dgm:pt modelId="{004EBE8E-7FB2-4098-AED8-BEF98F3A7738}" cxnId="{235A5257-7350-48E9-B80B-5C75CD0DBD9E}" type="parTrans">
      <dgm:prSet/>
      <dgm:spPr/>
      <dgm:t>
        <a:bodyPr/>
        <a:lstStyle/>
        <a:p>
          <a:endParaRPr lang="zh-CN" altLang="en-US"/>
        </a:p>
      </dgm:t>
    </dgm:pt>
    <dgm:pt modelId="{D5FA5ACD-B7AB-46A6-8979-B81E121ED4D8}" cxnId="{235A5257-7350-48E9-B80B-5C75CD0DBD9E}" type="sibTrans">
      <dgm:prSet/>
      <dgm:spPr/>
      <dgm:t>
        <a:bodyPr/>
        <a:lstStyle/>
        <a:p>
          <a:endParaRPr lang="zh-CN" altLang="en-US"/>
        </a:p>
      </dgm:t>
    </dgm:pt>
    <dgm:pt modelId="{EE83747E-1E73-46AE-9E9C-90321F59DF3E}">
      <dgm:prSet/>
      <dgm:spPr/>
      <dgm:t>
        <a:bodyPr/>
        <a:lstStyle/>
        <a:p>
          <a:pPr rtl="0"/>
          <a:r>
            <a:rPr lang="zh-CN" smtClean="0"/>
            <a:t>数据科学没有统一的流程，不同专家、应用场景中所提出的流程之间可能有所不同。我们学习数据科学流程的目的在于掌握活动类型，而不在于活动之间的严格先后顺序。</a:t>
          </a:r>
          <a:endParaRPr lang="zh-CN"/>
        </a:p>
      </dgm:t>
    </dgm:pt>
    <dgm:pt modelId="{A835C9E7-9E10-433E-B93E-80B70CD04663}" cxnId="{FABD4434-D5F0-4CC9-8D9F-B32083EBA8F7}" type="parTrans">
      <dgm:prSet/>
      <dgm:spPr/>
      <dgm:t>
        <a:bodyPr/>
        <a:lstStyle/>
        <a:p>
          <a:endParaRPr lang="zh-CN" altLang="en-US"/>
        </a:p>
      </dgm:t>
    </dgm:pt>
    <dgm:pt modelId="{52FA6C6B-ADA4-4BF4-9E30-3D0A8AFBE9BD}" cxnId="{FABD4434-D5F0-4CC9-8D9F-B32083EBA8F7}" type="sibTrans">
      <dgm:prSet/>
      <dgm:spPr/>
      <dgm:t>
        <a:bodyPr/>
        <a:lstStyle/>
        <a:p>
          <a:endParaRPr lang="zh-CN" altLang="en-US"/>
        </a:p>
      </dgm:t>
    </dgm:pt>
    <dgm:pt modelId="{BC19241F-3EDB-4E60-8CB3-DF64D96F7855}">
      <dgm:prSet/>
      <dgm:spPr/>
      <dgm:t>
        <a:bodyPr/>
        <a:lstStyle/>
        <a:p>
          <a:pPr rtl="0"/>
          <a:r>
            <a:rPr lang="zh-CN" b="1" smtClean="0"/>
            <a:t>与其他章节的关系</a:t>
          </a:r>
          <a:endParaRPr lang="zh-CN"/>
        </a:p>
      </dgm:t>
    </dgm:pt>
    <dgm:pt modelId="{6B76F165-3749-471F-A90E-6C777F2D6DB1}" cxnId="{53D9501A-0151-4973-9C5D-D12BE65C0762}" type="parTrans">
      <dgm:prSet/>
      <dgm:spPr/>
      <dgm:t>
        <a:bodyPr/>
        <a:lstStyle/>
        <a:p>
          <a:endParaRPr lang="zh-CN" altLang="en-US"/>
        </a:p>
      </dgm:t>
    </dgm:pt>
    <dgm:pt modelId="{24CFCAD8-7106-49FA-A58F-E7925310D4FB}" cxnId="{53D9501A-0151-4973-9C5D-D12BE65C0762}" type="sibTrans">
      <dgm:prSet/>
      <dgm:spPr/>
      <dgm:t>
        <a:bodyPr/>
        <a:lstStyle/>
        <a:p>
          <a:endParaRPr lang="zh-CN" altLang="en-US"/>
        </a:p>
      </dgm:t>
    </dgm:pt>
    <dgm:pt modelId="{08D6C11C-A6B6-443D-8BE4-C5411AFDCB60}">
      <dgm:prSet/>
      <dgm:spPr/>
      <dgm:t>
        <a:bodyPr/>
        <a:lstStyle/>
        <a:p>
          <a:pPr rtl="0"/>
          <a:r>
            <a:rPr lang="zh-CN" smtClean="0"/>
            <a:t>本章是第一章中给出的“数据科学的理论体系”的详解之一，也是后续章节中知识点的描述。 </a:t>
          </a:r>
          <a:endParaRPr lang="zh-CN"/>
        </a:p>
      </dgm:t>
    </dgm:pt>
    <dgm:pt modelId="{68DA412B-4395-43C1-9EAC-6A6341F048ED}" cxnId="{FD072521-0C88-4C16-98EC-071B09A1A044}" type="parTrans">
      <dgm:prSet/>
      <dgm:spPr/>
      <dgm:t>
        <a:bodyPr/>
        <a:lstStyle/>
        <a:p>
          <a:endParaRPr lang="zh-CN" altLang="en-US"/>
        </a:p>
      </dgm:t>
    </dgm:pt>
    <dgm:pt modelId="{E88F93A5-8752-45F8-9B93-A62F5772281B}" cxnId="{FD072521-0C88-4C16-98EC-071B09A1A044}" type="sibTrans">
      <dgm:prSet/>
      <dgm:spPr/>
      <dgm:t>
        <a:bodyPr/>
        <a:lstStyle/>
        <a:p>
          <a:endParaRPr lang="zh-CN" altLang="en-US"/>
        </a:p>
      </dgm:t>
    </dgm:pt>
    <dgm:pt modelId="{F6CAC487-9C30-4C12-B71B-1BC5659B71C0}" type="pres">
      <dgm:prSet presAssocID="{DDADD3C7-0F62-4D55-BD83-A0BDB79FB0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2D6DDF0-4921-44A9-A522-0D1A1A23BEBE}" type="pres">
      <dgm:prSet presAssocID="{24D98340-B1D7-4777-A7D8-AE0B0DADFD64}" presName="composite" presStyleCnt="0"/>
      <dgm:spPr/>
    </dgm:pt>
    <dgm:pt modelId="{58315398-D010-43C7-909C-A9645A7F7101}" type="pres">
      <dgm:prSet presAssocID="{24D98340-B1D7-4777-A7D8-AE0B0DADFD64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91C4DB-99C0-4AE9-A977-9978042C79C1}" type="pres">
      <dgm:prSet presAssocID="{24D98340-B1D7-4777-A7D8-AE0B0DADFD64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D2CB02-747B-4B7C-97AF-EB5EDB665268}" type="pres">
      <dgm:prSet presAssocID="{0C773433-6BF0-481A-A80D-D759875ACC3D}" presName="space" presStyleCnt="0"/>
      <dgm:spPr/>
    </dgm:pt>
    <dgm:pt modelId="{391C469E-B93A-4912-9C17-B7192E1D7130}" type="pres">
      <dgm:prSet presAssocID="{1959C4A3-AFB4-425C-823B-A17D388B8CEB}" presName="composite" presStyleCnt="0"/>
      <dgm:spPr/>
    </dgm:pt>
    <dgm:pt modelId="{A6B54F1B-17A5-4451-ADC9-0CAEE713B6B1}" type="pres">
      <dgm:prSet presAssocID="{1959C4A3-AFB4-425C-823B-A17D388B8CEB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64578E-9DC5-409B-9290-AC46C3F36B89}" type="pres">
      <dgm:prSet presAssocID="{1959C4A3-AFB4-425C-823B-A17D388B8CEB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8C9422-612D-4FC5-9ABE-31F9C4D401A8}" type="pres">
      <dgm:prSet presAssocID="{D49A31AD-CDC6-4BAA-84AF-D5ADAAF8B090}" presName="space" presStyleCnt="0"/>
      <dgm:spPr/>
    </dgm:pt>
    <dgm:pt modelId="{6A5CEC06-1376-475B-9976-22189D9495BE}" type="pres">
      <dgm:prSet presAssocID="{0C278392-6F7C-499A-8697-0826F585775B}" presName="composite" presStyleCnt="0"/>
      <dgm:spPr/>
    </dgm:pt>
    <dgm:pt modelId="{4DEBEF79-8F2A-4454-9C75-8099EAD8CB9A}" type="pres">
      <dgm:prSet presAssocID="{0C278392-6F7C-499A-8697-0826F585775B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C5C80A-304E-4D8D-89B1-E084CF237473}" type="pres">
      <dgm:prSet presAssocID="{0C278392-6F7C-499A-8697-0826F585775B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864CDB-A33E-492F-8ADB-32DF4F9A4C33}" type="pres">
      <dgm:prSet presAssocID="{D5FA5ACD-B7AB-46A6-8979-B81E121ED4D8}" presName="space" presStyleCnt="0"/>
      <dgm:spPr/>
    </dgm:pt>
    <dgm:pt modelId="{49734DC7-A829-4D4F-A182-DEFB5F83A509}" type="pres">
      <dgm:prSet presAssocID="{BC19241F-3EDB-4E60-8CB3-DF64D96F7855}" presName="composite" presStyleCnt="0"/>
      <dgm:spPr/>
    </dgm:pt>
    <dgm:pt modelId="{39B2EC3F-0452-4962-847D-6EB6D03C1505}" type="pres">
      <dgm:prSet presAssocID="{BC19241F-3EDB-4E60-8CB3-DF64D96F7855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DA7794-15AB-4F86-8FA3-A7A748D63CFD}" type="pres">
      <dgm:prSet presAssocID="{BC19241F-3EDB-4E60-8CB3-DF64D96F7855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4E2C217-262B-4832-81B7-6EDDD88CDAB3}" type="presOf" srcId="{EE83747E-1E73-46AE-9E9C-90321F59DF3E}" destId="{13C5C80A-304E-4D8D-89B1-E084CF237473}" srcOrd="0" destOrd="0" presId="urn:microsoft.com/office/officeart/2005/8/layout/hList1"/>
    <dgm:cxn modelId="{235A5257-7350-48E9-B80B-5C75CD0DBD9E}" srcId="{DDADD3C7-0F62-4D55-BD83-A0BDB79FB0E3}" destId="{0C278392-6F7C-499A-8697-0826F585775B}" srcOrd="2" destOrd="0" parTransId="{004EBE8E-7FB2-4098-AED8-BEF98F3A7738}" sibTransId="{D5FA5ACD-B7AB-46A6-8979-B81E121ED4D8}"/>
    <dgm:cxn modelId="{FABD4434-D5F0-4CC9-8D9F-B32083EBA8F7}" srcId="{0C278392-6F7C-499A-8697-0826F585775B}" destId="{EE83747E-1E73-46AE-9E9C-90321F59DF3E}" srcOrd="0" destOrd="0" parTransId="{A835C9E7-9E10-433E-B93E-80B70CD04663}" sibTransId="{52FA6C6B-ADA4-4BF4-9E30-3D0A8AFBE9BD}"/>
    <dgm:cxn modelId="{64F99A76-9524-4872-B4EE-01598C6CCDCC}" type="presOf" srcId="{08D6C11C-A6B6-443D-8BE4-C5411AFDCB60}" destId="{09DA7794-15AB-4F86-8FA3-A7A748D63CFD}" srcOrd="0" destOrd="0" presId="urn:microsoft.com/office/officeart/2005/8/layout/hList1"/>
    <dgm:cxn modelId="{26EEE3F2-3C5D-462C-9E7E-36F3AFED5D5F}" type="presOf" srcId="{74658F77-66AB-429D-B761-ABC73D8C0C3E}" destId="{2664578E-9DC5-409B-9290-AC46C3F36B89}" srcOrd="0" destOrd="0" presId="urn:microsoft.com/office/officeart/2005/8/layout/hList1"/>
    <dgm:cxn modelId="{80AA1F9C-6CF2-42D7-AC16-77C29075DA43}" type="presOf" srcId="{BC19241F-3EDB-4E60-8CB3-DF64D96F7855}" destId="{39B2EC3F-0452-4962-847D-6EB6D03C1505}" srcOrd="0" destOrd="0" presId="urn:microsoft.com/office/officeart/2005/8/layout/hList1"/>
    <dgm:cxn modelId="{BF092F88-8E65-4761-9C3B-E2A371766B26}" srcId="{DDADD3C7-0F62-4D55-BD83-A0BDB79FB0E3}" destId="{1959C4A3-AFB4-425C-823B-A17D388B8CEB}" srcOrd="1" destOrd="0" parTransId="{D059F094-573F-47F1-9321-1899D53435C4}" sibTransId="{D49A31AD-CDC6-4BAA-84AF-D5ADAAF8B090}"/>
    <dgm:cxn modelId="{DF747DA7-4164-432C-A288-9DF71DDA71BC}" srcId="{1959C4A3-AFB4-425C-823B-A17D388B8CEB}" destId="{74658F77-66AB-429D-B761-ABC73D8C0C3E}" srcOrd="0" destOrd="0" parTransId="{02E95865-7DB9-4C6C-9252-525AA8A18AE8}" sibTransId="{79438D42-6B65-4A11-9C50-5E8A7FC3E3D2}"/>
    <dgm:cxn modelId="{C40CEB4A-8B65-40AE-B377-D7B14EB0C352}" type="presOf" srcId="{DDADD3C7-0F62-4D55-BD83-A0BDB79FB0E3}" destId="{F6CAC487-9C30-4C12-B71B-1BC5659B71C0}" srcOrd="0" destOrd="0" presId="urn:microsoft.com/office/officeart/2005/8/layout/hList1"/>
    <dgm:cxn modelId="{96E65702-F36F-4568-8DAB-56DDBC596452}" srcId="{DDADD3C7-0F62-4D55-BD83-A0BDB79FB0E3}" destId="{24D98340-B1D7-4777-A7D8-AE0B0DADFD64}" srcOrd="0" destOrd="0" parTransId="{E121DB03-703D-4BB0-B938-D3F785AD3F32}" sibTransId="{0C773433-6BF0-481A-A80D-D759875ACC3D}"/>
    <dgm:cxn modelId="{FD072521-0C88-4C16-98EC-071B09A1A044}" srcId="{BC19241F-3EDB-4E60-8CB3-DF64D96F7855}" destId="{08D6C11C-A6B6-443D-8BE4-C5411AFDCB60}" srcOrd="0" destOrd="0" parTransId="{68DA412B-4395-43C1-9EAC-6A6341F048ED}" sibTransId="{E88F93A5-8752-45F8-9B93-A62F5772281B}"/>
    <dgm:cxn modelId="{53D9501A-0151-4973-9C5D-D12BE65C0762}" srcId="{DDADD3C7-0F62-4D55-BD83-A0BDB79FB0E3}" destId="{BC19241F-3EDB-4E60-8CB3-DF64D96F7855}" srcOrd="3" destOrd="0" parTransId="{6B76F165-3749-471F-A90E-6C777F2D6DB1}" sibTransId="{24CFCAD8-7106-49FA-A58F-E7925310D4FB}"/>
    <dgm:cxn modelId="{4134C1D4-4F3B-41AB-AA8A-614812E4E87C}" type="presOf" srcId="{1959C4A3-AFB4-425C-823B-A17D388B8CEB}" destId="{A6B54F1B-17A5-4451-ADC9-0CAEE713B6B1}" srcOrd="0" destOrd="0" presId="urn:microsoft.com/office/officeart/2005/8/layout/hList1"/>
    <dgm:cxn modelId="{C04CA300-CA8A-442C-BD1F-D0F08F09ADEB}" type="presOf" srcId="{0C278392-6F7C-499A-8697-0826F585775B}" destId="{4DEBEF79-8F2A-4454-9C75-8099EAD8CB9A}" srcOrd="0" destOrd="0" presId="urn:microsoft.com/office/officeart/2005/8/layout/hList1"/>
    <dgm:cxn modelId="{A1B78F13-6ADC-4910-9F1A-EE7A839CFCF4}" type="presOf" srcId="{9DD63A20-61D5-4D48-B3C2-974BF4050F5C}" destId="{9191C4DB-99C0-4AE9-A977-9978042C79C1}" srcOrd="0" destOrd="0" presId="urn:microsoft.com/office/officeart/2005/8/layout/hList1"/>
    <dgm:cxn modelId="{ED217565-5360-4226-900D-0E5F1934B6E6}" type="presOf" srcId="{24D98340-B1D7-4777-A7D8-AE0B0DADFD64}" destId="{58315398-D010-43C7-909C-A9645A7F7101}" srcOrd="0" destOrd="0" presId="urn:microsoft.com/office/officeart/2005/8/layout/hList1"/>
    <dgm:cxn modelId="{D414622D-5AB9-4400-B5C7-3B635C779D68}" srcId="{24D98340-B1D7-4777-A7D8-AE0B0DADFD64}" destId="{9DD63A20-61D5-4D48-B3C2-974BF4050F5C}" srcOrd="0" destOrd="0" parTransId="{49AE1BC9-E824-464D-BA4D-0847A01287F2}" sibTransId="{FEF53722-8E4E-416E-973F-743A8DFE623B}"/>
    <dgm:cxn modelId="{EB11CD9D-9D5B-4D06-9FB3-36363ACBFCF6}" type="presParOf" srcId="{F6CAC487-9C30-4C12-B71B-1BC5659B71C0}" destId="{B2D6DDF0-4921-44A9-A522-0D1A1A23BEBE}" srcOrd="0" destOrd="0" presId="urn:microsoft.com/office/officeart/2005/8/layout/hList1"/>
    <dgm:cxn modelId="{A855009D-E0D8-4C12-A2C7-4F9D47E7788B}" type="presParOf" srcId="{B2D6DDF0-4921-44A9-A522-0D1A1A23BEBE}" destId="{58315398-D010-43C7-909C-A9645A7F7101}" srcOrd="0" destOrd="0" presId="urn:microsoft.com/office/officeart/2005/8/layout/hList1"/>
    <dgm:cxn modelId="{A797B3CD-BFFB-4151-9DCF-6F1152BD7F02}" type="presParOf" srcId="{B2D6DDF0-4921-44A9-A522-0D1A1A23BEBE}" destId="{9191C4DB-99C0-4AE9-A977-9978042C79C1}" srcOrd="1" destOrd="0" presId="urn:microsoft.com/office/officeart/2005/8/layout/hList1"/>
    <dgm:cxn modelId="{610D9B62-D4EF-43AB-9474-B7B41C93B2C9}" type="presParOf" srcId="{F6CAC487-9C30-4C12-B71B-1BC5659B71C0}" destId="{99D2CB02-747B-4B7C-97AF-EB5EDB665268}" srcOrd="1" destOrd="0" presId="urn:microsoft.com/office/officeart/2005/8/layout/hList1"/>
    <dgm:cxn modelId="{23508843-A53D-475C-98B0-99BFC37D4366}" type="presParOf" srcId="{F6CAC487-9C30-4C12-B71B-1BC5659B71C0}" destId="{391C469E-B93A-4912-9C17-B7192E1D7130}" srcOrd="2" destOrd="0" presId="urn:microsoft.com/office/officeart/2005/8/layout/hList1"/>
    <dgm:cxn modelId="{73B5A668-7C6A-480F-BF7F-CD90684B1728}" type="presParOf" srcId="{391C469E-B93A-4912-9C17-B7192E1D7130}" destId="{A6B54F1B-17A5-4451-ADC9-0CAEE713B6B1}" srcOrd="0" destOrd="0" presId="urn:microsoft.com/office/officeart/2005/8/layout/hList1"/>
    <dgm:cxn modelId="{9624154C-0A49-4FF2-BA24-ACF5A2B24B16}" type="presParOf" srcId="{391C469E-B93A-4912-9C17-B7192E1D7130}" destId="{2664578E-9DC5-409B-9290-AC46C3F36B89}" srcOrd="1" destOrd="0" presId="urn:microsoft.com/office/officeart/2005/8/layout/hList1"/>
    <dgm:cxn modelId="{03ADE735-29D8-4D97-87E7-0267C0CDDDA9}" type="presParOf" srcId="{F6CAC487-9C30-4C12-B71B-1BC5659B71C0}" destId="{B38C9422-612D-4FC5-9ABE-31F9C4D401A8}" srcOrd="3" destOrd="0" presId="urn:microsoft.com/office/officeart/2005/8/layout/hList1"/>
    <dgm:cxn modelId="{CAFF4A91-EFD8-46FB-8332-8C1C3A2D2C29}" type="presParOf" srcId="{F6CAC487-9C30-4C12-B71B-1BC5659B71C0}" destId="{6A5CEC06-1376-475B-9976-22189D9495BE}" srcOrd="4" destOrd="0" presId="urn:microsoft.com/office/officeart/2005/8/layout/hList1"/>
    <dgm:cxn modelId="{071EEF69-23DF-40E6-BAFC-B1477152EFAA}" type="presParOf" srcId="{6A5CEC06-1376-475B-9976-22189D9495BE}" destId="{4DEBEF79-8F2A-4454-9C75-8099EAD8CB9A}" srcOrd="0" destOrd="0" presId="urn:microsoft.com/office/officeart/2005/8/layout/hList1"/>
    <dgm:cxn modelId="{6AFC9ADE-9045-4DE1-A91E-5F0FA8F28A2F}" type="presParOf" srcId="{6A5CEC06-1376-475B-9976-22189D9495BE}" destId="{13C5C80A-304E-4D8D-89B1-E084CF237473}" srcOrd="1" destOrd="0" presId="urn:microsoft.com/office/officeart/2005/8/layout/hList1"/>
    <dgm:cxn modelId="{32ABBCB9-E3D5-48F4-AE5A-DCBDB364CE47}" type="presParOf" srcId="{F6CAC487-9C30-4C12-B71B-1BC5659B71C0}" destId="{54864CDB-A33E-492F-8ADB-32DF4F9A4C33}" srcOrd="5" destOrd="0" presId="urn:microsoft.com/office/officeart/2005/8/layout/hList1"/>
    <dgm:cxn modelId="{70651362-3F2F-4332-8E00-D4A2984F860F}" type="presParOf" srcId="{F6CAC487-9C30-4C12-B71B-1BC5659B71C0}" destId="{49734DC7-A829-4D4F-A182-DEFB5F83A509}" srcOrd="6" destOrd="0" presId="urn:microsoft.com/office/officeart/2005/8/layout/hList1"/>
    <dgm:cxn modelId="{D616CB92-42D3-414B-AD16-BC4154D94F8F}" type="presParOf" srcId="{49734DC7-A829-4D4F-A182-DEFB5F83A509}" destId="{39B2EC3F-0452-4962-847D-6EB6D03C1505}" srcOrd="0" destOrd="0" presId="urn:microsoft.com/office/officeart/2005/8/layout/hList1"/>
    <dgm:cxn modelId="{08C781B9-E0A5-4073-9DAC-6F8BD89EF21B}" type="presParOf" srcId="{49734DC7-A829-4D4F-A182-DEFB5F83A509}" destId="{09DA7794-15AB-4F86-8FA3-A7A748D63CF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348308-40A4-48B3-B78A-4B0685BF68BE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56C78490-E7D8-4685-99D9-802CF55784F8}">
      <dgm:prSet/>
      <dgm:spPr/>
      <dgm:t>
        <a:bodyPr/>
        <a:lstStyle/>
        <a:p>
          <a:pPr rtl="0"/>
          <a:r>
            <a:rPr lang="en-US" smtClean="0"/>
            <a:t>Working with Different Types of Data in R .</a:t>
          </a:r>
          <a:endParaRPr lang="zh-CN"/>
        </a:p>
      </dgm:t>
    </dgm:pt>
    <dgm:pt modelId="{87A5FFEF-BD7D-45F1-A5B0-C74368AF302E}" cxnId="{D41B9763-F027-4A84-A15B-B8C35299B74E}" type="parTrans">
      <dgm:prSet/>
      <dgm:spPr/>
      <dgm:t>
        <a:bodyPr/>
        <a:lstStyle/>
        <a:p>
          <a:endParaRPr lang="zh-CN" altLang="en-US"/>
        </a:p>
      </dgm:t>
    </dgm:pt>
    <dgm:pt modelId="{1423EB90-177C-43BD-B5BB-04EE7C569F0B}" cxnId="{D41B9763-F027-4A84-A15B-B8C35299B74E}" type="sibTrans">
      <dgm:prSet/>
      <dgm:spPr/>
      <dgm:t>
        <a:bodyPr/>
        <a:lstStyle/>
        <a:p>
          <a:endParaRPr lang="zh-CN" altLang="en-US"/>
        </a:p>
      </dgm:t>
    </dgm:pt>
    <dgm:pt modelId="{375C1CED-26AC-44F7-88C2-65E4E550FA2B}">
      <dgm:prSet/>
      <dgm:spPr/>
      <dgm:t>
        <a:bodyPr/>
        <a:lstStyle/>
        <a:p>
          <a:pPr rtl="0"/>
          <a:r>
            <a:rPr lang="en-US" smtClean="0"/>
            <a:t>Wait, there are different types of data?</a:t>
          </a:r>
          <a:endParaRPr lang="zh-CN"/>
        </a:p>
      </dgm:t>
    </dgm:pt>
    <dgm:pt modelId="{86F5BA14-F46F-4C98-AFDC-C4EE0C57E2B9}" cxnId="{E68CC826-AA14-4D44-BCCF-95AD552E1AC1}" type="parTrans">
      <dgm:prSet/>
      <dgm:spPr/>
      <dgm:t>
        <a:bodyPr/>
        <a:lstStyle/>
        <a:p>
          <a:endParaRPr lang="zh-CN" altLang="en-US"/>
        </a:p>
      </dgm:t>
    </dgm:pt>
    <dgm:pt modelId="{CFBB96EA-8E7F-4FD8-8DBC-5679D708B748}" cxnId="{E68CC826-AA14-4D44-BCCF-95AD552E1AC1}" type="sibTrans">
      <dgm:prSet/>
      <dgm:spPr/>
      <dgm:t>
        <a:bodyPr/>
        <a:lstStyle/>
        <a:p>
          <a:endParaRPr lang="zh-CN" altLang="en-US"/>
        </a:p>
      </dgm:t>
    </dgm:pt>
    <dgm:pt modelId="{D19DF88E-19D1-453C-B406-4AD19A8A9C77}">
      <dgm:prSet/>
      <dgm:spPr/>
      <dgm:t>
        <a:bodyPr/>
        <a:lstStyle/>
        <a:p>
          <a:pPr rtl="0"/>
          <a:r>
            <a:rPr lang="en-US" smtClean="0"/>
            <a:t>Managing Data Structures in R</a:t>
          </a:r>
          <a:endParaRPr lang="zh-CN"/>
        </a:p>
      </dgm:t>
    </dgm:pt>
    <dgm:pt modelId="{450B392E-9F31-4B7B-95CA-5249CE3A3CEA}" cxnId="{F8A8C361-6AB1-4854-9D35-8FDE3803DA13}" type="parTrans">
      <dgm:prSet/>
      <dgm:spPr/>
      <dgm:t>
        <a:bodyPr/>
        <a:lstStyle/>
        <a:p>
          <a:endParaRPr lang="zh-CN" altLang="en-US"/>
        </a:p>
      </dgm:t>
    </dgm:pt>
    <dgm:pt modelId="{18348CA7-35E7-4CC8-8997-675CBCDD8C8B}" cxnId="{F8A8C361-6AB1-4854-9D35-8FDE3803DA13}" type="sibTrans">
      <dgm:prSet/>
      <dgm:spPr/>
      <dgm:t>
        <a:bodyPr/>
        <a:lstStyle/>
        <a:p>
          <a:endParaRPr lang="zh-CN" altLang="en-US"/>
        </a:p>
      </dgm:t>
    </dgm:pt>
    <dgm:pt modelId="{50D13ABC-F3ED-4388-AD32-5D7D527D6B8A}">
      <dgm:prSet/>
      <dgm:spPr/>
      <dgm:t>
        <a:bodyPr/>
        <a:lstStyle/>
        <a:p>
          <a:pPr rtl="0"/>
          <a:r>
            <a:rPr lang="en-US" smtClean="0"/>
            <a:t>“Smart data structures and dumb code works a lot better than the other way around” -Eric S. Raymond</a:t>
          </a:r>
          <a:endParaRPr lang="zh-CN"/>
        </a:p>
      </dgm:t>
    </dgm:pt>
    <dgm:pt modelId="{8E6F2D9E-995A-423C-BE39-5E94D07030FB}" cxnId="{E04F2299-AFE4-4D81-B15C-21E406C12533}" type="parTrans">
      <dgm:prSet/>
      <dgm:spPr/>
      <dgm:t>
        <a:bodyPr/>
        <a:lstStyle/>
        <a:p>
          <a:endParaRPr lang="zh-CN" altLang="en-US"/>
        </a:p>
      </dgm:t>
    </dgm:pt>
    <dgm:pt modelId="{506AA982-ABEA-413E-9CF8-DFADD9FE3F74}" cxnId="{E04F2299-AFE4-4D81-B15C-21E406C12533}" type="sibTrans">
      <dgm:prSet/>
      <dgm:spPr/>
      <dgm:t>
        <a:bodyPr/>
        <a:lstStyle/>
        <a:p>
          <a:endParaRPr lang="zh-CN" altLang="en-US"/>
        </a:p>
      </dgm:t>
    </dgm:pt>
    <dgm:pt modelId="{13F64BDF-5B4A-4D8B-97A9-B9F13DA64BAB}">
      <dgm:prSet/>
      <dgm:spPr/>
      <dgm:t>
        <a:bodyPr/>
        <a:lstStyle/>
        <a:p>
          <a:pPr rtl="0"/>
          <a:r>
            <a:rPr lang="en-US" dirty="0" smtClean="0"/>
            <a:t>Importing, Scraping, and Exporting Data with R</a:t>
          </a:r>
          <a:endParaRPr lang="zh-CN" dirty="0"/>
        </a:p>
      </dgm:t>
    </dgm:pt>
    <dgm:pt modelId="{186B94B1-0F22-445A-B031-E23AAFB5EAEA}" cxnId="{3C105DB0-E2B8-43B4-8597-1A837B0DDD2E}" type="parTrans">
      <dgm:prSet/>
      <dgm:spPr/>
      <dgm:t>
        <a:bodyPr/>
        <a:lstStyle/>
        <a:p>
          <a:endParaRPr lang="zh-CN" altLang="en-US"/>
        </a:p>
      </dgm:t>
    </dgm:pt>
    <dgm:pt modelId="{905FB15D-3F16-443B-9967-AF228542EF52}" cxnId="{3C105DB0-E2B8-43B4-8597-1A837B0DDD2E}" type="sibTrans">
      <dgm:prSet/>
      <dgm:spPr/>
      <dgm:t>
        <a:bodyPr/>
        <a:lstStyle/>
        <a:p>
          <a:endParaRPr lang="zh-CN" altLang="en-US"/>
        </a:p>
      </dgm:t>
    </dgm:pt>
    <dgm:pt modelId="{548F4B1B-A8CE-40D1-BDDD-25DEEA6E39F7}">
      <dgm:prSet/>
      <dgm:spPr/>
      <dgm:t>
        <a:bodyPr/>
        <a:lstStyle/>
        <a:p>
          <a:pPr rtl="0"/>
          <a:r>
            <a:rPr lang="en-US" smtClean="0"/>
            <a:t>What we have is a data glut.” - Vernon Vinge</a:t>
          </a:r>
          <a:endParaRPr lang="zh-CN"/>
        </a:p>
      </dgm:t>
    </dgm:pt>
    <dgm:pt modelId="{E2F4D134-209C-4FF5-B540-B7562B54F6EA}" cxnId="{0A50BC45-6AB0-4406-B9B6-0427AFBD6BAA}" type="parTrans">
      <dgm:prSet/>
      <dgm:spPr/>
      <dgm:t>
        <a:bodyPr/>
        <a:lstStyle/>
        <a:p>
          <a:endParaRPr lang="zh-CN" altLang="en-US"/>
        </a:p>
      </dgm:t>
    </dgm:pt>
    <dgm:pt modelId="{B4C08438-0243-495D-A483-23A2519913DF}" cxnId="{0A50BC45-6AB0-4406-B9B6-0427AFBD6BAA}" type="sibTrans">
      <dgm:prSet/>
      <dgm:spPr/>
      <dgm:t>
        <a:bodyPr/>
        <a:lstStyle/>
        <a:p>
          <a:endParaRPr lang="zh-CN" altLang="en-US"/>
        </a:p>
      </dgm:t>
    </dgm:pt>
    <dgm:pt modelId="{602913B9-821E-49B6-8B46-14498F19C3B7}">
      <dgm:prSet/>
      <dgm:spPr/>
      <dgm:t>
        <a:bodyPr/>
        <a:lstStyle/>
        <a:p>
          <a:pPr rtl="0"/>
          <a:r>
            <a:rPr lang="en-US" smtClean="0"/>
            <a:t>Creating Efficient &amp; Readable Code in R</a:t>
          </a:r>
          <a:endParaRPr lang="zh-CN"/>
        </a:p>
      </dgm:t>
    </dgm:pt>
    <dgm:pt modelId="{04C18899-35D2-433E-BB96-621D61CA1D21}" cxnId="{3E51806A-BABD-4857-8A31-F8868D227383}" type="parTrans">
      <dgm:prSet/>
      <dgm:spPr/>
      <dgm:t>
        <a:bodyPr/>
        <a:lstStyle/>
        <a:p>
          <a:endParaRPr lang="zh-CN" altLang="en-US"/>
        </a:p>
      </dgm:t>
    </dgm:pt>
    <dgm:pt modelId="{A3C51149-8FED-47B6-AA90-6C4C80E00489}" cxnId="{3E51806A-BABD-4857-8A31-F8868D227383}" type="sibTrans">
      <dgm:prSet/>
      <dgm:spPr/>
      <dgm:t>
        <a:bodyPr/>
        <a:lstStyle/>
        <a:p>
          <a:endParaRPr lang="zh-CN" altLang="en-US"/>
        </a:p>
      </dgm:t>
    </dgm:pt>
    <dgm:pt modelId="{22D3B9FB-B3B4-409A-8B09-2D2948E0CC4C}">
      <dgm:prSet/>
      <dgm:spPr/>
      <dgm:t>
        <a:bodyPr/>
        <a:lstStyle/>
        <a:p>
          <a:pPr rtl="0"/>
          <a:r>
            <a:rPr lang="en-US" smtClean="0"/>
            <a:t>“To iterate is human, to recurse divine.” - L. Peter Deutsch</a:t>
          </a:r>
          <a:endParaRPr lang="zh-CN"/>
        </a:p>
      </dgm:t>
    </dgm:pt>
    <dgm:pt modelId="{8F774F03-CB4F-4C06-821C-F734B0297897}" cxnId="{1904E2CB-71A8-4C91-ACFE-619DD1CBFD4D}" type="parTrans">
      <dgm:prSet/>
      <dgm:spPr/>
      <dgm:t>
        <a:bodyPr/>
        <a:lstStyle/>
        <a:p>
          <a:endParaRPr lang="zh-CN" altLang="en-US"/>
        </a:p>
      </dgm:t>
    </dgm:pt>
    <dgm:pt modelId="{AD5748B6-9E3F-429E-B104-DD93BCC2AED7}" cxnId="{1904E2CB-71A8-4C91-ACFE-619DD1CBFD4D}" type="sibTrans">
      <dgm:prSet/>
      <dgm:spPr/>
      <dgm:t>
        <a:bodyPr/>
        <a:lstStyle/>
        <a:p>
          <a:endParaRPr lang="zh-CN" altLang="en-US"/>
        </a:p>
      </dgm:t>
    </dgm:pt>
    <dgm:pt modelId="{96CC751A-612A-4403-BEDA-1BAB45AD0276}">
      <dgm:prSet/>
      <dgm:spPr/>
      <dgm:t>
        <a:bodyPr/>
        <a:lstStyle/>
        <a:p>
          <a:pPr rtl="0"/>
          <a:r>
            <a:rPr lang="en-US" smtClean="0"/>
            <a:t>Shaping &amp; Transforming Your Data with R</a:t>
          </a:r>
          <a:endParaRPr lang="zh-CN"/>
        </a:p>
      </dgm:t>
    </dgm:pt>
    <dgm:pt modelId="{C7426BBA-5E86-4FF5-8FC3-66BEFA5D5FF1}" cxnId="{EE436FCB-EA84-4945-B4B8-87656D579948}" type="parTrans">
      <dgm:prSet/>
      <dgm:spPr/>
      <dgm:t>
        <a:bodyPr/>
        <a:lstStyle/>
        <a:p>
          <a:endParaRPr lang="zh-CN" altLang="en-US"/>
        </a:p>
      </dgm:t>
    </dgm:pt>
    <dgm:pt modelId="{3D373841-B167-483B-A19E-5E87ECCB8D5C}" cxnId="{EE436FCB-EA84-4945-B4B8-87656D579948}" type="sibTrans">
      <dgm:prSet/>
      <dgm:spPr/>
      <dgm:t>
        <a:bodyPr/>
        <a:lstStyle/>
        <a:p>
          <a:endParaRPr lang="zh-CN" altLang="en-US"/>
        </a:p>
      </dgm:t>
    </dgm:pt>
    <dgm:pt modelId="{1ACD0B51-4D95-4366-8E7A-789E9AA5338D}">
      <dgm:prSet/>
      <dgm:spPr/>
      <dgm:t>
        <a:bodyPr/>
        <a:lstStyle/>
        <a:p>
          <a:pPr rtl="0"/>
          <a:r>
            <a:rPr lang="en-US" dirty="0" smtClean="0"/>
            <a:t>Up to 80% of data analysis is spent on the process of cleaning and preparing data. . Wickham, 2014 and </a:t>
          </a:r>
          <a:r>
            <a:rPr lang="en-US" dirty="0" err="1" smtClean="0"/>
            <a:t>Dasu</a:t>
          </a:r>
          <a:r>
            <a:rPr lang="en-US" dirty="0" smtClean="0"/>
            <a:t> and Johnson, 2003</a:t>
          </a:r>
          <a:endParaRPr lang="zh-CN" dirty="0"/>
        </a:p>
      </dgm:t>
    </dgm:pt>
    <dgm:pt modelId="{81D7C594-1D93-4224-8557-5A2CD553D371}" cxnId="{9EE9E394-5FC5-4AEC-9AE2-7A43B1F103AB}" type="parTrans">
      <dgm:prSet/>
      <dgm:spPr/>
      <dgm:t>
        <a:bodyPr/>
        <a:lstStyle/>
        <a:p>
          <a:endParaRPr lang="zh-CN" altLang="en-US"/>
        </a:p>
      </dgm:t>
    </dgm:pt>
    <dgm:pt modelId="{859148B0-6A6F-47ED-B39E-76A18D647BD1}" cxnId="{9EE9E394-5FC5-4AEC-9AE2-7A43B1F103AB}" type="sibTrans">
      <dgm:prSet/>
      <dgm:spPr/>
      <dgm:t>
        <a:bodyPr/>
        <a:lstStyle/>
        <a:p>
          <a:endParaRPr lang="zh-CN" altLang="en-US"/>
        </a:p>
      </dgm:t>
    </dgm:pt>
    <dgm:pt modelId="{67A2B866-81DD-4413-A62B-D5F3BEC9DB10}" type="pres">
      <dgm:prSet presAssocID="{34348308-40A4-48B3-B78A-4B0685BF68B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40462F8-7F6A-4B52-A684-DBACEC8C27C7}" type="pres">
      <dgm:prSet presAssocID="{56C78490-E7D8-4685-99D9-802CF55784F8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3E55FE-CBA3-4F23-BFBE-FD1B92E58791}" type="pres">
      <dgm:prSet presAssocID="{56C78490-E7D8-4685-99D9-802CF55784F8}" presName="childText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A1E7B5-47E5-459A-9D0A-AB1A2C1D92BB}" type="pres">
      <dgm:prSet presAssocID="{D19DF88E-19D1-453C-B406-4AD19A8A9C77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380AC5-4F38-4161-AB57-4D126B46B067}" type="pres">
      <dgm:prSet presAssocID="{D19DF88E-19D1-453C-B406-4AD19A8A9C77}" presName="childText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D65EAD-ACA3-4FBD-B754-2338034F612D}" type="pres">
      <dgm:prSet presAssocID="{13F64BDF-5B4A-4D8B-97A9-B9F13DA64BAB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4E7E8F-08E8-430C-BC13-0B4DA447C9DE}" type="pres">
      <dgm:prSet presAssocID="{13F64BDF-5B4A-4D8B-97A9-B9F13DA64BAB}" presName="childText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E18E8C-4DAE-4B7E-82E3-58058F89DB6B}" type="pres">
      <dgm:prSet presAssocID="{602913B9-821E-49B6-8B46-14498F19C3B7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F786B3-00CB-4A09-932A-263CF05C6598}" type="pres">
      <dgm:prSet presAssocID="{602913B9-821E-49B6-8B46-14498F19C3B7}" presName="childText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CC0F79-1FE3-4849-BB31-341D449DFD3C}" type="pres">
      <dgm:prSet presAssocID="{96CC751A-612A-4403-BEDA-1BAB45AD0276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EF918F-088C-4E06-9428-7A1031991711}" type="pres">
      <dgm:prSet presAssocID="{96CC751A-612A-4403-BEDA-1BAB45AD0276}" presName="childText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012D152-5962-4AB8-8E62-2B16D599FDCA}" type="presOf" srcId="{D19DF88E-19D1-453C-B406-4AD19A8A9C77}" destId="{78A1E7B5-47E5-459A-9D0A-AB1A2C1D92BB}" srcOrd="0" destOrd="0" presId="urn:microsoft.com/office/officeart/2005/8/layout/vList2"/>
    <dgm:cxn modelId="{3C105DB0-E2B8-43B4-8597-1A837B0DDD2E}" srcId="{34348308-40A4-48B3-B78A-4B0685BF68BE}" destId="{13F64BDF-5B4A-4D8B-97A9-B9F13DA64BAB}" srcOrd="2" destOrd="0" parTransId="{186B94B1-0F22-445A-B031-E23AAFB5EAEA}" sibTransId="{905FB15D-3F16-443B-9967-AF228542EF52}"/>
    <dgm:cxn modelId="{DC359685-69F7-476C-90C2-E1CC0123865F}" type="presOf" srcId="{1ACD0B51-4D95-4366-8E7A-789E9AA5338D}" destId="{89EF918F-088C-4E06-9428-7A1031991711}" srcOrd="0" destOrd="0" presId="urn:microsoft.com/office/officeart/2005/8/layout/vList2"/>
    <dgm:cxn modelId="{9EE9E394-5FC5-4AEC-9AE2-7A43B1F103AB}" srcId="{96CC751A-612A-4403-BEDA-1BAB45AD0276}" destId="{1ACD0B51-4D95-4366-8E7A-789E9AA5338D}" srcOrd="0" destOrd="0" parTransId="{81D7C594-1D93-4224-8557-5A2CD553D371}" sibTransId="{859148B0-6A6F-47ED-B39E-76A18D647BD1}"/>
    <dgm:cxn modelId="{A86090E2-F54E-45D4-882F-F982129D1F2A}" type="presOf" srcId="{56C78490-E7D8-4685-99D9-802CF55784F8}" destId="{A40462F8-7F6A-4B52-A684-DBACEC8C27C7}" srcOrd="0" destOrd="0" presId="urn:microsoft.com/office/officeart/2005/8/layout/vList2"/>
    <dgm:cxn modelId="{D2C26077-7F10-4013-9CEC-40E8E30A9150}" type="presOf" srcId="{602913B9-821E-49B6-8B46-14498F19C3B7}" destId="{43E18E8C-4DAE-4B7E-82E3-58058F89DB6B}" srcOrd="0" destOrd="0" presId="urn:microsoft.com/office/officeart/2005/8/layout/vList2"/>
    <dgm:cxn modelId="{4E0D625F-63A6-4880-9F43-E27382078F5B}" type="presOf" srcId="{50D13ABC-F3ED-4388-AD32-5D7D527D6B8A}" destId="{5D380AC5-4F38-4161-AB57-4D126B46B067}" srcOrd="0" destOrd="0" presId="urn:microsoft.com/office/officeart/2005/8/layout/vList2"/>
    <dgm:cxn modelId="{D41B9763-F027-4A84-A15B-B8C35299B74E}" srcId="{34348308-40A4-48B3-B78A-4B0685BF68BE}" destId="{56C78490-E7D8-4685-99D9-802CF55784F8}" srcOrd="0" destOrd="0" parTransId="{87A5FFEF-BD7D-45F1-A5B0-C74368AF302E}" sibTransId="{1423EB90-177C-43BD-B5BB-04EE7C569F0B}"/>
    <dgm:cxn modelId="{0470AFFC-9BBF-482C-BCB0-D706E4EE62FD}" type="presOf" srcId="{34348308-40A4-48B3-B78A-4B0685BF68BE}" destId="{67A2B866-81DD-4413-A62B-D5F3BEC9DB10}" srcOrd="0" destOrd="0" presId="urn:microsoft.com/office/officeart/2005/8/layout/vList2"/>
    <dgm:cxn modelId="{0A50BC45-6AB0-4406-B9B6-0427AFBD6BAA}" srcId="{13F64BDF-5B4A-4D8B-97A9-B9F13DA64BAB}" destId="{548F4B1B-A8CE-40D1-BDDD-25DEEA6E39F7}" srcOrd="0" destOrd="0" parTransId="{E2F4D134-209C-4FF5-B540-B7562B54F6EA}" sibTransId="{B4C08438-0243-495D-A483-23A2519913DF}"/>
    <dgm:cxn modelId="{3E51806A-BABD-4857-8A31-F8868D227383}" srcId="{34348308-40A4-48B3-B78A-4B0685BF68BE}" destId="{602913B9-821E-49B6-8B46-14498F19C3B7}" srcOrd="3" destOrd="0" parTransId="{04C18899-35D2-433E-BB96-621D61CA1D21}" sibTransId="{A3C51149-8FED-47B6-AA90-6C4C80E00489}"/>
    <dgm:cxn modelId="{EE436FCB-EA84-4945-B4B8-87656D579948}" srcId="{34348308-40A4-48B3-B78A-4B0685BF68BE}" destId="{96CC751A-612A-4403-BEDA-1BAB45AD0276}" srcOrd="4" destOrd="0" parTransId="{C7426BBA-5E86-4FF5-8FC3-66BEFA5D5FF1}" sibTransId="{3D373841-B167-483B-A19E-5E87ECCB8D5C}"/>
    <dgm:cxn modelId="{5E363263-361B-48ED-A73D-3A25A61A027B}" type="presOf" srcId="{548F4B1B-A8CE-40D1-BDDD-25DEEA6E39F7}" destId="{704E7E8F-08E8-430C-BC13-0B4DA447C9DE}" srcOrd="0" destOrd="0" presId="urn:microsoft.com/office/officeart/2005/8/layout/vList2"/>
    <dgm:cxn modelId="{94367394-A494-4681-9E51-EB73E077A88E}" type="presOf" srcId="{96CC751A-612A-4403-BEDA-1BAB45AD0276}" destId="{3CCC0F79-1FE3-4849-BB31-341D449DFD3C}" srcOrd="0" destOrd="0" presId="urn:microsoft.com/office/officeart/2005/8/layout/vList2"/>
    <dgm:cxn modelId="{E04F2299-AFE4-4D81-B15C-21E406C12533}" srcId="{D19DF88E-19D1-453C-B406-4AD19A8A9C77}" destId="{50D13ABC-F3ED-4388-AD32-5D7D527D6B8A}" srcOrd="0" destOrd="0" parTransId="{8E6F2D9E-995A-423C-BE39-5E94D07030FB}" sibTransId="{506AA982-ABEA-413E-9CF8-DFADD9FE3F74}"/>
    <dgm:cxn modelId="{368F0EAE-F7CC-43FF-A36A-37402B9976BC}" type="presOf" srcId="{375C1CED-26AC-44F7-88C2-65E4E550FA2B}" destId="{103E55FE-CBA3-4F23-BFBE-FD1B92E58791}" srcOrd="0" destOrd="0" presId="urn:microsoft.com/office/officeart/2005/8/layout/vList2"/>
    <dgm:cxn modelId="{F8A8C361-6AB1-4854-9D35-8FDE3803DA13}" srcId="{34348308-40A4-48B3-B78A-4B0685BF68BE}" destId="{D19DF88E-19D1-453C-B406-4AD19A8A9C77}" srcOrd="1" destOrd="0" parTransId="{450B392E-9F31-4B7B-95CA-5249CE3A3CEA}" sibTransId="{18348CA7-35E7-4CC8-8997-675CBCDD8C8B}"/>
    <dgm:cxn modelId="{E68CC826-AA14-4D44-BCCF-95AD552E1AC1}" srcId="{56C78490-E7D8-4685-99D9-802CF55784F8}" destId="{375C1CED-26AC-44F7-88C2-65E4E550FA2B}" srcOrd="0" destOrd="0" parTransId="{86F5BA14-F46F-4C98-AFDC-C4EE0C57E2B9}" sibTransId="{CFBB96EA-8E7F-4FD8-8DBC-5679D708B748}"/>
    <dgm:cxn modelId="{1904E2CB-71A8-4C91-ACFE-619DD1CBFD4D}" srcId="{602913B9-821E-49B6-8B46-14498F19C3B7}" destId="{22D3B9FB-B3B4-409A-8B09-2D2948E0CC4C}" srcOrd="0" destOrd="0" parTransId="{8F774F03-CB4F-4C06-821C-F734B0297897}" sibTransId="{AD5748B6-9E3F-429E-B104-DD93BCC2AED7}"/>
    <dgm:cxn modelId="{9664EDC4-3502-453D-B2FA-CE7EF1BA502C}" type="presOf" srcId="{22D3B9FB-B3B4-409A-8B09-2D2948E0CC4C}" destId="{FEF786B3-00CB-4A09-932A-263CF05C6598}" srcOrd="0" destOrd="0" presId="urn:microsoft.com/office/officeart/2005/8/layout/vList2"/>
    <dgm:cxn modelId="{B0FCFCD7-C837-45EF-9129-E46CEF5C2209}" type="presOf" srcId="{13F64BDF-5B4A-4D8B-97A9-B9F13DA64BAB}" destId="{B6D65EAD-ACA3-4FBD-B754-2338034F612D}" srcOrd="0" destOrd="0" presId="urn:microsoft.com/office/officeart/2005/8/layout/vList2"/>
    <dgm:cxn modelId="{5A1C7536-2137-4B12-8B2C-14810DFF622E}" type="presParOf" srcId="{67A2B866-81DD-4413-A62B-D5F3BEC9DB10}" destId="{A40462F8-7F6A-4B52-A684-DBACEC8C27C7}" srcOrd="0" destOrd="0" presId="urn:microsoft.com/office/officeart/2005/8/layout/vList2"/>
    <dgm:cxn modelId="{0FC156BE-5AB0-4FAE-8623-9ABD3BD241AE}" type="presParOf" srcId="{67A2B866-81DD-4413-A62B-D5F3BEC9DB10}" destId="{103E55FE-CBA3-4F23-BFBE-FD1B92E58791}" srcOrd="1" destOrd="0" presId="urn:microsoft.com/office/officeart/2005/8/layout/vList2"/>
    <dgm:cxn modelId="{5633BE14-49D0-4611-B89E-FAEE337DAE27}" type="presParOf" srcId="{67A2B866-81DD-4413-A62B-D5F3BEC9DB10}" destId="{78A1E7B5-47E5-459A-9D0A-AB1A2C1D92BB}" srcOrd="2" destOrd="0" presId="urn:microsoft.com/office/officeart/2005/8/layout/vList2"/>
    <dgm:cxn modelId="{B439A459-F32F-45D1-BF2F-80602D89E5AE}" type="presParOf" srcId="{67A2B866-81DD-4413-A62B-D5F3BEC9DB10}" destId="{5D380AC5-4F38-4161-AB57-4D126B46B067}" srcOrd="3" destOrd="0" presId="urn:microsoft.com/office/officeart/2005/8/layout/vList2"/>
    <dgm:cxn modelId="{4588AC65-223D-41FB-82B3-A6D76444243D}" type="presParOf" srcId="{67A2B866-81DD-4413-A62B-D5F3BEC9DB10}" destId="{B6D65EAD-ACA3-4FBD-B754-2338034F612D}" srcOrd="4" destOrd="0" presId="urn:microsoft.com/office/officeart/2005/8/layout/vList2"/>
    <dgm:cxn modelId="{46DF1AEE-441C-4855-86FD-3FE46F144CEC}" type="presParOf" srcId="{67A2B866-81DD-4413-A62B-D5F3BEC9DB10}" destId="{704E7E8F-08E8-430C-BC13-0B4DA447C9DE}" srcOrd="5" destOrd="0" presId="urn:microsoft.com/office/officeart/2005/8/layout/vList2"/>
    <dgm:cxn modelId="{24BA8E3D-A204-4FF3-A508-2E9DC528C2C9}" type="presParOf" srcId="{67A2B866-81DD-4413-A62B-D5F3BEC9DB10}" destId="{43E18E8C-4DAE-4B7E-82E3-58058F89DB6B}" srcOrd="6" destOrd="0" presId="urn:microsoft.com/office/officeart/2005/8/layout/vList2"/>
    <dgm:cxn modelId="{8772C388-EA52-46EB-B291-56759C80AD5B}" type="presParOf" srcId="{67A2B866-81DD-4413-A62B-D5F3BEC9DB10}" destId="{FEF786B3-00CB-4A09-932A-263CF05C6598}" srcOrd="7" destOrd="0" presId="urn:microsoft.com/office/officeart/2005/8/layout/vList2"/>
    <dgm:cxn modelId="{705BE197-576C-4869-B61B-5DE8507D30D1}" type="presParOf" srcId="{67A2B866-81DD-4413-A62B-D5F3BEC9DB10}" destId="{3CCC0F79-1FE3-4849-BB31-341D449DFD3C}" srcOrd="8" destOrd="0" presId="urn:microsoft.com/office/officeart/2005/8/layout/vList2"/>
    <dgm:cxn modelId="{D09A15D2-02C1-4B9F-9611-218C22B31BD0}" type="presParOf" srcId="{67A2B866-81DD-4413-A62B-D5F3BEC9DB10}" destId="{89EF918F-088C-4E06-9428-7A1031991711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15398-D010-43C7-909C-A9645A7F7101}">
      <dsp:nvSpPr>
        <dsp:cNvPr id="0" name=""/>
        <dsp:cNvSpPr/>
      </dsp:nvSpPr>
      <dsp:spPr>
        <a:xfrm>
          <a:off x="3962" y="84212"/>
          <a:ext cx="2382773" cy="80072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100" b="1" kern="1200" smtClean="0"/>
            <a:t>学好本章的重要意义</a:t>
          </a:r>
          <a:endParaRPr lang="zh-CN" sz="2100" kern="1200"/>
        </a:p>
      </dsp:txBody>
      <dsp:txXfrm>
        <a:off x="3962" y="84212"/>
        <a:ext cx="2382773" cy="800724"/>
      </dsp:txXfrm>
    </dsp:sp>
    <dsp:sp modelId="{9191C4DB-99C0-4AE9-A977-9978042C79C1}">
      <dsp:nvSpPr>
        <dsp:cNvPr id="0" name=""/>
        <dsp:cNvSpPr/>
      </dsp:nvSpPr>
      <dsp:spPr>
        <a:xfrm>
          <a:off x="3962" y="884936"/>
          <a:ext cx="2382773" cy="379376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100" kern="1200" smtClean="0"/>
            <a:t>理解数据科学与数据工程的区别是正确掌握数据科学的重要前提。本章通过介绍数据科学的流程和方法，重点讲解了数据科学与数据工程的区别。</a:t>
          </a:r>
          <a:endParaRPr lang="zh-CN" sz="2100" kern="1200"/>
        </a:p>
      </dsp:txBody>
      <dsp:txXfrm>
        <a:off x="3962" y="884936"/>
        <a:ext cx="2382773" cy="3793761"/>
      </dsp:txXfrm>
    </dsp:sp>
    <dsp:sp modelId="{A6B54F1B-17A5-4451-ADC9-0CAEE713B6B1}">
      <dsp:nvSpPr>
        <dsp:cNvPr id="0" name=""/>
        <dsp:cNvSpPr/>
      </dsp:nvSpPr>
      <dsp:spPr>
        <a:xfrm>
          <a:off x="2720324" y="84212"/>
          <a:ext cx="2382773" cy="800724"/>
        </a:xfrm>
        <a:prstGeom prst="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48000" cap="flat" cmpd="thickThin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100" b="1" kern="1200" smtClean="0"/>
            <a:t>继续学习方法</a:t>
          </a:r>
          <a:endParaRPr lang="zh-CN" sz="2100" kern="1200"/>
        </a:p>
      </dsp:txBody>
      <dsp:txXfrm>
        <a:off x="2720324" y="84212"/>
        <a:ext cx="2382773" cy="800724"/>
      </dsp:txXfrm>
    </dsp:sp>
    <dsp:sp modelId="{2664578E-9DC5-409B-9290-AC46C3F36B89}">
      <dsp:nvSpPr>
        <dsp:cNvPr id="0" name=""/>
        <dsp:cNvSpPr/>
      </dsp:nvSpPr>
      <dsp:spPr>
        <a:xfrm>
          <a:off x="2720324" y="884936"/>
          <a:ext cx="2382773" cy="3793761"/>
        </a:xfrm>
        <a:prstGeom prst="rect">
          <a:avLst/>
        </a:prstGeom>
        <a:solidFill>
          <a:schemeClr val="accent5">
            <a:tint val="40000"/>
            <a:alpha val="90000"/>
            <a:hueOff val="-2463918"/>
            <a:satOff val="-4272"/>
            <a:lumOff val="-430"/>
            <a:alphaOff val="0"/>
          </a:schemeClr>
        </a:solidFill>
        <a:ln w="48000" cap="flat" cmpd="thickThin" algn="ctr">
          <a:solidFill>
            <a:schemeClr val="accent5">
              <a:tint val="40000"/>
              <a:alpha val="90000"/>
              <a:hueOff val="-2463918"/>
              <a:satOff val="-4272"/>
              <a:lumOff val="-4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100" kern="1200" smtClean="0"/>
            <a:t>数据加工、数据审计、数据分析、数据呈现是数据科学的四个重要活动，建议读者重点学习并进行拓展学习。</a:t>
          </a:r>
          <a:endParaRPr lang="zh-CN" sz="2100" kern="1200"/>
        </a:p>
      </dsp:txBody>
      <dsp:txXfrm>
        <a:off x="2720324" y="884936"/>
        <a:ext cx="2382773" cy="3793761"/>
      </dsp:txXfrm>
    </dsp:sp>
    <dsp:sp modelId="{4DEBEF79-8F2A-4454-9C75-8099EAD8CB9A}">
      <dsp:nvSpPr>
        <dsp:cNvPr id="0" name=""/>
        <dsp:cNvSpPr/>
      </dsp:nvSpPr>
      <dsp:spPr>
        <a:xfrm>
          <a:off x="5436686" y="84212"/>
          <a:ext cx="2382773" cy="800724"/>
        </a:xfrm>
        <a:prstGeom prst="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48000" cap="flat" cmpd="thickThin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100" b="1" kern="1200" smtClean="0"/>
            <a:t>提醒及注意事项</a:t>
          </a:r>
          <a:endParaRPr lang="zh-CN" sz="2100" kern="1200"/>
        </a:p>
      </dsp:txBody>
      <dsp:txXfrm>
        <a:off x="5436686" y="84212"/>
        <a:ext cx="2382773" cy="800724"/>
      </dsp:txXfrm>
    </dsp:sp>
    <dsp:sp modelId="{13C5C80A-304E-4D8D-89B1-E084CF237473}">
      <dsp:nvSpPr>
        <dsp:cNvPr id="0" name=""/>
        <dsp:cNvSpPr/>
      </dsp:nvSpPr>
      <dsp:spPr>
        <a:xfrm>
          <a:off x="5436686" y="884936"/>
          <a:ext cx="2382773" cy="3793761"/>
        </a:xfrm>
        <a:prstGeom prst="rect">
          <a:avLst/>
        </a:prstGeom>
        <a:solidFill>
          <a:schemeClr val="accent5">
            <a:tint val="40000"/>
            <a:alpha val="90000"/>
            <a:hueOff val="-4927837"/>
            <a:satOff val="-8544"/>
            <a:lumOff val="-859"/>
            <a:alphaOff val="0"/>
          </a:schemeClr>
        </a:solidFill>
        <a:ln w="48000" cap="flat" cmpd="thickThin" algn="ctr">
          <a:solidFill>
            <a:schemeClr val="accent5">
              <a:tint val="40000"/>
              <a:alpha val="90000"/>
              <a:hueOff val="-4927837"/>
              <a:satOff val="-8544"/>
              <a:lumOff val="-8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100" kern="1200" smtClean="0"/>
            <a:t>数据科学没有统一的流程，不同专家、应用场景中所提出的流程之间可能有所不同。我们学习数据科学流程的目的在于掌握活动类型，而不在于活动之间的严格先后顺序。</a:t>
          </a:r>
          <a:endParaRPr lang="zh-CN" sz="2100" kern="1200"/>
        </a:p>
      </dsp:txBody>
      <dsp:txXfrm>
        <a:off x="5436686" y="884936"/>
        <a:ext cx="2382773" cy="3793761"/>
      </dsp:txXfrm>
    </dsp:sp>
    <dsp:sp modelId="{39B2EC3F-0452-4962-847D-6EB6D03C1505}">
      <dsp:nvSpPr>
        <dsp:cNvPr id="0" name=""/>
        <dsp:cNvSpPr/>
      </dsp:nvSpPr>
      <dsp:spPr>
        <a:xfrm>
          <a:off x="8153047" y="84212"/>
          <a:ext cx="2382773" cy="800724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100" b="1" kern="1200" smtClean="0"/>
            <a:t>与其他章节的关系</a:t>
          </a:r>
          <a:endParaRPr lang="zh-CN" sz="2100" kern="1200"/>
        </a:p>
      </dsp:txBody>
      <dsp:txXfrm>
        <a:off x="8153047" y="84212"/>
        <a:ext cx="2382773" cy="800724"/>
      </dsp:txXfrm>
    </dsp:sp>
    <dsp:sp modelId="{09DA7794-15AB-4F86-8FA3-A7A748D63CFD}">
      <dsp:nvSpPr>
        <dsp:cNvPr id="0" name=""/>
        <dsp:cNvSpPr/>
      </dsp:nvSpPr>
      <dsp:spPr>
        <a:xfrm>
          <a:off x="8153047" y="884936"/>
          <a:ext cx="2382773" cy="3793761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48000" cap="flat" cmpd="thickThin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100" kern="1200" smtClean="0"/>
            <a:t>本章是第一章中给出的“数据科学的理论体系”的详解之一，也是后续章节中知识点的描述。 </a:t>
          </a:r>
          <a:endParaRPr lang="zh-CN" sz="2100" kern="1200"/>
        </a:p>
      </dsp:txBody>
      <dsp:txXfrm>
        <a:off x="8153047" y="884936"/>
        <a:ext cx="2382773" cy="37937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0462F8-7F6A-4B52-A684-DBACEC8C27C7}">
      <dsp:nvSpPr>
        <dsp:cNvPr id="0" name=""/>
        <dsp:cNvSpPr/>
      </dsp:nvSpPr>
      <dsp:spPr>
        <a:xfrm>
          <a:off x="0" y="62356"/>
          <a:ext cx="6552728" cy="5148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Working with Different Types of Data in R .</a:t>
          </a:r>
          <a:endParaRPr lang="zh-CN" sz="2200" kern="1200"/>
        </a:p>
      </dsp:txBody>
      <dsp:txXfrm>
        <a:off x="25130" y="87486"/>
        <a:ext cx="6502468" cy="464540"/>
      </dsp:txXfrm>
    </dsp:sp>
    <dsp:sp modelId="{103E55FE-CBA3-4F23-BFBE-FD1B92E58791}">
      <dsp:nvSpPr>
        <dsp:cNvPr id="0" name=""/>
        <dsp:cNvSpPr/>
      </dsp:nvSpPr>
      <dsp:spPr>
        <a:xfrm>
          <a:off x="0" y="577156"/>
          <a:ext cx="6552728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049" tIns="27940" rIns="156464" bIns="27940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smtClean="0"/>
            <a:t>Wait, there are different types of data?</a:t>
          </a:r>
          <a:endParaRPr lang="zh-CN" sz="1700" kern="1200"/>
        </a:p>
      </dsp:txBody>
      <dsp:txXfrm>
        <a:off x="0" y="577156"/>
        <a:ext cx="6552728" cy="364320"/>
      </dsp:txXfrm>
    </dsp:sp>
    <dsp:sp modelId="{78A1E7B5-47E5-459A-9D0A-AB1A2C1D92BB}">
      <dsp:nvSpPr>
        <dsp:cNvPr id="0" name=""/>
        <dsp:cNvSpPr/>
      </dsp:nvSpPr>
      <dsp:spPr>
        <a:xfrm>
          <a:off x="0" y="941476"/>
          <a:ext cx="6552728" cy="514800"/>
        </a:xfrm>
        <a:prstGeom prst="roundRect">
          <a:avLst/>
        </a:prstGeom>
        <a:gradFill rotWithShape="0">
          <a:gsLst>
            <a:gs pos="0">
              <a:schemeClr val="accent5">
                <a:hueOff val="-1838336"/>
                <a:satOff val="-2557"/>
                <a:lumOff val="-981"/>
                <a:alphaOff val="0"/>
                <a:shade val="47500"/>
                <a:satMod val="137000"/>
              </a:schemeClr>
            </a:gs>
            <a:gs pos="55000">
              <a:schemeClr val="accent5">
                <a:hueOff val="-1838336"/>
                <a:satOff val="-2557"/>
                <a:lumOff val="-981"/>
                <a:alphaOff val="0"/>
                <a:shade val="69000"/>
                <a:satMod val="137000"/>
              </a:schemeClr>
            </a:gs>
            <a:gs pos="100000">
              <a:schemeClr val="accent5">
                <a:hueOff val="-1838336"/>
                <a:satOff val="-2557"/>
                <a:lumOff val="-98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Managing Data Structures in R</a:t>
          </a:r>
          <a:endParaRPr lang="zh-CN" sz="2200" kern="1200"/>
        </a:p>
      </dsp:txBody>
      <dsp:txXfrm>
        <a:off x="25130" y="966606"/>
        <a:ext cx="6502468" cy="464540"/>
      </dsp:txXfrm>
    </dsp:sp>
    <dsp:sp modelId="{5D380AC5-4F38-4161-AB57-4D126B46B067}">
      <dsp:nvSpPr>
        <dsp:cNvPr id="0" name=""/>
        <dsp:cNvSpPr/>
      </dsp:nvSpPr>
      <dsp:spPr>
        <a:xfrm>
          <a:off x="0" y="1456276"/>
          <a:ext cx="6552728" cy="512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049" tIns="27940" rIns="156464" bIns="27940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smtClean="0"/>
            <a:t>“Smart data structures and dumb code works a lot better than the other way around” -Eric S. Raymond</a:t>
          </a:r>
          <a:endParaRPr lang="zh-CN" sz="1700" kern="1200"/>
        </a:p>
      </dsp:txBody>
      <dsp:txXfrm>
        <a:off x="0" y="1456276"/>
        <a:ext cx="6552728" cy="512325"/>
      </dsp:txXfrm>
    </dsp:sp>
    <dsp:sp modelId="{B6D65EAD-ACA3-4FBD-B754-2338034F612D}">
      <dsp:nvSpPr>
        <dsp:cNvPr id="0" name=""/>
        <dsp:cNvSpPr/>
      </dsp:nvSpPr>
      <dsp:spPr>
        <a:xfrm>
          <a:off x="0" y="1968601"/>
          <a:ext cx="6552728" cy="514800"/>
        </a:xfrm>
        <a:prstGeom prst="round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hade val="47500"/>
                <a:satMod val="137000"/>
              </a:schemeClr>
            </a:gs>
            <a:gs pos="55000">
              <a:schemeClr val="accent5">
                <a:hueOff val="-3676672"/>
                <a:satOff val="-5114"/>
                <a:lumOff val="-1961"/>
                <a:alphaOff val="0"/>
                <a:shade val="69000"/>
                <a:satMod val="137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Importing, Scraping, and Exporting Data with R</a:t>
          </a:r>
          <a:endParaRPr lang="zh-CN" sz="2200" kern="1200" dirty="0"/>
        </a:p>
      </dsp:txBody>
      <dsp:txXfrm>
        <a:off x="25130" y="1993731"/>
        <a:ext cx="6502468" cy="464540"/>
      </dsp:txXfrm>
    </dsp:sp>
    <dsp:sp modelId="{704E7E8F-08E8-430C-BC13-0B4DA447C9DE}">
      <dsp:nvSpPr>
        <dsp:cNvPr id="0" name=""/>
        <dsp:cNvSpPr/>
      </dsp:nvSpPr>
      <dsp:spPr>
        <a:xfrm>
          <a:off x="0" y="2483401"/>
          <a:ext cx="6552728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049" tIns="27940" rIns="156464" bIns="27940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smtClean="0"/>
            <a:t>What we have is a data glut.” - Vernon Vinge</a:t>
          </a:r>
          <a:endParaRPr lang="zh-CN" sz="1700" kern="1200"/>
        </a:p>
      </dsp:txBody>
      <dsp:txXfrm>
        <a:off x="0" y="2483401"/>
        <a:ext cx="6552728" cy="364320"/>
      </dsp:txXfrm>
    </dsp:sp>
    <dsp:sp modelId="{43E18E8C-4DAE-4B7E-82E3-58058F89DB6B}">
      <dsp:nvSpPr>
        <dsp:cNvPr id="0" name=""/>
        <dsp:cNvSpPr/>
      </dsp:nvSpPr>
      <dsp:spPr>
        <a:xfrm>
          <a:off x="0" y="2847721"/>
          <a:ext cx="6552728" cy="514800"/>
        </a:xfrm>
        <a:prstGeom prst="roundRect">
          <a:avLst/>
        </a:prstGeom>
        <a:gradFill rotWithShape="0">
          <a:gsLst>
            <a:gs pos="0">
              <a:schemeClr val="accent5">
                <a:hueOff val="-5515009"/>
                <a:satOff val="-7671"/>
                <a:lumOff val="-2942"/>
                <a:alphaOff val="0"/>
                <a:shade val="47500"/>
                <a:satMod val="137000"/>
              </a:schemeClr>
            </a:gs>
            <a:gs pos="55000">
              <a:schemeClr val="accent5">
                <a:hueOff val="-5515009"/>
                <a:satOff val="-7671"/>
                <a:lumOff val="-2942"/>
                <a:alphaOff val="0"/>
                <a:shade val="69000"/>
                <a:satMod val="137000"/>
              </a:schemeClr>
            </a:gs>
            <a:gs pos="100000">
              <a:schemeClr val="accent5">
                <a:hueOff val="-5515009"/>
                <a:satOff val="-7671"/>
                <a:lumOff val="-294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Creating Efficient &amp; Readable Code in R</a:t>
          </a:r>
          <a:endParaRPr lang="zh-CN" sz="2200" kern="1200"/>
        </a:p>
      </dsp:txBody>
      <dsp:txXfrm>
        <a:off x="25130" y="2872851"/>
        <a:ext cx="6502468" cy="464540"/>
      </dsp:txXfrm>
    </dsp:sp>
    <dsp:sp modelId="{FEF786B3-00CB-4A09-932A-263CF05C6598}">
      <dsp:nvSpPr>
        <dsp:cNvPr id="0" name=""/>
        <dsp:cNvSpPr/>
      </dsp:nvSpPr>
      <dsp:spPr>
        <a:xfrm>
          <a:off x="0" y="3362521"/>
          <a:ext cx="6552728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049" tIns="27940" rIns="156464" bIns="27940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smtClean="0"/>
            <a:t>“To iterate is human, to recurse divine.” - L. Peter Deutsch</a:t>
          </a:r>
          <a:endParaRPr lang="zh-CN" sz="1700" kern="1200"/>
        </a:p>
      </dsp:txBody>
      <dsp:txXfrm>
        <a:off x="0" y="3362521"/>
        <a:ext cx="6552728" cy="364320"/>
      </dsp:txXfrm>
    </dsp:sp>
    <dsp:sp modelId="{3CCC0F79-1FE3-4849-BB31-341D449DFD3C}">
      <dsp:nvSpPr>
        <dsp:cNvPr id="0" name=""/>
        <dsp:cNvSpPr/>
      </dsp:nvSpPr>
      <dsp:spPr>
        <a:xfrm>
          <a:off x="0" y="3726841"/>
          <a:ext cx="6552728" cy="514800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Shaping &amp; Transforming Your Data with R</a:t>
          </a:r>
          <a:endParaRPr lang="zh-CN" sz="2200" kern="1200"/>
        </a:p>
      </dsp:txBody>
      <dsp:txXfrm>
        <a:off x="25130" y="3751971"/>
        <a:ext cx="6502468" cy="464540"/>
      </dsp:txXfrm>
    </dsp:sp>
    <dsp:sp modelId="{89EF918F-088C-4E06-9428-7A1031991711}">
      <dsp:nvSpPr>
        <dsp:cNvPr id="0" name=""/>
        <dsp:cNvSpPr/>
      </dsp:nvSpPr>
      <dsp:spPr>
        <a:xfrm>
          <a:off x="0" y="4241641"/>
          <a:ext cx="6552728" cy="728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049" tIns="27940" rIns="156464" bIns="27940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Up to 80% of data analysis is spent on the process of cleaning and preparing data. . Wickham, 2014 and </a:t>
          </a:r>
          <a:r>
            <a:rPr lang="en-US" sz="1700" kern="1200" dirty="0" err="1" smtClean="0"/>
            <a:t>Dasu</a:t>
          </a:r>
          <a:r>
            <a:rPr lang="en-US" sz="1700" kern="1200" dirty="0" smtClean="0"/>
            <a:t> and Johnson, 2003</a:t>
          </a:r>
          <a:endParaRPr lang="zh-CN" sz="1700" kern="1200" dirty="0"/>
        </a:p>
      </dsp:txBody>
      <dsp:txXfrm>
        <a:off x="0" y="4241641"/>
        <a:ext cx="6552728" cy="728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7246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7246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246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749550" y="533400"/>
            <a:ext cx="4735513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62" y="3374430"/>
            <a:ext cx="8187690" cy="319682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246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数据可视化之美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7" Type="http://schemas.openxmlformats.org/officeDocument/2006/relationships/theme" Target="../theme/theme1.xml"/><Relationship Id="rId26" Type="http://schemas.openxmlformats.org/officeDocument/2006/relationships/image" Target="../media/image2.jpeg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6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/>
          <p:nvPr userDrawn="1"/>
        </p:nvSpPr>
        <p:spPr>
          <a:xfrm>
            <a:off x="-96688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algn="ctr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课程名称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数据科学理论与实践           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主讲教师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朝乐门              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参考书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数据科学理论与实践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（第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版），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清华大学出版社，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2019           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日期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】2021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年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10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月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28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日</a:t>
            </a:r>
            <a:endParaRPr lang="zh-CN" altLang="en-US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indent="-342900" algn="ctr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GIF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2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14400" y="2438400"/>
            <a:ext cx="8061920" cy="114300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3200" b="0" dirty="0" smtClean="0">
                <a:solidFill>
                  <a:srgbClr val="C00000"/>
                </a:solidFill>
              </a:rPr>
              <a:t>《</a:t>
            </a:r>
            <a:r>
              <a:rPr lang="zh-CN" altLang="en-US" sz="3200" b="0" dirty="0" smtClean="0">
                <a:solidFill>
                  <a:srgbClr val="C00000"/>
                </a:solidFill>
              </a:rPr>
              <a:t>数据科学理论与实践</a:t>
            </a:r>
            <a:r>
              <a:rPr lang="en-US" altLang="zh-CN" sz="3200" b="0" smtClean="0">
                <a:solidFill>
                  <a:srgbClr val="C00000"/>
                </a:solidFill>
              </a:rPr>
              <a:t>》</a:t>
            </a:r>
            <a:r>
              <a:rPr lang="zh-CN" altLang="en-US" sz="3200" b="0" smtClean="0">
                <a:solidFill>
                  <a:srgbClr val="C00000"/>
                </a:solidFill>
              </a:rPr>
              <a:t>之</a:t>
            </a:r>
            <a:br>
              <a:rPr lang="en-US" altLang="zh-CN" sz="3200" b="0" dirty="0" smtClean="0">
                <a:solidFill>
                  <a:srgbClr val="C00000"/>
                </a:solidFill>
              </a:rPr>
            </a:br>
            <a:r>
              <a:rPr lang="en-US" altLang="zh-CN" sz="6000" dirty="0" smtClean="0">
                <a:solidFill>
                  <a:srgbClr val="C00000"/>
                </a:solidFill>
              </a:rPr>
              <a:t>       </a:t>
            </a:r>
            <a:r>
              <a:rPr lang="zh-CN" altLang="en-US" sz="6000" dirty="0" smtClean="0">
                <a:solidFill>
                  <a:srgbClr val="C00000"/>
                </a:solidFill>
              </a:rPr>
              <a:t>流程与方法</a:t>
            </a:r>
            <a:endParaRPr lang="zh-CN" altLang="en-US" sz="6000" dirty="0" smtClean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439816" y="4221088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434371" cy="821913"/>
          </a:xfrm>
        </p:spPr>
        <p:txBody>
          <a:bodyPr/>
          <a:lstStyle/>
          <a:p>
            <a:r>
              <a:rPr lang="zh-CN" altLang="en-US" dirty="0" smtClean="0"/>
              <a:t>经典文献选读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055441" y="1556791"/>
            <a:ext cx="8856984" cy="4706293"/>
          </a:xfrm>
        </p:spPr>
        <p:txBody>
          <a:bodyPr/>
          <a:lstStyle/>
          <a:p>
            <a:r>
              <a:rPr lang="en-US" altLang="zh-CN" dirty="0"/>
              <a:t>John W Tukey. </a:t>
            </a:r>
            <a:r>
              <a:rPr lang="en-US" altLang="zh-CN" b="1" dirty="0">
                <a:solidFill>
                  <a:srgbClr val="FF0000"/>
                </a:solidFill>
              </a:rPr>
              <a:t>Exploratory data analysis</a:t>
            </a:r>
            <a:r>
              <a:rPr lang="en-US" altLang="zh-CN" dirty="0"/>
              <a:t>[J]. 1977.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▼第三章【流程与方法】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如何继续学习</a:t>
            </a:r>
            <a:endParaRPr lang="zh-CN" altLang="en-US" dirty="0"/>
          </a:p>
        </p:txBody>
      </p:sp>
      <p:pic>
        <p:nvPicPr>
          <p:cNvPr id="84994" name="Picture 2" descr="https://images-na.ssl-images-amazon.com/images/I/41lcv%2B1JqRL._SX346_BO1,204,203,200_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2115717"/>
            <a:ext cx="3131117" cy="448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008" y="2249744"/>
            <a:ext cx="3348474" cy="43374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586499" cy="821913"/>
          </a:xfrm>
        </p:spPr>
        <p:txBody>
          <a:bodyPr/>
          <a:lstStyle/>
          <a:p>
            <a:r>
              <a:rPr lang="zh-CN" altLang="en-US" dirty="0"/>
              <a:t>经典文献选读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▼第三章【流程与方法】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如何继续学习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968" y="1700808"/>
            <a:ext cx="3514427" cy="43476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经典文献选读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▼第三章【流程与方法】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如何继续学习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624" y="1628800"/>
            <a:ext cx="3202138" cy="3942769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如何继续学习本专题内容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▼第三章【流程与方法】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如何继续学习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862" y="1556792"/>
            <a:ext cx="3830122" cy="4722201"/>
          </a:xfrm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经典文献选读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▼第三章【流程与方法】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如何继续学习</a:t>
            </a:r>
            <a:endParaRPr lang="zh-CN" altLang="en-US" dirty="0"/>
          </a:p>
        </p:txBody>
      </p:sp>
      <p:pic>
        <p:nvPicPr>
          <p:cNvPr id="166914" name="Picture 2" descr="http://media.wiley.com/product_data/coverImage300/89/04709448/0470944889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1346285"/>
            <a:ext cx="4167094" cy="495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992" y="4061990"/>
            <a:ext cx="1838325" cy="224313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582285" y="2924944"/>
            <a:ext cx="2349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 </a:t>
            </a:r>
            <a:r>
              <a:rPr lang="en-US" altLang="zh-CN" b="1" dirty="0"/>
              <a:t>Nathan </a:t>
            </a:r>
            <a:r>
              <a:rPr lang="en-US" altLang="zh-CN" b="1" dirty="0" err="1" smtClean="0"/>
              <a:t>Yau</a:t>
            </a:r>
            <a:r>
              <a:rPr lang="zh-CN" altLang="en-US" b="1" dirty="0"/>
              <a:t>，</a:t>
            </a:r>
            <a:r>
              <a:rPr lang="en-US" altLang="zh-CN" dirty="0" smtClean="0"/>
              <a:t>UCLA</a:t>
            </a:r>
            <a:endParaRPr lang="zh-CN" altLang="en-US" dirty="0"/>
          </a:p>
        </p:txBody>
      </p:sp>
      <p:pic>
        <p:nvPicPr>
          <p:cNvPr id="190466" name="Picture 2" descr="“nathan yau”的图片搜索结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248" y="344762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经典文献选读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▼第三章【流程与方法】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如何继续学习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3952" y="1937414"/>
            <a:ext cx="4411172" cy="4762910"/>
          </a:xfrm>
        </p:spPr>
        <p:txBody>
          <a:bodyPr/>
          <a:lstStyle/>
          <a:p>
            <a:r>
              <a:rPr lang="en-US" altLang="zh-CN" dirty="0"/>
              <a:t>Steele J, </a:t>
            </a:r>
            <a:r>
              <a:rPr lang="en-US" altLang="zh-CN" dirty="0" err="1"/>
              <a:t>Iliinsky</a:t>
            </a:r>
            <a:r>
              <a:rPr lang="en-US" altLang="zh-CN" dirty="0"/>
              <a:t> N. Beautiful visualization: looking at data through the eyes of experts[M]. </a:t>
            </a:r>
            <a:r>
              <a:rPr lang="en-US" altLang="zh-CN" dirty="0" smtClean="0"/>
              <a:t> </a:t>
            </a:r>
            <a:r>
              <a:rPr lang="en-US" altLang="zh-CN" dirty="0"/>
              <a:t>O'Reilly Media, Inc</a:t>
            </a:r>
            <a:r>
              <a:rPr lang="en-US" altLang="zh-CN" dirty="0" smtClean="0"/>
              <a:t>., </a:t>
            </a:r>
            <a:r>
              <a:rPr lang="en-US" altLang="zh-CN" dirty="0"/>
              <a:t>2010.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4" y="1937414"/>
            <a:ext cx="4824330" cy="3888432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722403" cy="821913"/>
          </a:xfrm>
        </p:spPr>
        <p:txBody>
          <a:bodyPr/>
          <a:lstStyle/>
          <a:p>
            <a:r>
              <a:rPr lang="zh-CN" altLang="en-US" dirty="0" smtClean="0"/>
              <a:t>经典文献选读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▼第三章【流程与方法】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如何继续学习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1319758"/>
            <a:ext cx="3819525" cy="49815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807968" y="59320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部分论文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807968" y="2155490"/>
            <a:ext cx="51125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Chen, Chun-</a:t>
            </a:r>
            <a:r>
              <a:rPr lang="en-US" altLang="zh-CN" dirty="0" err="1"/>
              <a:t>houh</a:t>
            </a:r>
            <a:r>
              <a:rPr lang="en-US" altLang="zh-CN" dirty="0"/>
              <a:t>, Wolfgang Karl </a:t>
            </a:r>
            <a:r>
              <a:rPr lang="en-US" altLang="zh-CN" dirty="0" err="1"/>
              <a:t>Härdle</a:t>
            </a:r>
            <a:r>
              <a:rPr lang="en-US" altLang="zh-CN" dirty="0"/>
              <a:t>, and Antony </a:t>
            </a:r>
            <a:r>
              <a:rPr lang="en-US" altLang="zh-CN" dirty="0" err="1" smtClean="0"/>
              <a:t>Unwin</a:t>
            </a:r>
            <a:r>
              <a:rPr lang="en-US" altLang="zh-CN" dirty="0" err="1"/>
              <a:t>.</a:t>
            </a:r>
            <a:r>
              <a:rPr lang="en-US" altLang="zh-CN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Handbook</a:t>
            </a:r>
            <a:r>
              <a:rPr lang="en-US" altLang="zh-CN" dirty="0" smtClean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of data visualization[M]. </a:t>
            </a:r>
            <a:r>
              <a:rPr lang="en-US" altLang="zh-CN" dirty="0" smtClean="0">
                <a:solidFill>
                  <a:srgbClr val="222222"/>
                </a:solidFill>
                <a:latin typeface="Arial" panose="020B0604020202020204" pitchFamily="34" charset="0"/>
              </a:rPr>
              <a:t>Springer, 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2007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经典文献选读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012329" y="1556792"/>
            <a:ext cx="3191677" cy="4762910"/>
          </a:xfrm>
        </p:spPr>
        <p:txBody>
          <a:bodyPr/>
          <a:lstStyle/>
          <a:p>
            <a:r>
              <a:rPr lang="en-US" altLang="zh-CN" dirty="0" err="1"/>
              <a:t>Bertin</a:t>
            </a:r>
            <a:r>
              <a:rPr lang="en-US" altLang="zh-CN" dirty="0"/>
              <a:t> J. Semiology of graphics: diagrams, networks, </a:t>
            </a:r>
            <a:r>
              <a:rPr lang="en-US" altLang="zh-CN" dirty="0" smtClean="0"/>
              <a:t>maps[M]. </a:t>
            </a:r>
            <a:r>
              <a:rPr lang="en-US" altLang="zh-CN" dirty="0"/>
              <a:t>1983.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▼第三章【流程与方法】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如何继续学习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1556792"/>
            <a:ext cx="3960440" cy="4779484"/>
          </a:xfrm>
          <a:prstGeom prst="rect">
            <a:avLst/>
          </a:prstGeom>
        </p:spPr>
      </p:pic>
      <p:pic>
        <p:nvPicPr>
          <p:cNvPr id="191490" name="Picture 2" descr="相关图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184" y="3338622"/>
            <a:ext cx="2232248" cy="3434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经典文献选读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5556944" y="1500175"/>
            <a:ext cx="2987328" cy="4762910"/>
          </a:xfrm>
        </p:spPr>
        <p:txBody>
          <a:bodyPr/>
          <a:lstStyle/>
          <a:p>
            <a:r>
              <a:rPr lang="en-US" altLang="zh-CN" dirty="0"/>
              <a:t>Wilkinson L. The grammar of graphics[M]. Springer Science &amp; Business Media, 2006.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▼第三章【流程与方法】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如何继续学习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1700808"/>
            <a:ext cx="3781425" cy="459105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595938" y="1"/>
            <a:ext cx="3498850" cy="214313"/>
          </a:xfrm>
          <a:ln w="9525"/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zh-CN" altLang="en-US" dirty="0"/>
              <a:t>结束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 flipH="1">
            <a:off x="4799856" y="6170202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微信公众号</a:t>
            </a:r>
            <a:endParaRPr lang="zh-CN" altLang="en-US" sz="1200" dirty="0"/>
          </a:p>
        </p:txBody>
      </p:sp>
      <p:sp>
        <p:nvSpPr>
          <p:cNvPr id="21" name="文本框 20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参考书目</a:t>
            </a:r>
            <a:endParaRPr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主讲人联系方式</a:t>
            </a:r>
            <a:endParaRPr lang="zh-CN" altLang="en-US" sz="1200" dirty="0"/>
          </a:p>
        </p:txBody>
      </p:sp>
      <p:sp>
        <p:nvSpPr>
          <p:cNvPr id="24" name="文本框 23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主讲人微信</a:t>
            </a:r>
            <a:endParaRPr lang="zh-CN" altLang="en-US" sz="1200" dirty="0"/>
          </a:p>
        </p:txBody>
      </p:sp>
      <p:grpSp>
        <p:nvGrpSpPr>
          <p:cNvPr id="8" name="组合 7"/>
          <p:cNvGrpSpPr/>
          <p:nvPr/>
        </p:nvGrpSpPr>
        <p:grpSpPr>
          <a:xfrm>
            <a:off x="325120" y="687070"/>
            <a:ext cx="11080750" cy="5310505"/>
            <a:chOff x="512" y="1082"/>
            <a:chExt cx="17450" cy="8363"/>
          </a:xfrm>
        </p:grpSpPr>
        <p:pic>
          <p:nvPicPr>
            <p:cNvPr id="17" name="Picture 20" descr="thankyou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113" y="1082"/>
              <a:ext cx="6236" cy="4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7" y="6307"/>
              <a:ext cx="3138" cy="3138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10672" y="6466"/>
              <a:ext cx="3297" cy="2763"/>
            </a:xfrm>
            <a:prstGeom prst="rect">
              <a:avLst/>
            </a:prstGeom>
            <a:solidFill>
              <a:schemeClr val="accent5">
                <a:lumMod val="2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altLang="zh-CN" dirty="0"/>
            </a:p>
            <a:p>
              <a:pPr algn="ctr"/>
              <a:r>
                <a:rPr lang="en-US" altLang="zh-CN" dirty="0" err="1"/>
                <a:t>chaolemen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/>
                <a:t>@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/>
                <a:t>ruc.edu.cn</a:t>
              </a:r>
              <a:endParaRPr lang="en-US" altLang="zh-CN" dirty="0"/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62" t="40550" r="21962" b="27951"/>
            <a:stretch>
              <a:fillRect/>
            </a:stretch>
          </p:blipFill>
          <p:spPr>
            <a:xfrm>
              <a:off x="14930" y="6307"/>
              <a:ext cx="3033" cy="3033"/>
            </a:xfrm>
            <a:prstGeom prst="rect">
              <a:avLst/>
            </a:prstGeom>
          </p:spPr>
        </p:pic>
        <p:grpSp>
          <p:nvGrpSpPr>
            <p:cNvPr id="6" name="组合 5"/>
            <p:cNvGrpSpPr/>
            <p:nvPr/>
          </p:nvGrpSpPr>
          <p:grpSpPr>
            <a:xfrm>
              <a:off x="512" y="6605"/>
              <a:ext cx="5600" cy="2635"/>
              <a:chOff x="512" y="6631"/>
              <a:chExt cx="5600" cy="2635"/>
            </a:xfrm>
          </p:grpSpPr>
          <p:pic>
            <p:nvPicPr>
              <p:cNvPr id="7" name="图片 6" descr="0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2" y="6631"/>
                <a:ext cx="2161" cy="2629"/>
              </a:xfrm>
              <a:prstGeom prst="rect">
                <a:avLst/>
              </a:prstGeom>
            </p:spPr>
          </p:pic>
          <p:grpSp>
            <p:nvGrpSpPr>
              <p:cNvPr id="5" name="组合 4"/>
              <p:cNvGrpSpPr/>
              <p:nvPr/>
            </p:nvGrpSpPr>
            <p:grpSpPr>
              <a:xfrm>
                <a:off x="2110" y="6648"/>
                <a:ext cx="4002" cy="2618"/>
                <a:chOff x="2110" y="6648"/>
                <a:chExt cx="4002" cy="2618"/>
              </a:xfrm>
            </p:grpSpPr>
            <p:pic>
              <p:nvPicPr>
                <p:cNvPr id="2" name="图片 1" descr="1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10" y="6653"/>
                  <a:ext cx="2216" cy="2575"/>
                </a:xfrm>
                <a:prstGeom prst="rect">
                  <a:avLst/>
                </a:prstGeom>
              </p:spPr>
            </p:pic>
            <p:pic>
              <p:nvPicPr>
                <p:cNvPr id="4" name="图片 3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969"/>
                <a:stretch>
                  <a:fillRect/>
                </a:stretch>
              </p:blipFill>
              <p:spPr>
                <a:xfrm>
                  <a:off x="3930" y="6648"/>
                  <a:ext cx="2183" cy="2619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10" name="文本占位符 3"/>
          <p:cNvSpPr>
            <a:spLocks noGrp="1"/>
          </p:cNvSpPr>
          <p:nvPr/>
        </p:nvSpPr>
        <p:spPr>
          <a:xfrm>
            <a:off x="0" y="0"/>
            <a:ext cx="4416491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 smtClean="0"/>
              <a:t>▼第三章【流程与方法】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</a:rPr>
              <a:t>3.9  </a:t>
            </a:r>
            <a:r>
              <a:rPr lang="zh-CN" altLang="en-US" dirty="0">
                <a:solidFill>
                  <a:srgbClr val="C00000"/>
                </a:solidFill>
              </a:rPr>
              <a:t>如何继续</a:t>
            </a:r>
            <a:r>
              <a:rPr lang="zh-CN" altLang="en-US" dirty="0">
                <a:solidFill>
                  <a:srgbClr val="C00000"/>
                </a:solidFill>
              </a:rPr>
              <a:t>学习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450595" cy="821913"/>
          </a:xfrm>
        </p:spPr>
        <p:txBody>
          <a:bodyPr/>
          <a:lstStyle/>
          <a:p>
            <a:r>
              <a:rPr lang="en-US" altLang="zh-CN" b="1" dirty="0" smtClean="0"/>
              <a:t> </a:t>
            </a:r>
            <a:r>
              <a:rPr lang="zh-CN" altLang="en-US" b="1" dirty="0" smtClean="0"/>
              <a:t>继续学习建议</a:t>
            </a:r>
            <a:endParaRPr lang="zh-CN" altLang="en-US" b="1" dirty="0"/>
          </a:p>
        </p:txBody>
      </p:sp>
      <p:graphicFrame>
        <p:nvGraphicFramePr>
          <p:cNvPr id="2" name="内容占位符 1"/>
          <p:cNvGraphicFramePr>
            <a:graphicFrameLocks noGrp="1"/>
          </p:cNvGraphicFramePr>
          <p:nvPr>
            <p:ph idx="1"/>
          </p:nvPr>
        </p:nvGraphicFramePr>
        <p:xfrm>
          <a:off x="812800" y="1500175"/>
          <a:ext cx="10539784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8437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 smtClean="0"/>
              <a:t>▼</a:t>
            </a:r>
            <a:r>
              <a:rPr lang="zh-CN" altLang="en-US" dirty="0" smtClean="0"/>
              <a:t>第三章【流程与方法】</a:t>
            </a:r>
            <a:endParaRPr lang="zh-CN" altLang="en-US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如何继续学习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018547" cy="821913"/>
          </a:xfrm>
        </p:spPr>
        <p:txBody>
          <a:bodyPr/>
          <a:lstStyle/>
          <a:p>
            <a:r>
              <a:rPr lang="zh-CN" altLang="en-US" dirty="0" smtClean="0"/>
              <a:t>经典文献选读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12800" y="1500175"/>
            <a:ext cx="4419104" cy="476291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Bradley C.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Boehmke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Wrangling with 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[M]Bradley C. Boehmke,2015.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▼第三章【流程与方法】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如何继续学习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3874" y="3139436"/>
            <a:ext cx="3226653" cy="34094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7" name="内容占位符 5"/>
          <p:cNvGraphicFramePr/>
          <p:nvPr/>
        </p:nvGraphicFramePr>
        <p:xfrm>
          <a:off x="5231904" y="1516199"/>
          <a:ext cx="6552728" cy="5032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794411" cy="821913"/>
          </a:xfrm>
        </p:spPr>
        <p:txBody>
          <a:bodyPr/>
          <a:lstStyle/>
          <a:p>
            <a:r>
              <a:rPr lang="zh-CN" altLang="en-US" dirty="0" smtClean="0"/>
              <a:t>经典文献选读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12800" y="1500175"/>
            <a:ext cx="9171632" cy="4762910"/>
          </a:xfrm>
        </p:spPr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Kandel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Plaisant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C, et al.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directions in data wrangling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Visualizations and transformations for usable and credible data[J]. Information Visualization, 2011, 10(4): 271-288.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▼第三章【流程与方法】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如何继续学习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1464" y="3151480"/>
            <a:ext cx="4688235" cy="33973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2034" name="Picture 2" descr="Information Visualization Journal Front Co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694" y="3041418"/>
            <a:ext cx="2726742" cy="361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9624392" y="434134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dvP3D0F21"/>
              </a:rPr>
              <a:t>Stanford University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018547" cy="821913"/>
          </a:xfrm>
        </p:spPr>
        <p:txBody>
          <a:bodyPr/>
          <a:lstStyle/>
          <a:p>
            <a:r>
              <a:rPr lang="zh-CN" altLang="en-US" dirty="0" smtClean="0"/>
              <a:t>经典文献选读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12800" y="1500175"/>
            <a:ext cx="9315648" cy="4762910"/>
          </a:xfrm>
        </p:spPr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Kazil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Jarmul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K.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wrangling with Python: tips and tools to make your life easier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[M].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O‘Reilly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Media, Inc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2016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▼第三章【流程与方法】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如何继续学习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171" y="2708920"/>
            <a:ext cx="2880320" cy="33188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2034" name="Picture 2" descr="https://images-na.ssl-images-amazon.com/images/I/4159TzUs2oL._SX328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296" y="3007291"/>
            <a:ext cx="2304256" cy="348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090555" cy="821913"/>
          </a:xfrm>
        </p:spPr>
        <p:txBody>
          <a:bodyPr/>
          <a:lstStyle/>
          <a:p>
            <a:r>
              <a:rPr lang="zh-CN" altLang="en-US" dirty="0" smtClean="0"/>
              <a:t>经典文献选读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12800" y="1500175"/>
            <a:ext cx="6003280" cy="4762910"/>
          </a:xfrm>
        </p:spPr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Patil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 J.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Jujitsu: the art of turning data into product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[M].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O'Reilly Media,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2012.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▼第三章【流程与方法】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如何继续学习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4122" y="2917482"/>
            <a:ext cx="2592288" cy="33456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文本框 2"/>
          <p:cNvSpPr txBox="1"/>
          <p:nvPr/>
        </p:nvSpPr>
        <p:spPr>
          <a:xfrm>
            <a:off x="7377058" y="1916832"/>
            <a:ext cx="3962028" cy="452431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Use product design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When in doubt, use humans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Be opportunistic for wins 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Ground your product in the real world 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Give data back to the user to create additional value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No data vomit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Expect unforeseen side effects 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Improving precision and recall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Subjectivity 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Enlisting other users 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Ask and you shall receive 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Anticipate failure 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Putting Data Jujitsu into practice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162563" cy="821913"/>
          </a:xfrm>
        </p:spPr>
        <p:txBody>
          <a:bodyPr/>
          <a:lstStyle/>
          <a:p>
            <a:r>
              <a:rPr lang="zh-CN" altLang="en-US" dirty="0" smtClean="0"/>
              <a:t>经典文献选读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12800" y="1500175"/>
            <a:ext cx="9891712" cy="4762910"/>
          </a:xfrm>
        </p:spPr>
        <p:txBody>
          <a:bodyPr/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David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Cross.Data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munging with Perl [M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]. Manning,2001.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▼第三章【流程与方法】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如何继续学习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697" y="2189628"/>
            <a:ext cx="3323587" cy="4202237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090555" cy="821913"/>
          </a:xfrm>
        </p:spPr>
        <p:txBody>
          <a:bodyPr/>
          <a:lstStyle/>
          <a:p>
            <a:r>
              <a:rPr lang="zh-CN" altLang="en-US" dirty="0" smtClean="0"/>
              <a:t>经典文献选读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12800" y="1500175"/>
            <a:ext cx="10107736" cy="4762910"/>
          </a:xfrm>
        </p:spPr>
        <p:txBody>
          <a:bodyPr/>
          <a:lstStyle/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García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Luengo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J, Herrera F.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in data mining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[M]. New York: Springer, 2015.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▼第三章【流程与方法】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如何继续学习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2377890"/>
            <a:ext cx="3256266" cy="41709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文本框 6"/>
          <p:cNvSpPr txBox="1"/>
          <p:nvPr/>
        </p:nvSpPr>
        <p:spPr>
          <a:xfrm>
            <a:off x="5771964" y="2712642"/>
            <a:ext cx="5292588" cy="347787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Data Sets and Proper Statistical Analysis of Data Mining Techniques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Data Preparation Basic Models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Dealing with Missing Values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Dealing with Noisy Data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Data Reduction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Feature Selection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Instance Selection 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Discretization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A Data Mining Software Package Including Data Preparation and Reduction: KEEL</a:t>
            </a:r>
            <a:endParaRPr lang="zh-CN" altLang="en-US" sz="2000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2261</Words>
  <Application>WPS 演示</Application>
  <PresentationFormat>宽屏</PresentationFormat>
  <Paragraphs>188</Paragraphs>
  <Slides>19</Slides>
  <Notes>121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Arial</vt:lpstr>
      <vt:lpstr>宋体</vt:lpstr>
      <vt:lpstr>Wingdings</vt:lpstr>
      <vt:lpstr>Times New Roman</vt:lpstr>
      <vt:lpstr>Wingdings 2</vt:lpstr>
      <vt:lpstr>华文中宋</vt:lpstr>
      <vt:lpstr>AdvP3D0F21</vt:lpstr>
      <vt:lpstr>Segoe Print</vt:lpstr>
      <vt:lpstr>微软雅黑</vt:lpstr>
      <vt:lpstr>Arial Unicode MS</vt:lpstr>
      <vt:lpstr>Calibri</vt:lpstr>
      <vt:lpstr>吉祥如意</vt:lpstr>
      <vt:lpstr>《数据科学理论与实践》之        流程与方法</vt:lpstr>
      <vt:lpstr>3.9  如何继续学习</vt:lpstr>
      <vt:lpstr> 继续学习建议</vt:lpstr>
      <vt:lpstr>经典文献选读</vt:lpstr>
      <vt:lpstr>经典文献选读</vt:lpstr>
      <vt:lpstr>经典文献选读</vt:lpstr>
      <vt:lpstr>经典文献选读</vt:lpstr>
      <vt:lpstr>经典文献选读</vt:lpstr>
      <vt:lpstr>经典文献选读</vt:lpstr>
      <vt:lpstr>经典文献选读</vt:lpstr>
      <vt:lpstr>经典文献选读</vt:lpstr>
      <vt:lpstr>经典文献选读</vt:lpstr>
      <vt:lpstr>如何继续学习本专题内容</vt:lpstr>
      <vt:lpstr>经典文献选读</vt:lpstr>
      <vt:lpstr>经典文献选读</vt:lpstr>
      <vt:lpstr>经典文献选读</vt:lpstr>
      <vt:lpstr>经典文献选读</vt:lpstr>
      <vt:lpstr>经典文献选读</vt:lpstr>
      <vt:lpstr>PowerPoint 演示文稿</vt:lpstr>
    </vt:vector>
  </TitlesOfParts>
  <Company>LENOVO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孟刚</cp:lastModifiedBy>
  <cp:revision>1465</cp:revision>
  <cp:lastPrinted>2018-05-28T02:55:00Z</cp:lastPrinted>
  <dcterms:created xsi:type="dcterms:W3CDTF">2007-03-02T11:26:00Z</dcterms:created>
  <dcterms:modified xsi:type="dcterms:W3CDTF">2021-11-09T01:50:21Z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54C5F2B0F669454495E41D7A6D690517</vt:lpwstr>
  </property>
  <property fmtid="{D5CDD505-2E9C-101B-9397-08002B2CF9AE}" pid="3" name="KSOProductBuildVer">
    <vt:lpwstr>2052-11.1.0.11045</vt:lpwstr>
  </property>
</Properties>
</file>