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405" r:id="rId5"/>
    <p:sldId id="374" r:id="rId6"/>
    <p:sldId id="375" r:id="rId7"/>
    <p:sldId id="376" r:id="rId8"/>
    <p:sldId id="411" r:id="rId9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/>
      <dgm:spPr/>
      <dgm:t>
        <a:bodyPr/>
        <a:lstStyle/>
        <a:p>
          <a:pPr rtl="0"/>
          <a:r>
            <a:rPr lang="zh-CN" smtClean="0"/>
            <a:t>为什么学过</a:t>
          </a:r>
          <a:r>
            <a:rPr lang="en-US" smtClean="0"/>
            <a:t>C/Java/C#...</a:t>
          </a:r>
          <a:r>
            <a:rPr lang="zh-CN" smtClean="0"/>
            <a:t>，还需要学习</a:t>
          </a:r>
          <a:r>
            <a:rPr lang="en-US" smtClean="0"/>
            <a:t>R</a:t>
          </a:r>
          <a:r>
            <a:rPr lang="zh-CN" smtClean="0"/>
            <a:t>或</a:t>
          </a:r>
          <a:r>
            <a:rPr lang="en-US" smtClean="0"/>
            <a:t>Python</a:t>
          </a:r>
          <a:r>
            <a:rPr lang="zh-CN" smtClean="0"/>
            <a:t>？</a:t>
          </a:r>
          <a:endParaRPr lang="zh-CN"/>
        </a:p>
      </dgm:t>
    </dgm:pt>
    <dgm:pt modelId="{72E577BF-32E3-4219-A5FD-51279D724FC2}" cxnId="{A315AFF6-08CA-49A2-8B9F-6083E2CFAC8D}" type="parTrans">
      <dgm:prSet/>
      <dgm:spPr/>
      <dgm:t>
        <a:bodyPr/>
        <a:lstStyle/>
        <a:p>
          <a:endParaRPr lang="zh-CN" altLang="en-US"/>
        </a:p>
      </dgm:t>
    </dgm:pt>
    <dgm:pt modelId="{E0E46A32-3360-4836-B871-9E9CA8B92AC9}" cxnId="{A315AFF6-08CA-49A2-8B9F-6083E2CFAC8D}" type="sibTrans">
      <dgm:prSet/>
      <dgm:spPr/>
      <dgm:t>
        <a:bodyPr/>
        <a:lstStyle/>
        <a:p>
          <a:endParaRPr lang="zh-CN" altLang="en-US"/>
        </a:p>
      </dgm:t>
    </dgm:pt>
    <dgm:pt modelId="{277111DF-0913-49D2-97B6-1F6E8D9F52EC}">
      <dgm:prSet/>
      <dgm:spPr/>
      <dgm:t>
        <a:bodyPr/>
        <a:lstStyle/>
        <a:p>
          <a:pPr rtl="0"/>
          <a:r>
            <a:rPr lang="zh-CN" smtClean="0"/>
            <a:t>数据科学的争论</a:t>
          </a:r>
          <a:r>
            <a:rPr lang="en-US" smtClean="0"/>
            <a:t>——R vs. Python</a:t>
          </a:r>
          <a:endParaRPr lang="zh-CN"/>
        </a:p>
      </dgm:t>
    </dgm:pt>
    <dgm:pt modelId="{0575CA43-83C3-471E-9C89-E007ABDC5087}" cxnId="{0B3CF1D0-57B8-4803-A97A-400DD736B974}" type="parTrans">
      <dgm:prSet/>
      <dgm:spPr/>
      <dgm:t>
        <a:bodyPr/>
        <a:lstStyle/>
        <a:p>
          <a:endParaRPr lang="zh-CN" altLang="en-US"/>
        </a:p>
      </dgm:t>
    </dgm:pt>
    <dgm:pt modelId="{9BD5C30B-7E30-41A3-B8C3-C5A7718927C9}" cxnId="{0B3CF1D0-57B8-4803-A97A-400DD736B974}" type="sibTrans">
      <dgm:prSet/>
      <dgm:spPr/>
      <dgm:t>
        <a:bodyPr/>
        <a:lstStyle/>
        <a:p>
          <a:endParaRPr lang="zh-CN" altLang="en-US"/>
        </a:p>
      </dgm:t>
    </dgm:pt>
    <dgm:pt modelId="{91B0B02D-EF6D-4814-B051-237D0EDBB45C}">
      <dgm:prSet/>
      <dgm:spPr/>
      <dgm:t>
        <a:bodyPr/>
        <a:lstStyle/>
        <a:p>
          <a:pPr rtl="0"/>
          <a:r>
            <a:rPr lang="zh-CN" smtClean="0"/>
            <a:t>全景解读解读</a:t>
          </a:r>
          <a:r>
            <a:rPr lang="en-US" smtClean="0"/>
            <a:t>《</a:t>
          </a:r>
          <a:r>
            <a:rPr lang="zh-CN" smtClean="0"/>
            <a:t>一张图看懂</a:t>
          </a:r>
          <a:r>
            <a:rPr lang="en-US" smtClean="0"/>
            <a:t>R</a:t>
          </a:r>
          <a:r>
            <a:rPr lang="zh-CN" smtClean="0"/>
            <a:t>语言（</a:t>
          </a:r>
          <a:r>
            <a:rPr lang="en-US" smtClean="0"/>
            <a:t>V2.0</a:t>
          </a:r>
          <a:r>
            <a:rPr lang="zh-CN" smtClean="0"/>
            <a:t>）</a:t>
          </a:r>
          <a:r>
            <a:rPr lang="en-US" smtClean="0"/>
            <a:t>》</a:t>
          </a:r>
          <a:endParaRPr lang="zh-CN"/>
        </a:p>
      </dgm:t>
    </dgm:pt>
    <dgm:pt modelId="{56A61E1F-4FDE-4425-9C53-95FC89FF533E}" cxnId="{C0480AA8-53E7-4F29-9C21-755C1AB47670}" type="parTrans">
      <dgm:prSet/>
      <dgm:spPr/>
      <dgm:t>
        <a:bodyPr/>
        <a:lstStyle/>
        <a:p>
          <a:endParaRPr lang="zh-CN" altLang="en-US"/>
        </a:p>
      </dgm:t>
    </dgm:pt>
    <dgm:pt modelId="{CCC37D93-957F-4A02-BEB0-30999881FD2B}" cxnId="{C0480AA8-53E7-4F29-9C21-755C1AB47670}" type="sibTrans">
      <dgm:prSet/>
      <dgm:spPr/>
      <dgm:t>
        <a:bodyPr/>
        <a:lstStyle/>
        <a:p>
          <a:endParaRPr lang="zh-CN" altLang="en-US"/>
        </a:p>
      </dgm:t>
    </dgm:pt>
    <dgm:pt modelId="{35CDF251-21B8-49E7-866A-1A77F5B78BFB}">
      <dgm:prSet/>
      <dgm:spPr/>
      <dgm:t>
        <a:bodyPr/>
        <a:lstStyle/>
        <a:p>
          <a:pPr rtl="0"/>
          <a:r>
            <a:rPr lang="zh-CN" smtClean="0"/>
            <a:t>数据科学家常用的</a:t>
          </a:r>
          <a:r>
            <a:rPr lang="en-US" smtClean="0"/>
            <a:t>R</a:t>
          </a:r>
          <a:r>
            <a:rPr lang="zh-CN" smtClean="0"/>
            <a:t>包</a:t>
          </a:r>
          <a:endParaRPr lang="zh-CN"/>
        </a:p>
      </dgm:t>
    </dgm:pt>
    <dgm:pt modelId="{E7652160-BB61-4B9B-8D8F-726BFEF0A0D9}" cxnId="{BEA87E90-F70B-45C8-8D96-713681720C00}" type="parTrans">
      <dgm:prSet/>
      <dgm:spPr/>
      <dgm:t>
        <a:bodyPr/>
        <a:lstStyle/>
        <a:p>
          <a:endParaRPr lang="zh-CN" altLang="en-US"/>
        </a:p>
      </dgm:t>
    </dgm:pt>
    <dgm:pt modelId="{3BC23626-EABF-4B6E-B5CD-14B31B8D592E}" cxnId="{BEA87E90-F70B-45C8-8D96-713681720C00}" type="sibTrans">
      <dgm:prSet/>
      <dgm:spPr/>
      <dgm:t>
        <a:bodyPr/>
        <a:lstStyle/>
        <a:p>
          <a:endParaRPr lang="zh-CN" altLang="en-US"/>
        </a:p>
      </dgm:t>
    </dgm:pt>
    <dgm:pt modelId="{872764CC-93DD-4C83-9BE1-F22316B1A443}">
      <dgm:prSet/>
      <dgm:spPr/>
      <dgm:t>
        <a:bodyPr/>
        <a:lstStyle/>
        <a:p>
          <a:pPr rtl="0"/>
          <a:r>
            <a:rPr lang="en-US" smtClean="0"/>
            <a:t>Spark+ R</a:t>
          </a:r>
          <a:r>
            <a:rPr lang="zh-CN" smtClean="0"/>
            <a:t>编程</a:t>
          </a:r>
          <a:endParaRPr lang="zh-CN"/>
        </a:p>
      </dgm:t>
    </dgm:pt>
    <dgm:pt modelId="{61642644-8C2B-459A-AAB5-01C68654342E}" cxnId="{719592E1-3A7E-4605-913D-76FA82DF8A00}" type="parTrans">
      <dgm:prSet/>
      <dgm:spPr/>
      <dgm:t>
        <a:bodyPr/>
        <a:lstStyle/>
        <a:p>
          <a:endParaRPr lang="zh-CN" altLang="en-US"/>
        </a:p>
      </dgm:t>
    </dgm:pt>
    <dgm:pt modelId="{443765AA-0030-497E-A4FD-B9D3F8432A31}" cxnId="{719592E1-3A7E-4605-913D-76FA82DF8A00}" type="sibTrans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99A89-703A-43FA-A301-15BB6DC7D53D}" type="pres">
      <dgm:prSet presAssocID="{E0E46A32-3360-4836-B871-9E9CA8B92AC9}" presName="spacer" presStyleCnt="0"/>
      <dgm:spPr/>
    </dgm:pt>
    <dgm:pt modelId="{E12DA801-2BC6-4FAA-9247-4B6913F1AE44}" type="pres">
      <dgm:prSet presAssocID="{277111DF-0913-49D2-97B6-1F6E8D9F5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BB0BA-5009-4FB6-BDF5-0D02B25E9777}" type="pres">
      <dgm:prSet presAssocID="{9BD5C30B-7E30-41A3-B8C3-C5A7718927C9}" presName="spacer" presStyleCnt="0"/>
      <dgm:spPr/>
    </dgm:pt>
    <dgm:pt modelId="{A62908FD-5876-42FC-99D9-9ADE12650A70}" type="pres">
      <dgm:prSet presAssocID="{91B0B02D-EF6D-4814-B051-237D0EDBB45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83FB26-8F87-45FB-8325-BB4F1970125A}" type="pres">
      <dgm:prSet presAssocID="{CCC37D93-957F-4A02-BEB0-30999881FD2B}" presName="spacer" presStyleCnt="0"/>
      <dgm:spPr/>
    </dgm:pt>
    <dgm:pt modelId="{7B88E922-9D2D-4CE6-9A88-798277CC24B0}" type="pres">
      <dgm:prSet presAssocID="{35CDF251-21B8-49E7-866A-1A77F5B78BF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DB10-ED4F-4642-AD1B-E3E93492F5D8}" type="pres">
      <dgm:prSet presAssocID="{3BC23626-EABF-4B6E-B5CD-14B31B8D592E}" presName="spacer" presStyleCnt="0"/>
      <dgm:spPr/>
    </dgm:pt>
    <dgm:pt modelId="{09FB3711-1CCD-4CD6-BAB9-1818D382C26E}" type="pres">
      <dgm:prSet presAssocID="{872764CC-93DD-4C83-9BE1-F22316B1A44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717EDF-DFB9-40C2-B308-D2C7DAB5CA4B}" type="presOf" srcId="{8658AF3B-7653-43D7-B000-D9425CD958BD}" destId="{DED52D98-DC19-4B6D-BF33-E6297DA166FB}" srcOrd="0" destOrd="0" presId="urn:microsoft.com/office/officeart/2005/8/layout/vList2"/>
    <dgm:cxn modelId="{0B3CF1D0-57B8-4803-A97A-400DD736B974}" srcId="{F9F7F843-7073-4F2F-BBA9-F0A55A075866}" destId="{277111DF-0913-49D2-97B6-1F6E8D9F52EC}" srcOrd="1" destOrd="0" parTransId="{0575CA43-83C3-471E-9C89-E007ABDC5087}" sibTransId="{9BD5C30B-7E30-41A3-B8C3-C5A7718927C9}"/>
    <dgm:cxn modelId="{5D438FA9-A993-473F-83F5-6699727CE55A}" type="presOf" srcId="{872764CC-93DD-4C83-9BE1-F22316B1A443}" destId="{09FB3711-1CCD-4CD6-BAB9-1818D382C26E}" srcOrd="0" destOrd="0" presId="urn:microsoft.com/office/officeart/2005/8/layout/vList2"/>
    <dgm:cxn modelId="{A315AFF6-08CA-49A2-8B9F-6083E2CFAC8D}" srcId="{F9F7F843-7073-4F2F-BBA9-F0A55A075866}" destId="{8658AF3B-7653-43D7-B000-D9425CD958BD}" srcOrd="0" destOrd="0" parTransId="{72E577BF-32E3-4219-A5FD-51279D724FC2}" sibTransId="{E0E46A32-3360-4836-B871-9E9CA8B92AC9}"/>
    <dgm:cxn modelId="{719592E1-3A7E-4605-913D-76FA82DF8A00}" srcId="{F9F7F843-7073-4F2F-BBA9-F0A55A075866}" destId="{872764CC-93DD-4C83-9BE1-F22316B1A443}" srcOrd="4" destOrd="0" parTransId="{61642644-8C2B-459A-AAB5-01C68654342E}" sibTransId="{443765AA-0030-497E-A4FD-B9D3F8432A31}"/>
    <dgm:cxn modelId="{B7FFC67F-EACE-4B71-9D81-02D7A1F7C495}" type="presOf" srcId="{277111DF-0913-49D2-97B6-1F6E8D9F52EC}" destId="{E12DA801-2BC6-4FAA-9247-4B6913F1AE44}" srcOrd="0" destOrd="0" presId="urn:microsoft.com/office/officeart/2005/8/layout/vList2"/>
    <dgm:cxn modelId="{C0480AA8-53E7-4F29-9C21-755C1AB47670}" srcId="{F9F7F843-7073-4F2F-BBA9-F0A55A075866}" destId="{91B0B02D-EF6D-4814-B051-237D0EDBB45C}" srcOrd="2" destOrd="0" parTransId="{56A61E1F-4FDE-4425-9C53-95FC89FF533E}" sibTransId="{CCC37D93-957F-4A02-BEB0-30999881FD2B}"/>
    <dgm:cxn modelId="{1DE18D73-C3CF-4811-9333-7A24D41B887E}" type="presOf" srcId="{35CDF251-21B8-49E7-866A-1A77F5B78BFB}" destId="{7B88E922-9D2D-4CE6-9A88-798277CC24B0}" srcOrd="0" destOrd="0" presId="urn:microsoft.com/office/officeart/2005/8/layout/vList2"/>
    <dgm:cxn modelId="{BEA87E90-F70B-45C8-8D96-713681720C00}" srcId="{F9F7F843-7073-4F2F-BBA9-F0A55A075866}" destId="{35CDF251-21B8-49E7-866A-1A77F5B78BFB}" srcOrd="3" destOrd="0" parTransId="{E7652160-BB61-4B9B-8D8F-726BFEF0A0D9}" sibTransId="{3BC23626-EABF-4B6E-B5CD-14B31B8D592E}"/>
    <dgm:cxn modelId="{E5A3B118-AAF8-4C12-A202-CD2CAABD026B}" type="presOf" srcId="{F9F7F843-7073-4F2F-BBA9-F0A55A075866}" destId="{A3D1E22A-A270-4638-809E-B9EF73FD34F3}" srcOrd="0" destOrd="0" presId="urn:microsoft.com/office/officeart/2005/8/layout/vList2"/>
    <dgm:cxn modelId="{4295E583-B8CC-4323-BE3E-5AE79B71DDD0}" type="presOf" srcId="{91B0B02D-EF6D-4814-B051-237D0EDBB45C}" destId="{A62908FD-5876-42FC-99D9-9ADE12650A70}" srcOrd="0" destOrd="0" presId="urn:microsoft.com/office/officeart/2005/8/layout/vList2"/>
    <dgm:cxn modelId="{5EAFAF4B-D67D-4529-80A7-DFB7847334BF}" type="presParOf" srcId="{A3D1E22A-A270-4638-809E-B9EF73FD34F3}" destId="{DED52D98-DC19-4B6D-BF33-E6297DA166FB}" srcOrd="0" destOrd="0" presId="urn:microsoft.com/office/officeart/2005/8/layout/vList2"/>
    <dgm:cxn modelId="{56496A51-D613-40D1-9648-4B89613B0108}" type="presParOf" srcId="{A3D1E22A-A270-4638-809E-B9EF73FD34F3}" destId="{ABE99A89-703A-43FA-A301-15BB6DC7D53D}" srcOrd="1" destOrd="0" presId="urn:microsoft.com/office/officeart/2005/8/layout/vList2"/>
    <dgm:cxn modelId="{A0406BEF-ACC6-404C-97E5-34C421EBCEAB}" type="presParOf" srcId="{A3D1E22A-A270-4638-809E-B9EF73FD34F3}" destId="{E12DA801-2BC6-4FAA-9247-4B6913F1AE44}" srcOrd="2" destOrd="0" presId="urn:microsoft.com/office/officeart/2005/8/layout/vList2"/>
    <dgm:cxn modelId="{969E4D9E-5B43-4441-82EB-7DA514B9B42E}" type="presParOf" srcId="{A3D1E22A-A270-4638-809E-B9EF73FD34F3}" destId="{9C4BB0BA-5009-4FB6-BDF5-0D02B25E9777}" srcOrd="3" destOrd="0" presId="urn:microsoft.com/office/officeart/2005/8/layout/vList2"/>
    <dgm:cxn modelId="{698EE504-5383-498E-AAFA-BA65D5D08313}" type="presParOf" srcId="{A3D1E22A-A270-4638-809E-B9EF73FD34F3}" destId="{A62908FD-5876-42FC-99D9-9ADE12650A70}" srcOrd="4" destOrd="0" presId="urn:microsoft.com/office/officeart/2005/8/layout/vList2"/>
    <dgm:cxn modelId="{7B037891-A556-4AF5-8475-3D31D2BD7E75}" type="presParOf" srcId="{A3D1E22A-A270-4638-809E-B9EF73FD34F3}" destId="{C983FB26-8F87-45FB-8325-BB4F1970125A}" srcOrd="5" destOrd="0" presId="urn:microsoft.com/office/officeart/2005/8/layout/vList2"/>
    <dgm:cxn modelId="{FB13B1A6-AACA-4799-99B8-E045D2688AA6}" type="presParOf" srcId="{A3D1E22A-A270-4638-809E-B9EF73FD34F3}" destId="{7B88E922-9D2D-4CE6-9A88-798277CC24B0}" srcOrd="6" destOrd="0" presId="urn:microsoft.com/office/officeart/2005/8/layout/vList2"/>
    <dgm:cxn modelId="{7EC6FE59-E0BA-4620-83DA-B7B56781DD4B}" type="presParOf" srcId="{A3D1E22A-A270-4638-809E-B9EF73FD34F3}" destId="{EF69DB10-ED4F-4642-AD1B-E3E93492F5D8}" srcOrd="7" destOrd="0" presId="urn:microsoft.com/office/officeart/2005/8/layout/vList2"/>
    <dgm:cxn modelId="{78C5C2BE-0E02-469B-B5FA-1190C94C975A}" type="presParOf" srcId="{A3D1E22A-A270-4638-809E-B9EF73FD34F3}" destId="{09FB3711-1CCD-4CD6-BAB9-1818D382C2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52D98-DC19-4B6D-BF33-E6297DA166F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为什么学过</a:t>
          </a:r>
          <a:r>
            <a:rPr lang="en-US" sz="2400" kern="1200" smtClean="0"/>
            <a:t>C/Java/C#...</a:t>
          </a:r>
          <a:r>
            <a:rPr lang="zh-CN" sz="2400" kern="1200" smtClean="0"/>
            <a:t>，还需要学习</a:t>
          </a:r>
          <a:r>
            <a:rPr lang="en-US" sz="2400" kern="1200" smtClean="0"/>
            <a:t>R</a:t>
          </a:r>
          <a:r>
            <a:rPr lang="zh-CN" sz="2400" kern="1200" smtClean="0"/>
            <a:t>或</a:t>
          </a:r>
          <a:r>
            <a:rPr lang="en-US" sz="2400" kern="1200" smtClean="0"/>
            <a:t>Python</a:t>
          </a:r>
          <a:r>
            <a:rPr lang="zh-CN" sz="2400" kern="1200" smtClean="0"/>
            <a:t>？</a:t>
          </a:r>
          <a:endParaRPr lang="zh-CN" sz="2400" kern="1200"/>
        </a:p>
      </dsp:txBody>
      <dsp:txXfrm>
        <a:off x="29471" y="763386"/>
        <a:ext cx="6736426" cy="544777"/>
      </dsp:txXfrm>
    </dsp:sp>
    <dsp:sp modelId="{E12DA801-2BC6-4FAA-9247-4B6913F1AE44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数据科学的争论</a:t>
          </a:r>
          <a:r>
            <a:rPr lang="en-US" sz="2400" kern="1200" smtClean="0"/>
            <a:t>——R vs. Python</a:t>
          </a:r>
          <a:endParaRPr lang="zh-CN" sz="2400" kern="1200"/>
        </a:p>
      </dsp:txBody>
      <dsp:txXfrm>
        <a:off x="29471" y="1436226"/>
        <a:ext cx="6736426" cy="544777"/>
      </dsp:txXfrm>
    </dsp:sp>
    <dsp:sp modelId="{A62908FD-5876-42FC-99D9-9ADE12650A70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全景解读解读</a:t>
          </a:r>
          <a:r>
            <a:rPr lang="en-US" sz="2400" kern="1200" smtClean="0"/>
            <a:t>《</a:t>
          </a:r>
          <a:r>
            <a:rPr lang="zh-CN" sz="2400" kern="1200" smtClean="0"/>
            <a:t>一张图看懂</a:t>
          </a:r>
          <a:r>
            <a:rPr lang="en-US" sz="2400" kern="1200" smtClean="0"/>
            <a:t>R</a:t>
          </a:r>
          <a:r>
            <a:rPr lang="zh-CN" sz="2400" kern="1200" smtClean="0"/>
            <a:t>语言（</a:t>
          </a:r>
          <a:r>
            <a:rPr lang="en-US" sz="2400" kern="1200" smtClean="0"/>
            <a:t>V2.0</a:t>
          </a:r>
          <a:r>
            <a:rPr lang="zh-CN" sz="2400" kern="1200" smtClean="0"/>
            <a:t>）</a:t>
          </a:r>
          <a:r>
            <a:rPr lang="en-US" sz="2400" kern="1200" smtClean="0"/>
            <a:t>》</a:t>
          </a:r>
          <a:endParaRPr lang="zh-CN" sz="2400" kern="1200"/>
        </a:p>
      </dsp:txBody>
      <dsp:txXfrm>
        <a:off x="29471" y="2109066"/>
        <a:ext cx="6736426" cy="544777"/>
      </dsp:txXfrm>
    </dsp:sp>
    <dsp:sp modelId="{7B88E922-9D2D-4CE6-9A88-798277CC24B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数据科学家常用的</a:t>
          </a:r>
          <a:r>
            <a:rPr lang="en-US" sz="2400" kern="1200" smtClean="0"/>
            <a:t>R</a:t>
          </a:r>
          <a:r>
            <a:rPr lang="zh-CN" sz="2400" kern="1200" smtClean="0"/>
            <a:t>包</a:t>
          </a:r>
          <a:endParaRPr lang="zh-CN" sz="2400" kern="1200"/>
        </a:p>
      </dsp:txBody>
      <dsp:txXfrm>
        <a:off x="29471" y="2781906"/>
        <a:ext cx="6736426" cy="544777"/>
      </dsp:txXfrm>
    </dsp:sp>
    <dsp:sp modelId="{09FB3711-1CCD-4CD6-BAB9-1818D382C26E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Spark+ R</a:t>
          </a:r>
          <a:r>
            <a:rPr lang="zh-CN" sz="2400" kern="1200" smtClean="0"/>
            <a:t>编程</a:t>
          </a:r>
          <a:endParaRPr lang="zh-CN" sz="2400" kern="1200"/>
        </a:p>
      </dsp:txBody>
      <dsp:txXfrm>
        <a:off x="29471" y="3454746"/>
        <a:ext cx="6736426" cy="54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14204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3200" b="0" dirty="0" smtClean="0">
                <a:solidFill>
                  <a:srgbClr val="C00000"/>
                </a:solidFill>
              </a:rPr>
              <a:t>        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技术与工具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4.6  </a:t>
            </a:r>
            <a:r>
              <a:rPr lang="zh-CN" altLang="en-US" dirty="0">
                <a:solidFill>
                  <a:srgbClr val="C00000"/>
                </a:solidFill>
              </a:rPr>
              <a:t>R与Python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4.6  R与Python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71464" y="678262"/>
            <a:ext cx="8568952" cy="821913"/>
          </a:xfrm>
        </p:spPr>
        <p:txBody>
          <a:bodyPr/>
          <a:lstStyle/>
          <a:p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与</a:t>
            </a:r>
            <a:r>
              <a:rPr lang="en-US" altLang="zh-CN" sz="3600" b="1" dirty="0" smtClean="0"/>
              <a:t>Python</a:t>
            </a:r>
            <a:r>
              <a:rPr lang="zh-CN" altLang="en-US" sz="3600" b="1" dirty="0" smtClean="0"/>
              <a:t>在数据分析中的重要地位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8400256" y="2420888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2016-2017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大数据与数据科学领域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篇经典短文精选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" name="Picture 2" descr="http://qr.api.cli.im/qr?data=https%253A%252F%252Fmp.weixin.qq.com%252Fs%253F__biz%253DMzIxMzQ5NzcyMg%253D%253D%2526mid%253D2247484292%2526idx%253D1%2526sn%253D19a969a3997fef8f43d64555396a78b0%2526chksm%253D97b4a191a0c3288797a2b5c31cf38fb3cdfb03f4e48bc07b0cf9ffc4471b2431be26ef3afc29%2523rd&amp;level=H&amp;transparent=false&amp;bgcolor=%23ffffff&amp;forecolor=%23000000&amp;blockpixel=12&amp;marginblock=1&amp;logourl=&amp;size=280&amp;kid=cliim&amp;key=fe3e639a345526a7f775262b53b7460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32" y="32129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dirty="0" smtClean="0"/>
              <a:t>4.6  R与Python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4.6  R与Python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55440" y="1283451"/>
          <a:ext cx="9145016" cy="5107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764"/>
                <a:gridCol w="3588390"/>
                <a:gridCol w="3947862"/>
              </a:tblGrid>
              <a:tr h="4246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Python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设计者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Ross Ihaka </a:t>
                      </a:r>
                      <a:r>
                        <a:rPr lang="zh-CN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Robert Gentleman</a:t>
                      </a:r>
                      <a:r>
                        <a:rPr lang="zh-CN" sz="1800" kern="100">
                          <a:effectLst/>
                        </a:rPr>
                        <a:t>（统计学家）</a:t>
                      </a: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Guido Van Rossum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（程序员）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设计目的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方便统计处理、数据分析及图形化显示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提升软件开发的效率与源代码的可读性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设计哲学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（功能层次上）简单、有效、完善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（源代码层次上）优雅、明确、简单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649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发行年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1995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1991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7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前身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</a:t>
                      </a: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ABC</a:t>
                      </a:r>
                      <a:r>
                        <a:rPr lang="zh-CN" sz="1800" kern="100">
                          <a:effectLst/>
                        </a:rPr>
                        <a:t>语言、</a:t>
                      </a:r>
                      <a:r>
                        <a:rPr lang="en-US" sz="1800" kern="100">
                          <a:effectLst/>
                        </a:rPr>
                        <a:t>C</a:t>
                      </a:r>
                      <a:r>
                        <a:rPr lang="zh-CN" sz="1800" kern="100">
                          <a:effectLst/>
                        </a:rPr>
                        <a:t>语言和</a:t>
                      </a:r>
                      <a:r>
                        <a:rPr lang="en-US" sz="1800" kern="100">
                          <a:effectLst/>
                        </a:rPr>
                        <a:t>Modula-3</a:t>
                      </a: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主要维护者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R-Core Team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R-</a:t>
                      </a:r>
                      <a:r>
                        <a:rPr lang="zh-CN" sz="1800" kern="100">
                          <a:effectLst/>
                        </a:rPr>
                        <a:t>核心团队）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R Foundation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R</a:t>
                      </a:r>
                      <a:r>
                        <a:rPr lang="zh-CN" sz="1800" kern="100">
                          <a:effectLst/>
                        </a:rPr>
                        <a:t>基金会）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Python Software Foundation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Python</a:t>
                      </a:r>
                      <a:r>
                        <a:rPr lang="zh-CN" sz="1800" kern="100">
                          <a:effectLst/>
                        </a:rPr>
                        <a:t>软件基金会） 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7686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主要用户群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学术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科学研究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统计学家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软件工程师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程序员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dirty="0" smtClean="0"/>
              <a:t>4.6  R与Python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4.6  R与Python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9416" y="1214423"/>
          <a:ext cx="9721080" cy="5228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103"/>
                <a:gridCol w="3814431"/>
                <a:gridCol w="4196546"/>
              </a:tblGrid>
              <a:tr h="486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Python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79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可用性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可以用简单几行代码即可实现复杂的数据统计、机器学习和数据可视化功能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源代码的语法更规范，便于编码与调试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526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学习成本曲线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入门难，入门后相对容易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入门相对容易，入门后学习难度随着学习内容逐步提升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526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第三方提供的功能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以“包”的形式存在</a:t>
                      </a:r>
                      <a:endParaRPr lang="zh-CN" sz="20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可从</a:t>
                      </a:r>
                      <a:r>
                        <a:rPr lang="en-US" sz="1600" kern="100">
                          <a:effectLst/>
                        </a:rPr>
                        <a:t>CRAN</a:t>
                      </a:r>
                      <a:r>
                        <a:rPr lang="zh-CN" sz="1600" kern="100">
                          <a:effectLst/>
                        </a:rPr>
                        <a:t>下载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以“库”的形式存在</a:t>
                      </a:r>
                      <a:endParaRPr lang="zh-CN" sz="20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可从</a:t>
                      </a:r>
                      <a:r>
                        <a:rPr lang="en-US" sz="1600" kern="100">
                          <a:effectLst/>
                        </a:rPr>
                        <a:t>PyPi</a:t>
                      </a:r>
                      <a:r>
                        <a:rPr lang="zh-CN" sz="1600" kern="100">
                          <a:effectLst/>
                        </a:rPr>
                        <a:t>下载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1580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常用包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库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数据科学工具集：</a:t>
                      </a:r>
                      <a:r>
                        <a:rPr lang="en-US" sz="1600" kern="100">
                          <a:effectLst/>
                        </a:rPr>
                        <a:t>tidyverse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数据处理：</a:t>
                      </a:r>
                      <a:r>
                        <a:rPr lang="en-US" sz="1600" kern="100">
                          <a:effectLst/>
                        </a:rPr>
                        <a:t>dplyr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plyr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data.table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stringr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可视化：</a:t>
                      </a:r>
                      <a:r>
                        <a:rPr lang="en-US" sz="1600" kern="100">
                          <a:effectLst/>
                        </a:rPr>
                        <a:t>ggplot2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ggvis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lattice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机器学习：</a:t>
                      </a:r>
                      <a:r>
                        <a:rPr lang="en-US" sz="1600" kern="100">
                          <a:effectLst/>
                        </a:rPr>
                        <a:t>RWeka 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caret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数据处理：</a:t>
                      </a:r>
                      <a:r>
                        <a:rPr lang="en-US" sz="1600" kern="100">
                          <a:effectLst/>
                        </a:rPr>
                        <a:t>pandas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科学计算：</a:t>
                      </a:r>
                      <a:r>
                        <a:rPr lang="en-US" sz="1600" kern="100">
                          <a:effectLst/>
                        </a:rPr>
                        <a:t>SciPy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NumPy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可视化：</a:t>
                      </a:r>
                      <a:r>
                        <a:rPr lang="en-US" sz="1600" kern="100">
                          <a:effectLst/>
                        </a:rPr>
                        <a:t>matplotlib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统计建模：</a:t>
                      </a:r>
                      <a:r>
                        <a:rPr lang="en-US" sz="1600" kern="100">
                          <a:effectLst/>
                        </a:rPr>
                        <a:t>statsmodels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机器学习：</a:t>
                      </a:r>
                      <a:r>
                        <a:rPr lang="en-US" sz="1600" kern="100">
                          <a:effectLst/>
                        </a:rPr>
                        <a:t>sckikit-learn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TensorFlow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Theano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526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常用</a:t>
                      </a:r>
                      <a:r>
                        <a:rPr lang="en-US" sz="1600" kern="100">
                          <a:effectLst/>
                        </a:rPr>
                        <a:t>IDE(</a:t>
                      </a:r>
                      <a:r>
                        <a:rPr lang="zh-CN" sz="1600" kern="100">
                          <a:effectLst/>
                        </a:rPr>
                        <a:t>集成开发环境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RStudio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RGui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iPhython Notebook/Spyder/Rodeo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  <a:tr h="79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zh-CN" sz="1600" kern="100">
                          <a:effectLst/>
                        </a:rPr>
                        <a:t>与</a:t>
                      </a:r>
                      <a:r>
                        <a:rPr lang="en-US" sz="1600" kern="100">
                          <a:effectLst/>
                        </a:rPr>
                        <a:t>Python</a:t>
                      </a:r>
                      <a:r>
                        <a:rPr lang="zh-CN" sz="1600" kern="100">
                          <a:effectLst/>
                        </a:rPr>
                        <a:t>之间的相互调用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在</a:t>
                      </a: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zh-CN" sz="1600" kern="100">
                          <a:effectLst/>
                        </a:rPr>
                        <a:t>中，可以通过包</a:t>
                      </a:r>
                      <a:r>
                        <a:rPr lang="en-US" sz="1600" kern="100">
                          <a:effectLst/>
                        </a:rPr>
                        <a:t>rPython</a:t>
                      </a:r>
                      <a:r>
                        <a:rPr lang="zh-CN" sz="1600" kern="100">
                          <a:effectLst/>
                        </a:rPr>
                        <a:t>调用</a:t>
                      </a:r>
                      <a:r>
                        <a:rPr lang="en-US" sz="1600" kern="100">
                          <a:effectLst/>
                        </a:rPr>
                        <a:t>Python</a:t>
                      </a:r>
                      <a:r>
                        <a:rPr lang="zh-CN" sz="1600" kern="100">
                          <a:effectLst/>
                        </a:rPr>
                        <a:t>代码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</a:t>
                      </a:r>
                      <a:r>
                        <a:rPr lang="en-US" sz="1600" kern="100" dirty="0">
                          <a:effectLst/>
                        </a:rPr>
                        <a:t>Python</a:t>
                      </a:r>
                      <a:r>
                        <a:rPr lang="zh-CN" sz="1600" kern="100" dirty="0">
                          <a:effectLst/>
                        </a:rPr>
                        <a:t>中，可以通过库</a:t>
                      </a:r>
                      <a:r>
                        <a:rPr lang="en-US" sz="1600" kern="100" dirty="0">
                          <a:effectLst/>
                        </a:rPr>
                        <a:t>RPy2</a:t>
                      </a:r>
                      <a:r>
                        <a:rPr lang="zh-CN" sz="1600" kern="100" dirty="0">
                          <a:effectLst/>
                        </a:rPr>
                        <a:t>调用</a:t>
                      </a:r>
                      <a:r>
                        <a:rPr lang="en-US" sz="1600" kern="100" dirty="0">
                          <a:effectLst/>
                        </a:rPr>
                        <a:t>R</a:t>
                      </a:r>
                      <a:r>
                        <a:rPr lang="zh-CN" sz="1600" kern="100" dirty="0">
                          <a:effectLst/>
                        </a:rPr>
                        <a:t>代码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1061</Words>
  <Application>WPS 演示</Application>
  <PresentationFormat>宽屏</PresentationFormat>
  <Paragraphs>155</Paragraphs>
  <Slides>6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Wingdings 2</vt:lpstr>
      <vt:lpstr>华文中宋</vt:lpstr>
      <vt:lpstr>Helvetica Neue</vt:lpstr>
      <vt:lpstr>等线</vt:lpstr>
      <vt:lpstr>Mongolian Baiti</vt:lpstr>
      <vt:lpstr>微软雅黑</vt:lpstr>
      <vt:lpstr>Calibri</vt:lpstr>
      <vt:lpstr>Arial Unicode MS</vt:lpstr>
      <vt:lpstr>吉祥如意</vt:lpstr>
      <vt:lpstr>《数据科学理论与实践》之                    技术与工具</vt:lpstr>
      <vt:lpstr>4.6  R与Python</vt:lpstr>
      <vt:lpstr>R与Python在数据分析中的重要地位</vt:lpstr>
      <vt:lpstr>4.6  R与Python</vt:lpstr>
      <vt:lpstr>4.6  R与Python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