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406" r:id="rId5"/>
    <p:sldId id="300" r:id="rId6"/>
    <p:sldId id="407" r:id="rId7"/>
    <p:sldId id="408" r:id="rId8"/>
    <p:sldId id="409" r:id="rId9"/>
    <p:sldId id="303" r:id="rId10"/>
    <p:sldId id="304" r:id="rId11"/>
    <p:sldId id="305" r:id="rId12"/>
    <p:sldId id="415" r:id="rId13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13B2A-B4C3-49FC-A3DA-FF184ECE733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AA17310F-2BC6-433F-AB49-EFB21B9F32A0}">
      <dgm:prSet/>
      <dgm:spPr/>
      <dgm:t>
        <a:bodyPr/>
        <a:lstStyle/>
        <a:p>
          <a:pPr rtl="0"/>
          <a:r>
            <a:rPr lang="en-US" smtClean="0"/>
            <a:t>《</a:t>
          </a:r>
          <a:r>
            <a:rPr lang="zh-CN" smtClean="0"/>
            <a:t>促进大数据发展行动纲要</a:t>
          </a:r>
          <a:r>
            <a:rPr lang="en-US" smtClean="0"/>
            <a:t>》</a:t>
          </a:r>
          <a:endParaRPr lang="zh-CN"/>
        </a:p>
      </dgm:t>
    </dgm:pt>
    <dgm:pt modelId="{2B3516DB-36ED-4A36-86BE-C7B18AECC6EB}" cxnId="{90017B41-287F-4680-8E1D-0EEE00B28268}" type="parTrans">
      <dgm:prSet/>
      <dgm:spPr/>
      <dgm:t>
        <a:bodyPr/>
        <a:lstStyle/>
        <a:p>
          <a:endParaRPr lang="zh-CN" altLang="en-US"/>
        </a:p>
      </dgm:t>
    </dgm:pt>
    <dgm:pt modelId="{E43AB80A-B7D5-42CE-98BF-8B518DB3F90B}" cxnId="{90017B41-287F-4680-8E1D-0EEE00B28268}" type="sibTrans">
      <dgm:prSet/>
      <dgm:spPr/>
      <dgm:t>
        <a:bodyPr/>
        <a:lstStyle/>
        <a:p>
          <a:endParaRPr lang="zh-CN" altLang="en-US"/>
        </a:p>
      </dgm:t>
    </dgm:pt>
    <dgm:pt modelId="{28983DF4-B4A2-4F12-B299-1D6A0EEA9109}">
      <dgm:prSet/>
      <dgm:spPr/>
      <dgm:t>
        <a:bodyPr/>
        <a:lstStyle/>
        <a:p>
          <a:pPr rtl="0"/>
          <a:r>
            <a:rPr lang="zh-CN" smtClean="0"/>
            <a:t>发文字号：国发</a:t>
          </a:r>
          <a:r>
            <a:rPr lang="en-US" smtClean="0"/>
            <a:t>〔2015〕50</a:t>
          </a:r>
          <a:r>
            <a:rPr lang="zh-CN" smtClean="0"/>
            <a:t>号</a:t>
          </a:r>
          <a:endParaRPr lang="zh-CN"/>
        </a:p>
      </dgm:t>
    </dgm:pt>
    <dgm:pt modelId="{4117519D-489F-49FE-A58D-DFADD0E72F07}" cxnId="{4F0F2D7F-3EAF-407A-8569-5129894FDA21}" type="parTrans">
      <dgm:prSet/>
      <dgm:spPr/>
      <dgm:t>
        <a:bodyPr/>
        <a:lstStyle/>
        <a:p>
          <a:endParaRPr lang="zh-CN" altLang="en-US"/>
        </a:p>
      </dgm:t>
    </dgm:pt>
    <dgm:pt modelId="{F2257666-E1B3-498B-A1B7-B1CB482C988F}" cxnId="{4F0F2D7F-3EAF-407A-8569-5129894FDA21}" type="sibTrans">
      <dgm:prSet/>
      <dgm:spPr/>
      <dgm:t>
        <a:bodyPr/>
        <a:lstStyle/>
        <a:p>
          <a:endParaRPr lang="zh-CN" altLang="en-US"/>
        </a:p>
      </dgm:t>
    </dgm:pt>
    <dgm:pt modelId="{46DD7D70-903F-4B0A-81CA-DD446AE21070}">
      <dgm:prSet/>
      <dgm:spPr/>
      <dgm:t>
        <a:bodyPr/>
        <a:lstStyle/>
        <a:p>
          <a:pPr rtl="0"/>
          <a:r>
            <a:rPr lang="zh-CN" dirty="0" smtClean="0"/>
            <a:t>发布日期：</a:t>
          </a:r>
          <a:r>
            <a:rPr lang="en-US" dirty="0" smtClean="0"/>
            <a:t>2015</a:t>
          </a:r>
          <a:r>
            <a:rPr lang="zh-CN" dirty="0" smtClean="0"/>
            <a:t>年</a:t>
          </a:r>
          <a:r>
            <a:rPr lang="en-US" dirty="0" smtClean="0"/>
            <a:t>09</a:t>
          </a:r>
          <a:r>
            <a:rPr lang="zh-CN" dirty="0" smtClean="0"/>
            <a:t>月</a:t>
          </a:r>
          <a:r>
            <a:rPr lang="en-US" dirty="0" smtClean="0"/>
            <a:t>05</a:t>
          </a:r>
          <a:r>
            <a:rPr lang="zh-CN" dirty="0" smtClean="0"/>
            <a:t>日</a:t>
          </a:r>
          <a:endParaRPr lang="zh-CN" dirty="0"/>
        </a:p>
      </dgm:t>
    </dgm:pt>
    <dgm:pt modelId="{9DFBD780-6F60-4C3E-BE51-BACC7A0B106C}" cxnId="{01355FA1-88B0-481B-8FFD-F1C5AE0ED849}" type="parTrans">
      <dgm:prSet/>
      <dgm:spPr/>
      <dgm:t>
        <a:bodyPr/>
        <a:lstStyle/>
        <a:p>
          <a:endParaRPr lang="zh-CN" altLang="en-US"/>
        </a:p>
      </dgm:t>
    </dgm:pt>
    <dgm:pt modelId="{DC52545F-F54E-4A8C-8EE0-3FB1C424B465}" cxnId="{01355FA1-88B0-481B-8FFD-F1C5AE0ED849}" type="sibTrans">
      <dgm:prSet/>
      <dgm:spPr/>
      <dgm:t>
        <a:bodyPr/>
        <a:lstStyle/>
        <a:p>
          <a:endParaRPr lang="zh-CN" altLang="en-US"/>
        </a:p>
      </dgm:t>
    </dgm:pt>
    <dgm:pt modelId="{24AFB816-5283-45EE-9D90-83582AF8183B}">
      <dgm:prSet/>
      <dgm:spPr/>
      <dgm:t>
        <a:bodyPr/>
        <a:lstStyle/>
        <a:p>
          <a:pPr rtl="0"/>
          <a:r>
            <a:rPr lang="zh-CN" smtClean="0"/>
            <a:t>主要任务</a:t>
          </a:r>
          <a:endParaRPr lang="zh-CN"/>
        </a:p>
      </dgm:t>
    </dgm:pt>
    <dgm:pt modelId="{407602A6-0C9B-426D-A0B5-0733AAF82759}" cxnId="{CBABEA36-D34F-4259-8B8E-8C3B7634EE42}" type="parTrans">
      <dgm:prSet/>
      <dgm:spPr/>
      <dgm:t>
        <a:bodyPr/>
        <a:lstStyle/>
        <a:p>
          <a:endParaRPr lang="zh-CN" altLang="en-US"/>
        </a:p>
      </dgm:t>
    </dgm:pt>
    <dgm:pt modelId="{8B98FE0F-CC38-4501-B91A-452D98177EBC}" cxnId="{CBABEA36-D34F-4259-8B8E-8C3B7634EE42}" type="sibTrans">
      <dgm:prSet/>
      <dgm:spPr/>
      <dgm:t>
        <a:bodyPr/>
        <a:lstStyle/>
        <a:p>
          <a:endParaRPr lang="zh-CN" altLang="en-US"/>
        </a:p>
      </dgm:t>
    </dgm:pt>
    <dgm:pt modelId="{0482999A-359F-456B-92B6-BB9F48AF2655}">
      <dgm:prSet/>
      <dgm:spPr/>
      <dgm:t>
        <a:bodyPr/>
        <a:lstStyle/>
        <a:p>
          <a:pPr rtl="0"/>
          <a:r>
            <a:rPr lang="zh-CN" dirty="0" smtClean="0"/>
            <a:t>加快政府数据</a:t>
          </a:r>
          <a:r>
            <a:rPr lang="zh-CN" b="1" dirty="0" smtClean="0">
              <a:solidFill>
                <a:srgbClr val="FF0000"/>
              </a:solidFill>
            </a:rPr>
            <a:t>开放共享</a:t>
          </a:r>
          <a:r>
            <a:rPr lang="zh-CN" dirty="0" smtClean="0"/>
            <a:t>，推动</a:t>
          </a:r>
          <a:r>
            <a:rPr lang="zh-CN" b="1" dirty="0" smtClean="0">
              <a:solidFill>
                <a:srgbClr val="FF0000"/>
              </a:solidFill>
            </a:rPr>
            <a:t>资源整合</a:t>
          </a:r>
          <a:r>
            <a:rPr lang="zh-CN" dirty="0" smtClean="0"/>
            <a:t>，提升</a:t>
          </a:r>
          <a:r>
            <a:rPr lang="zh-CN" b="1" dirty="0" smtClean="0">
              <a:solidFill>
                <a:srgbClr val="FF0000"/>
              </a:solidFill>
            </a:rPr>
            <a:t>治理能力</a:t>
          </a:r>
          <a:endParaRPr lang="zh-CN" b="1" dirty="0">
            <a:solidFill>
              <a:srgbClr val="FF0000"/>
            </a:solidFill>
          </a:endParaRPr>
        </a:p>
      </dgm:t>
    </dgm:pt>
    <dgm:pt modelId="{E240D0F1-D8F3-4FB1-B1C3-71809007C61A}" cxnId="{31B39133-17FE-4110-8645-3FB0768F8FB6}" type="parTrans">
      <dgm:prSet/>
      <dgm:spPr/>
      <dgm:t>
        <a:bodyPr/>
        <a:lstStyle/>
        <a:p>
          <a:endParaRPr lang="zh-CN" altLang="en-US"/>
        </a:p>
      </dgm:t>
    </dgm:pt>
    <dgm:pt modelId="{855F7CB3-18C5-4415-B7E4-59BC6EC2ADEE}" cxnId="{31B39133-17FE-4110-8645-3FB0768F8FB6}" type="sibTrans">
      <dgm:prSet/>
      <dgm:spPr/>
      <dgm:t>
        <a:bodyPr/>
        <a:lstStyle/>
        <a:p>
          <a:endParaRPr lang="zh-CN" altLang="en-US"/>
        </a:p>
      </dgm:t>
    </dgm:pt>
    <dgm:pt modelId="{3A16E755-2119-4BCA-95CC-E88D958B335B}">
      <dgm:prSet/>
      <dgm:spPr/>
      <dgm:t>
        <a:bodyPr/>
        <a:lstStyle/>
        <a:p>
          <a:pPr rtl="0"/>
          <a:r>
            <a:rPr lang="zh-CN" dirty="0" smtClean="0"/>
            <a:t>推动</a:t>
          </a:r>
          <a:r>
            <a:rPr lang="zh-CN" b="1" dirty="0" smtClean="0">
              <a:solidFill>
                <a:srgbClr val="FF0000"/>
              </a:solidFill>
            </a:rPr>
            <a:t>产业创新</a:t>
          </a:r>
          <a:r>
            <a:rPr lang="zh-CN" dirty="0" smtClean="0"/>
            <a:t>发展，培育</a:t>
          </a:r>
          <a:r>
            <a:rPr lang="zh-CN" b="1" dirty="0" smtClean="0">
              <a:solidFill>
                <a:srgbClr val="FF0000"/>
              </a:solidFill>
            </a:rPr>
            <a:t>新兴业态</a:t>
          </a:r>
          <a:r>
            <a:rPr lang="zh-CN" dirty="0" smtClean="0"/>
            <a:t>，助力</a:t>
          </a:r>
          <a:r>
            <a:rPr lang="zh-CN" b="1" dirty="0" smtClean="0">
              <a:solidFill>
                <a:srgbClr val="FF0000"/>
              </a:solidFill>
            </a:rPr>
            <a:t>经济转型</a:t>
          </a:r>
          <a:endParaRPr lang="zh-CN" b="1" dirty="0">
            <a:solidFill>
              <a:srgbClr val="FF0000"/>
            </a:solidFill>
          </a:endParaRPr>
        </a:p>
      </dgm:t>
    </dgm:pt>
    <dgm:pt modelId="{6E1F42D1-81A9-4415-99C8-09378C9ECF5C}" cxnId="{557FF4E0-4400-4BFB-A7BA-7B2A3D53C894}" type="parTrans">
      <dgm:prSet/>
      <dgm:spPr/>
      <dgm:t>
        <a:bodyPr/>
        <a:lstStyle/>
        <a:p>
          <a:endParaRPr lang="zh-CN" altLang="en-US"/>
        </a:p>
      </dgm:t>
    </dgm:pt>
    <dgm:pt modelId="{0F25E062-5A09-4F3F-B102-89EEECE12685}" cxnId="{557FF4E0-4400-4BFB-A7BA-7B2A3D53C894}" type="sibTrans">
      <dgm:prSet/>
      <dgm:spPr/>
      <dgm:t>
        <a:bodyPr/>
        <a:lstStyle/>
        <a:p>
          <a:endParaRPr lang="zh-CN" altLang="en-US"/>
        </a:p>
      </dgm:t>
    </dgm:pt>
    <dgm:pt modelId="{5A6235C4-6621-4253-B758-DDBF46140CAF}">
      <dgm:prSet/>
      <dgm:spPr/>
      <dgm:t>
        <a:bodyPr/>
        <a:lstStyle/>
        <a:p>
          <a:pPr rtl="0"/>
          <a:r>
            <a:rPr lang="zh-CN" dirty="0" smtClean="0"/>
            <a:t>强化</a:t>
          </a:r>
          <a:r>
            <a:rPr lang="zh-CN" b="1" dirty="0" smtClean="0">
              <a:solidFill>
                <a:srgbClr val="FF0000"/>
              </a:solidFill>
            </a:rPr>
            <a:t>安全保障</a:t>
          </a:r>
          <a:r>
            <a:rPr lang="zh-CN" dirty="0" smtClean="0"/>
            <a:t>，提高</a:t>
          </a:r>
          <a:r>
            <a:rPr lang="zh-CN" b="1" dirty="0" smtClean="0">
              <a:solidFill>
                <a:srgbClr val="FF0000"/>
              </a:solidFill>
            </a:rPr>
            <a:t>管理水平</a:t>
          </a:r>
          <a:r>
            <a:rPr lang="zh-CN" dirty="0" smtClean="0"/>
            <a:t>，促进</a:t>
          </a:r>
          <a:r>
            <a:rPr lang="zh-CN" b="1" dirty="0" smtClean="0">
              <a:solidFill>
                <a:srgbClr val="FF0000"/>
              </a:solidFill>
            </a:rPr>
            <a:t>健康发展</a:t>
          </a:r>
          <a:endParaRPr lang="zh-CN" b="1" dirty="0">
            <a:solidFill>
              <a:srgbClr val="FF0000"/>
            </a:solidFill>
          </a:endParaRPr>
        </a:p>
      </dgm:t>
    </dgm:pt>
    <dgm:pt modelId="{768007E6-2F44-42DE-8BC4-4E94502C09E0}" cxnId="{468923FE-59D6-45FC-903D-3882863BCCFE}" type="parTrans">
      <dgm:prSet/>
      <dgm:spPr/>
      <dgm:t>
        <a:bodyPr/>
        <a:lstStyle/>
        <a:p>
          <a:endParaRPr lang="zh-CN" altLang="en-US"/>
        </a:p>
      </dgm:t>
    </dgm:pt>
    <dgm:pt modelId="{850982D3-FD3E-40BA-83F9-F132307C6616}" cxnId="{468923FE-59D6-45FC-903D-3882863BCCFE}" type="sibTrans">
      <dgm:prSet/>
      <dgm:spPr/>
      <dgm:t>
        <a:bodyPr/>
        <a:lstStyle/>
        <a:p>
          <a:endParaRPr lang="zh-CN" altLang="en-US"/>
        </a:p>
      </dgm:t>
    </dgm:pt>
    <dgm:pt modelId="{1D5F9FDC-D357-456B-B248-CD4CD09FB4CB}">
      <dgm:prSet/>
      <dgm:spPr/>
      <dgm:t>
        <a:bodyPr/>
        <a:lstStyle/>
        <a:p>
          <a:pPr rtl="0"/>
          <a:r>
            <a:rPr lang="zh-CN" smtClean="0"/>
            <a:t>主要目标</a:t>
          </a:r>
          <a:endParaRPr lang="zh-CN"/>
        </a:p>
      </dgm:t>
    </dgm:pt>
    <dgm:pt modelId="{0A86A192-596E-43A8-9A0A-288675C81832}" cxnId="{4B6A9848-F673-4D30-ADD6-093B39087541}" type="parTrans">
      <dgm:prSet/>
      <dgm:spPr/>
      <dgm:t>
        <a:bodyPr/>
        <a:lstStyle/>
        <a:p>
          <a:endParaRPr lang="zh-CN" altLang="en-US"/>
        </a:p>
      </dgm:t>
    </dgm:pt>
    <dgm:pt modelId="{F9D429FD-799A-4261-9B8A-448A010D22E9}" cxnId="{4B6A9848-F673-4D30-ADD6-093B39087541}" type="sibTrans">
      <dgm:prSet/>
      <dgm:spPr/>
      <dgm:t>
        <a:bodyPr/>
        <a:lstStyle/>
        <a:p>
          <a:endParaRPr lang="zh-CN" altLang="en-US"/>
        </a:p>
      </dgm:t>
    </dgm:pt>
    <dgm:pt modelId="{545A345E-52B5-4CDD-93DC-A3258E7FF1EB}">
      <dgm:prSet/>
      <dgm:spPr/>
      <dgm:t>
        <a:bodyPr/>
        <a:lstStyle/>
        <a:p>
          <a:pPr rtl="0"/>
          <a:r>
            <a:rPr lang="zh-CN" dirty="0" smtClean="0"/>
            <a:t>立足我国国情和现实需要，推动大数据发展和应用在未来</a:t>
          </a:r>
          <a:r>
            <a:rPr lang="en-US" dirty="0" smtClean="0"/>
            <a:t>5—10</a:t>
          </a:r>
          <a:r>
            <a:rPr lang="zh-CN" dirty="0" smtClean="0"/>
            <a:t>年</a:t>
          </a:r>
          <a:r>
            <a:rPr lang="zh-CN" b="1" dirty="0" smtClean="0">
              <a:solidFill>
                <a:srgbClr val="FF0000"/>
              </a:solidFill>
            </a:rPr>
            <a:t>逐步实现</a:t>
          </a:r>
          <a:r>
            <a:rPr lang="en-US" dirty="0" smtClean="0"/>
            <a:t>…</a:t>
          </a:r>
          <a:endParaRPr lang="zh-CN" dirty="0"/>
        </a:p>
      </dgm:t>
    </dgm:pt>
    <dgm:pt modelId="{30D6E344-C944-4260-A572-AEE85882C037}" cxnId="{07E8A53E-CD00-4BD5-98D7-2004ADC24CD4}" type="parTrans">
      <dgm:prSet/>
      <dgm:spPr/>
      <dgm:t>
        <a:bodyPr/>
        <a:lstStyle/>
        <a:p>
          <a:endParaRPr lang="zh-CN" altLang="en-US"/>
        </a:p>
      </dgm:t>
    </dgm:pt>
    <dgm:pt modelId="{15D63DE0-567F-4BAC-8B52-A5D105CE363D}" cxnId="{07E8A53E-CD00-4BD5-98D7-2004ADC24CD4}" type="sibTrans">
      <dgm:prSet/>
      <dgm:spPr/>
      <dgm:t>
        <a:bodyPr/>
        <a:lstStyle/>
        <a:p>
          <a:endParaRPr lang="zh-CN" altLang="en-US"/>
        </a:p>
      </dgm:t>
    </dgm:pt>
    <dgm:pt modelId="{02DEFBB8-71B2-4485-9770-22083E7B7598}">
      <dgm:prSet/>
      <dgm:spPr/>
      <dgm:t>
        <a:bodyPr/>
        <a:lstStyle/>
        <a:p>
          <a:pPr rtl="0"/>
          <a:r>
            <a:rPr lang="zh-CN" dirty="0" smtClean="0"/>
            <a:t>到</a:t>
          </a:r>
          <a:r>
            <a:rPr lang="en-US" dirty="0" smtClean="0"/>
            <a:t> 2020 </a:t>
          </a:r>
          <a:r>
            <a:rPr lang="zh-CN" dirty="0" smtClean="0"/>
            <a:t>年，形成</a:t>
          </a:r>
          <a:r>
            <a:rPr lang="zh-CN" b="1" dirty="0" smtClean="0">
              <a:solidFill>
                <a:srgbClr val="FF0000"/>
              </a:solidFill>
            </a:rPr>
            <a:t>一批</a:t>
          </a:r>
          <a:r>
            <a:rPr lang="zh-CN" dirty="0" smtClean="0"/>
            <a:t>具有国际竞争力的大数据处理、分析、可视化软件和硬件支撑平台</a:t>
          </a:r>
          <a:r>
            <a:rPr lang="zh-CN" b="1" dirty="0" smtClean="0">
              <a:solidFill>
                <a:srgbClr val="FF0000"/>
              </a:solidFill>
            </a:rPr>
            <a:t>等产品</a:t>
          </a:r>
          <a:r>
            <a:rPr lang="zh-CN" dirty="0" smtClean="0"/>
            <a:t>，</a:t>
          </a:r>
          <a:r>
            <a:rPr lang="zh-CN" b="1" dirty="0" smtClean="0">
              <a:solidFill>
                <a:srgbClr val="FF0000"/>
              </a:solidFill>
            </a:rPr>
            <a:t>培育</a:t>
          </a:r>
          <a:r>
            <a:rPr lang="en-US" b="1" dirty="0" smtClean="0">
              <a:solidFill>
                <a:srgbClr val="FF0000"/>
              </a:solidFill>
            </a:rPr>
            <a:t> 10 </a:t>
          </a:r>
          <a:r>
            <a:rPr lang="zh-CN" b="1" dirty="0" smtClean="0"/>
            <a:t>家</a:t>
          </a:r>
          <a:r>
            <a:rPr lang="zh-CN" dirty="0" smtClean="0"/>
            <a:t>国际领先的大数据核心</a:t>
          </a:r>
          <a:r>
            <a:rPr lang="zh-CN" b="1" dirty="0" smtClean="0">
              <a:solidFill>
                <a:srgbClr val="FF0000"/>
              </a:solidFill>
            </a:rPr>
            <a:t>龙头企业，</a:t>
          </a:r>
          <a:r>
            <a:rPr lang="en-US" b="1" dirty="0" smtClean="0">
              <a:solidFill>
                <a:srgbClr val="FF0000"/>
              </a:solidFill>
            </a:rPr>
            <a:t>500 </a:t>
          </a:r>
          <a:r>
            <a:rPr lang="zh-CN" b="1" dirty="0" smtClean="0">
              <a:solidFill>
                <a:srgbClr val="FF0000"/>
              </a:solidFill>
            </a:rPr>
            <a:t>家</a:t>
          </a:r>
          <a:r>
            <a:rPr lang="zh-CN" dirty="0" smtClean="0"/>
            <a:t>大数据应用、服务和</a:t>
          </a:r>
          <a:r>
            <a:rPr lang="zh-CN" b="1" dirty="0" smtClean="0">
              <a:solidFill>
                <a:srgbClr val="FF0000"/>
              </a:solidFill>
            </a:rPr>
            <a:t>产品制造企业。</a:t>
          </a:r>
          <a:endParaRPr lang="zh-CN" b="1" dirty="0">
            <a:solidFill>
              <a:srgbClr val="FF0000"/>
            </a:solidFill>
          </a:endParaRPr>
        </a:p>
      </dgm:t>
    </dgm:pt>
    <dgm:pt modelId="{FD248411-BCDF-4E15-BBFB-FEC41ABD59FA}" cxnId="{89115116-F639-4E25-8ACB-BF725F6CEC8E}" type="parTrans">
      <dgm:prSet/>
      <dgm:spPr/>
      <dgm:t>
        <a:bodyPr/>
        <a:lstStyle/>
        <a:p>
          <a:endParaRPr lang="zh-CN" altLang="en-US"/>
        </a:p>
      </dgm:t>
    </dgm:pt>
    <dgm:pt modelId="{65B9E38D-3F07-43FF-A58B-E9FD732BBCAF}" cxnId="{89115116-F639-4E25-8ACB-BF725F6CEC8E}" type="sibTrans">
      <dgm:prSet/>
      <dgm:spPr/>
      <dgm:t>
        <a:bodyPr/>
        <a:lstStyle/>
        <a:p>
          <a:endParaRPr lang="zh-CN" altLang="en-US"/>
        </a:p>
      </dgm:t>
    </dgm:pt>
    <dgm:pt modelId="{ECA2D2F7-4889-48EE-97FB-C2C040BACC0A}" type="pres">
      <dgm:prSet presAssocID="{A8013B2A-B4C3-49FC-A3DA-FF184ECE73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967074-4E8C-4A45-B08A-0DB7A83CBEC6}" type="pres">
      <dgm:prSet presAssocID="{AA17310F-2BC6-433F-AB49-EFB21B9F32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4AC74-D24F-41BC-B0CF-ECF7F6456C91}" type="pres">
      <dgm:prSet presAssocID="{AA17310F-2BC6-433F-AB49-EFB21B9F32A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F2F7B-0A59-4658-937B-E9D4CB81978E}" type="pres">
      <dgm:prSet presAssocID="{24AFB816-5283-45EE-9D90-83582AF8183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6E428F-EB48-4446-8E32-F356B4BBFAF2}" type="pres">
      <dgm:prSet presAssocID="{24AFB816-5283-45EE-9D90-83582AF8183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3CABF-48E0-4AB6-A3D1-A7FAD0B2171E}" type="pres">
      <dgm:prSet presAssocID="{1D5F9FDC-D357-456B-B248-CD4CD09FB4C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D64068-2015-41C4-8625-AE5DE0A25622}" type="pres">
      <dgm:prSet presAssocID="{1D5F9FDC-D357-456B-B248-CD4CD09FB4C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8923FE-59D6-45FC-903D-3882863BCCFE}" srcId="{24AFB816-5283-45EE-9D90-83582AF8183B}" destId="{5A6235C4-6621-4253-B758-DDBF46140CAF}" srcOrd="2" destOrd="0" parTransId="{768007E6-2F44-42DE-8BC4-4E94502C09E0}" sibTransId="{850982D3-FD3E-40BA-83F9-F132307C6616}"/>
    <dgm:cxn modelId="{07E8A53E-CD00-4BD5-98D7-2004ADC24CD4}" srcId="{1D5F9FDC-D357-456B-B248-CD4CD09FB4CB}" destId="{545A345E-52B5-4CDD-93DC-A3258E7FF1EB}" srcOrd="0" destOrd="0" parTransId="{30D6E344-C944-4260-A572-AEE85882C037}" sibTransId="{15D63DE0-567F-4BAC-8B52-A5D105CE363D}"/>
    <dgm:cxn modelId="{89EEECBD-3C48-42F5-BCB4-8EAA49650A33}" type="presOf" srcId="{AA17310F-2BC6-433F-AB49-EFB21B9F32A0}" destId="{CA967074-4E8C-4A45-B08A-0DB7A83CBEC6}" srcOrd="0" destOrd="0" presId="urn:microsoft.com/office/officeart/2005/8/layout/vList2"/>
    <dgm:cxn modelId="{01355FA1-88B0-481B-8FFD-F1C5AE0ED849}" srcId="{AA17310F-2BC6-433F-AB49-EFB21B9F32A0}" destId="{46DD7D70-903F-4B0A-81CA-DD446AE21070}" srcOrd="1" destOrd="0" parTransId="{9DFBD780-6F60-4C3E-BE51-BACC7A0B106C}" sibTransId="{DC52545F-F54E-4A8C-8EE0-3FB1C424B465}"/>
    <dgm:cxn modelId="{90017B41-287F-4680-8E1D-0EEE00B28268}" srcId="{A8013B2A-B4C3-49FC-A3DA-FF184ECE7330}" destId="{AA17310F-2BC6-433F-AB49-EFB21B9F32A0}" srcOrd="0" destOrd="0" parTransId="{2B3516DB-36ED-4A36-86BE-C7B18AECC6EB}" sibTransId="{E43AB80A-B7D5-42CE-98BF-8B518DB3F90B}"/>
    <dgm:cxn modelId="{DDEC7AFF-2DCF-4875-94F3-9356CA5C8C2D}" type="presOf" srcId="{1D5F9FDC-D357-456B-B248-CD4CD09FB4CB}" destId="{AD23CABF-48E0-4AB6-A3D1-A7FAD0B2171E}" srcOrd="0" destOrd="0" presId="urn:microsoft.com/office/officeart/2005/8/layout/vList2"/>
    <dgm:cxn modelId="{941BE2C7-195A-415D-AE3C-641425E2BD5E}" type="presOf" srcId="{24AFB816-5283-45EE-9D90-83582AF8183B}" destId="{441F2F7B-0A59-4658-937B-E9D4CB81978E}" srcOrd="0" destOrd="0" presId="urn:microsoft.com/office/officeart/2005/8/layout/vList2"/>
    <dgm:cxn modelId="{8EDCC790-FCE7-4153-AF14-C4D0C0A7B709}" type="presOf" srcId="{A8013B2A-B4C3-49FC-A3DA-FF184ECE7330}" destId="{ECA2D2F7-4889-48EE-97FB-C2C040BACC0A}" srcOrd="0" destOrd="0" presId="urn:microsoft.com/office/officeart/2005/8/layout/vList2"/>
    <dgm:cxn modelId="{264C3117-C97C-4107-B337-04E13083F1BC}" type="presOf" srcId="{28983DF4-B4A2-4F12-B299-1D6A0EEA9109}" destId="{3164AC74-D24F-41BC-B0CF-ECF7F6456C91}" srcOrd="0" destOrd="0" presId="urn:microsoft.com/office/officeart/2005/8/layout/vList2"/>
    <dgm:cxn modelId="{9D36F275-6EBB-465B-BC36-2EF7DC2D46E2}" type="presOf" srcId="{0482999A-359F-456B-92B6-BB9F48AF2655}" destId="{CA6E428F-EB48-4446-8E32-F356B4BBFAF2}" srcOrd="0" destOrd="0" presId="urn:microsoft.com/office/officeart/2005/8/layout/vList2"/>
    <dgm:cxn modelId="{6677377F-DDFD-477D-A1B0-E7E1A56E5419}" type="presOf" srcId="{545A345E-52B5-4CDD-93DC-A3258E7FF1EB}" destId="{7FD64068-2015-41C4-8625-AE5DE0A25622}" srcOrd="0" destOrd="0" presId="urn:microsoft.com/office/officeart/2005/8/layout/vList2"/>
    <dgm:cxn modelId="{4B6A9848-F673-4D30-ADD6-093B39087541}" srcId="{A8013B2A-B4C3-49FC-A3DA-FF184ECE7330}" destId="{1D5F9FDC-D357-456B-B248-CD4CD09FB4CB}" srcOrd="2" destOrd="0" parTransId="{0A86A192-596E-43A8-9A0A-288675C81832}" sibTransId="{F9D429FD-799A-4261-9B8A-448A010D22E9}"/>
    <dgm:cxn modelId="{CBABEA36-D34F-4259-8B8E-8C3B7634EE42}" srcId="{A8013B2A-B4C3-49FC-A3DA-FF184ECE7330}" destId="{24AFB816-5283-45EE-9D90-83582AF8183B}" srcOrd="1" destOrd="0" parTransId="{407602A6-0C9B-426D-A0B5-0733AAF82759}" sibTransId="{8B98FE0F-CC38-4501-B91A-452D98177EBC}"/>
    <dgm:cxn modelId="{D0FB4584-90B2-4820-A008-A32AA6A8E4B1}" type="presOf" srcId="{46DD7D70-903F-4B0A-81CA-DD446AE21070}" destId="{3164AC74-D24F-41BC-B0CF-ECF7F6456C91}" srcOrd="0" destOrd="1" presId="urn:microsoft.com/office/officeart/2005/8/layout/vList2"/>
    <dgm:cxn modelId="{894840E4-37EC-4353-80B6-75131F9BADCC}" type="presOf" srcId="{5A6235C4-6621-4253-B758-DDBF46140CAF}" destId="{CA6E428F-EB48-4446-8E32-F356B4BBFAF2}" srcOrd="0" destOrd="2" presId="urn:microsoft.com/office/officeart/2005/8/layout/vList2"/>
    <dgm:cxn modelId="{4F0F2D7F-3EAF-407A-8569-5129894FDA21}" srcId="{AA17310F-2BC6-433F-AB49-EFB21B9F32A0}" destId="{28983DF4-B4A2-4F12-B299-1D6A0EEA9109}" srcOrd="0" destOrd="0" parTransId="{4117519D-489F-49FE-A58D-DFADD0E72F07}" sibTransId="{F2257666-E1B3-498B-A1B7-B1CB482C988F}"/>
    <dgm:cxn modelId="{E19F9DD7-A25C-4D24-B31A-5DE74B615057}" type="presOf" srcId="{3A16E755-2119-4BCA-95CC-E88D958B335B}" destId="{CA6E428F-EB48-4446-8E32-F356B4BBFAF2}" srcOrd="0" destOrd="1" presId="urn:microsoft.com/office/officeart/2005/8/layout/vList2"/>
    <dgm:cxn modelId="{89115116-F639-4E25-8ACB-BF725F6CEC8E}" srcId="{1D5F9FDC-D357-456B-B248-CD4CD09FB4CB}" destId="{02DEFBB8-71B2-4485-9770-22083E7B7598}" srcOrd="1" destOrd="0" parTransId="{FD248411-BCDF-4E15-BBFB-FEC41ABD59FA}" sibTransId="{65B9E38D-3F07-43FF-A58B-E9FD732BBCAF}"/>
    <dgm:cxn modelId="{557FF4E0-4400-4BFB-A7BA-7B2A3D53C894}" srcId="{24AFB816-5283-45EE-9D90-83582AF8183B}" destId="{3A16E755-2119-4BCA-95CC-E88D958B335B}" srcOrd="1" destOrd="0" parTransId="{6E1F42D1-81A9-4415-99C8-09378C9ECF5C}" sibTransId="{0F25E062-5A09-4F3F-B102-89EEECE12685}"/>
    <dgm:cxn modelId="{D5976E1C-CAAA-4FBE-ACD8-06591BAE3A77}" type="presOf" srcId="{02DEFBB8-71B2-4485-9770-22083E7B7598}" destId="{7FD64068-2015-41C4-8625-AE5DE0A25622}" srcOrd="0" destOrd="1" presId="urn:microsoft.com/office/officeart/2005/8/layout/vList2"/>
    <dgm:cxn modelId="{31B39133-17FE-4110-8645-3FB0768F8FB6}" srcId="{24AFB816-5283-45EE-9D90-83582AF8183B}" destId="{0482999A-359F-456B-92B6-BB9F48AF2655}" srcOrd="0" destOrd="0" parTransId="{E240D0F1-D8F3-4FB1-B1C3-71809007C61A}" sibTransId="{855F7CB3-18C5-4415-B7E4-59BC6EC2ADEE}"/>
    <dgm:cxn modelId="{CFB046A9-3D25-43BC-971B-C0017430CAA9}" type="presParOf" srcId="{ECA2D2F7-4889-48EE-97FB-C2C040BACC0A}" destId="{CA967074-4E8C-4A45-B08A-0DB7A83CBEC6}" srcOrd="0" destOrd="0" presId="urn:microsoft.com/office/officeart/2005/8/layout/vList2"/>
    <dgm:cxn modelId="{01E3BA62-4655-4A6B-B5F9-F9BDA7CC4C96}" type="presParOf" srcId="{ECA2D2F7-4889-48EE-97FB-C2C040BACC0A}" destId="{3164AC74-D24F-41BC-B0CF-ECF7F6456C91}" srcOrd="1" destOrd="0" presId="urn:microsoft.com/office/officeart/2005/8/layout/vList2"/>
    <dgm:cxn modelId="{F174F226-BC41-4BC5-BBC1-96C689EE1725}" type="presParOf" srcId="{ECA2D2F7-4889-48EE-97FB-C2C040BACC0A}" destId="{441F2F7B-0A59-4658-937B-E9D4CB81978E}" srcOrd="2" destOrd="0" presId="urn:microsoft.com/office/officeart/2005/8/layout/vList2"/>
    <dgm:cxn modelId="{637B6428-7174-49B3-8AAB-5DE3D1095FE7}" type="presParOf" srcId="{ECA2D2F7-4889-48EE-97FB-C2C040BACC0A}" destId="{CA6E428F-EB48-4446-8E32-F356B4BBFAF2}" srcOrd="3" destOrd="0" presId="urn:microsoft.com/office/officeart/2005/8/layout/vList2"/>
    <dgm:cxn modelId="{9C5223D2-B68D-4FE6-BFF3-962D31BE2234}" type="presParOf" srcId="{ECA2D2F7-4889-48EE-97FB-C2C040BACC0A}" destId="{AD23CABF-48E0-4AB6-A3D1-A7FAD0B2171E}" srcOrd="4" destOrd="0" presId="urn:microsoft.com/office/officeart/2005/8/layout/vList2"/>
    <dgm:cxn modelId="{F843B811-CAAE-4646-8C94-69B84ED3F751}" type="presParOf" srcId="{ECA2D2F7-4889-48EE-97FB-C2C040BACC0A}" destId="{7FD64068-2015-41C4-8625-AE5DE0A2562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67074-4E8C-4A45-B08A-0DB7A83CBEC6}">
      <dsp:nvSpPr>
        <dsp:cNvPr id="0" name=""/>
        <dsp:cNvSpPr/>
      </dsp:nvSpPr>
      <dsp:spPr>
        <a:xfrm>
          <a:off x="0" y="198032"/>
          <a:ext cx="6147296" cy="5282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《</a:t>
          </a:r>
          <a:r>
            <a:rPr lang="zh-CN" sz="2100" kern="1200" smtClean="0"/>
            <a:t>促进大数据发展行动纲要</a:t>
          </a:r>
          <a:r>
            <a:rPr lang="en-US" sz="2100" kern="1200" smtClean="0"/>
            <a:t>》</a:t>
          </a:r>
          <a:endParaRPr lang="zh-CN" sz="2100" kern="1200"/>
        </a:p>
      </dsp:txBody>
      <dsp:txXfrm>
        <a:off x="25787" y="223819"/>
        <a:ext cx="6095722" cy="476681"/>
      </dsp:txXfrm>
    </dsp:sp>
    <dsp:sp modelId="{3164AC74-D24F-41BC-B0CF-ECF7F6456C91}">
      <dsp:nvSpPr>
        <dsp:cNvPr id="0" name=""/>
        <dsp:cNvSpPr/>
      </dsp:nvSpPr>
      <dsp:spPr>
        <a:xfrm>
          <a:off x="0" y="726287"/>
          <a:ext cx="6147296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77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发文字号：国发</a:t>
          </a:r>
          <a:r>
            <a:rPr lang="en-US" sz="1600" kern="1200" smtClean="0"/>
            <a:t>〔2015〕50</a:t>
          </a:r>
          <a:r>
            <a:rPr lang="zh-CN" sz="1600" kern="1200" smtClean="0"/>
            <a:t>号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发布日期：</a:t>
          </a:r>
          <a:r>
            <a:rPr lang="en-US" sz="1600" kern="1200" dirty="0" smtClean="0"/>
            <a:t>2015</a:t>
          </a:r>
          <a:r>
            <a:rPr lang="zh-CN" sz="1600" kern="1200" dirty="0" smtClean="0"/>
            <a:t>年</a:t>
          </a:r>
          <a:r>
            <a:rPr lang="en-US" sz="1600" kern="1200" dirty="0" smtClean="0"/>
            <a:t>09</a:t>
          </a:r>
          <a:r>
            <a:rPr lang="zh-CN" sz="1600" kern="1200" dirty="0" smtClean="0"/>
            <a:t>月</a:t>
          </a:r>
          <a:r>
            <a:rPr lang="en-US" sz="1600" kern="1200" dirty="0" smtClean="0"/>
            <a:t>05</a:t>
          </a:r>
          <a:r>
            <a:rPr lang="zh-CN" sz="1600" kern="1200" dirty="0" smtClean="0"/>
            <a:t>日</a:t>
          </a:r>
          <a:endParaRPr lang="zh-CN" sz="1600" kern="1200" dirty="0"/>
        </a:p>
      </dsp:txBody>
      <dsp:txXfrm>
        <a:off x="0" y="726287"/>
        <a:ext cx="6147296" cy="586845"/>
      </dsp:txXfrm>
    </dsp:sp>
    <dsp:sp modelId="{441F2F7B-0A59-4658-937B-E9D4CB81978E}">
      <dsp:nvSpPr>
        <dsp:cNvPr id="0" name=""/>
        <dsp:cNvSpPr/>
      </dsp:nvSpPr>
      <dsp:spPr>
        <a:xfrm>
          <a:off x="0" y="1313132"/>
          <a:ext cx="6147296" cy="52825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主要任务</a:t>
          </a:r>
          <a:endParaRPr lang="zh-CN" altLang="en-US" sz="2100" kern="1200"/>
        </a:p>
      </dsp:txBody>
      <dsp:txXfrm>
        <a:off x="25787" y="1338919"/>
        <a:ext cx="6095722" cy="476681"/>
      </dsp:txXfrm>
    </dsp:sp>
    <dsp:sp modelId="{CA6E428F-EB48-4446-8E32-F356B4BBFAF2}">
      <dsp:nvSpPr>
        <dsp:cNvPr id="0" name=""/>
        <dsp:cNvSpPr/>
      </dsp:nvSpPr>
      <dsp:spPr>
        <a:xfrm>
          <a:off x="0" y="1841387"/>
          <a:ext cx="6147296" cy="891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77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加快政府数据</a:t>
          </a:r>
          <a:r>
            <a:rPr lang="zh-CN" altLang="en-US" sz="1600" b="1" kern="1200" dirty="0" smtClean="0">
              <a:solidFill>
                <a:srgbClr val="FF0000"/>
              </a:solidFill>
            </a:rPr>
            <a:t>开放共享</a:t>
          </a:r>
          <a:r>
            <a:rPr lang="zh-CN" altLang="en-US" sz="1600" kern="1200" dirty="0" smtClean="0"/>
            <a:t>，推动</a:t>
          </a:r>
          <a:r>
            <a:rPr lang="zh-CN" altLang="en-US" sz="1600" b="1" kern="1200" dirty="0" smtClean="0">
              <a:solidFill>
                <a:srgbClr val="FF0000"/>
              </a:solidFill>
            </a:rPr>
            <a:t>资源整合</a:t>
          </a:r>
          <a:r>
            <a:rPr lang="zh-CN" altLang="en-US" sz="1600" kern="1200" dirty="0" smtClean="0"/>
            <a:t>，提升</a:t>
          </a:r>
          <a:r>
            <a:rPr lang="zh-CN" altLang="en-US" sz="1600" b="1" kern="1200" dirty="0" smtClean="0">
              <a:solidFill>
                <a:srgbClr val="FF0000"/>
              </a:solidFill>
            </a:rPr>
            <a:t>治理能力</a:t>
          </a:r>
          <a:endParaRPr lang="zh-CN" altLang="en-US" sz="1600" b="1" kern="1200" dirty="0">
            <a:solidFill>
              <a:srgbClr val="FF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推动</a:t>
          </a:r>
          <a:r>
            <a:rPr lang="zh-CN" altLang="en-US" sz="1600" b="1" kern="1200" dirty="0" smtClean="0">
              <a:solidFill>
                <a:srgbClr val="FF0000"/>
              </a:solidFill>
            </a:rPr>
            <a:t>产业创新</a:t>
          </a:r>
          <a:r>
            <a:rPr lang="zh-CN" altLang="en-US" sz="1600" kern="1200" dirty="0" smtClean="0"/>
            <a:t>发展，培育</a:t>
          </a:r>
          <a:r>
            <a:rPr lang="zh-CN" altLang="en-US" sz="1600" b="1" kern="1200" dirty="0" smtClean="0">
              <a:solidFill>
                <a:srgbClr val="FF0000"/>
              </a:solidFill>
            </a:rPr>
            <a:t>新兴业态</a:t>
          </a:r>
          <a:r>
            <a:rPr lang="zh-CN" altLang="en-US" sz="1600" kern="1200" dirty="0" smtClean="0"/>
            <a:t>，助力</a:t>
          </a:r>
          <a:r>
            <a:rPr lang="zh-CN" altLang="en-US" sz="1600" b="1" kern="1200" dirty="0" smtClean="0">
              <a:solidFill>
                <a:srgbClr val="FF0000"/>
              </a:solidFill>
            </a:rPr>
            <a:t>经济转型</a:t>
          </a:r>
          <a:endParaRPr lang="zh-CN" altLang="en-US" sz="1600" b="1" kern="1200" dirty="0">
            <a:solidFill>
              <a:srgbClr val="FF0000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强化</a:t>
          </a:r>
          <a:r>
            <a:rPr lang="zh-CN" altLang="en-US" sz="1600" b="1" kern="1200" dirty="0" smtClean="0">
              <a:solidFill>
                <a:srgbClr val="FF0000"/>
              </a:solidFill>
            </a:rPr>
            <a:t>安全保障</a:t>
          </a:r>
          <a:r>
            <a:rPr lang="zh-CN" altLang="en-US" sz="1600" kern="1200" dirty="0" smtClean="0"/>
            <a:t>，提高</a:t>
          </a:r>
          <a:r>
            <a:rPr lang="zh-CN" altLang="en-US" sz="1600" b="1" kern="1200" dirty="0" smtClean="0">
              <a:solidFill>
                <a:srgbClr val="FF0000"/>
              </a:solidFill>
            </a:rPr>
            <a:t>管理水平</a:t>
          </a:r>
          <a:r>
            <a:rPr lang="zh-CN" altLang="en-US" sz="1600" kern="1200" dirty="0" smtClean="0"/>
            <a:t>，促进</a:t>
          </a:r>
          <a:r>
            <a:rPr lang="zh-CN" altLang="en-US" sz="1600" b="1" kern="1200" dirty="0" smtClean="0">
              <a:solidFill>
                <a:srgbClr val="FF0000"/>
              </a:solidFill>
            </a:rPr>
            <a:t>健康发展</a:t>
          </a:r>
          <a:endParaRPr lang="zh-CN" altLang="en-US" sz="1600" b="1" kern="1200" dirty="0">
            <a:solidFill>
              <a:srgbClr val="FF0000"/>
            </a:solidFill>
          </a:endParaRPr>
        </a:p>
      </dsp:txBody>
      <dsp:txXfrm>
        <a:off x="0" y="1841387"/>
        <a:ext cx="6147296" cy="891134"/>
      </dsp:txXfrm>
    </dsp:sp>
    <dsp:sp modelId="{AD23CABF-48E0-4AB6-A3D1-A7FAD0B2171E}">
      <dsp:nvSpPr>
        <dsp:cNvPr id="0" name=""/>
        <dsp:cNvSpPr/>
      </dsp:nvSpPr>
      <dsp:spPr>
        <a:xfrm>
          <a:off x="0" y="2732522"/>
          <a:ext cx="6147296" cy="52825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主要目标</a:t>
          </a:r>
          <a:endParaRPr lang="zh-CN" altLang="en-US" sz="2100" kern="1200"/>
        </a:p>
      </dsp:txBody>
      <dsp:txXfrm>
        <a:off x="25787" y="2758309"/>
        <a:ext cx="6095722" cy="476681"/>
      </dsp:txXfrm>
    </dsp:sp>
    <dsp:sp modelId="{7FD64068-2015-41C4-8625-AE5DE0A25622}">
      <dsp:nvSpPr>
        <dsp:cNvPr id="0" name=""/>
        <dsp:cNvSpPr/>
      </dsp:nvSpPr>
      <dsp:spPr>
        <a:xfrm>
          <a:off x="0" y="3260777"/>
          <a:ext cx="6147296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177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立足我国国情和现实需要，推动大数据发展和应用在未来</a:t>
          </a:r>
          <a:r>
            <a:rPr lang="en-US" sz="1600" kern="1200" dirty="0" smtClean="0"/>
            <a:t>5—10</a:t>
          </a:r>
          <a:r>
            <a:rPr lang="zh-CN" sz="1600" kern="1200" dirty="0" smtClean="0"/>
            <a:t>年</a:t>
          </a:r>
          <a:r>
            <a:rPr lang="zh-CN" sz="1600" b="1" kern="1200" dirty="0" smtClean="0">
              <a:solidFill>
                <a:srgbClr val="FF0000"/>
              </a:solidFill>
            </a:rPr>
            <a:t>逐步实现</a:t>
          </a:r>
          <a:r>
            <a:rPr lang="en-US" sz="1600" kern="1200" dirty="0" smtClean="0"/>
            <a:t>…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到</a:t>
          </a:r>
          <a:r>
            <a:rPr lang="en-US" sz="1600" kern="1200" dirty="0" smtClean="0"/>
            <a:t> 2020 </a:t>
          </a:r>
          <a:r>
            <a:rPr lang="zh-CN" sz="1600" kern="1200" dirty="0" smtClean="0"/>
            <a:t>年，形成</a:t>
          </a:r>
          <a:r>
            <a:rPr lang="zh-CN" sz="1600" b="1" kern="1200" dirty="0" smtClean="0">
              <a:solidFill>
                <a:srgbClr val="FF0000"/>
              </a:solidFill>
            </a:rPr>
            <a:t>一批</a:t>
          </a:r>
          <a:r>
            <a:rPr lang="zh-CN" sz="1600" kern="1200" dirty="0" smtClean="0"/>
            <a:t>具有国际竞争力的大数据处理、分析、可视化软件和硬件支撑平台</a:t>
          </a:r>
          <a:r>
            <a:rPr lang="zh-CN" sz="1600" b="1" kern="1200" dirty="0" smtClean="0">
              <a:solidFill>
                <a:srgbClr val="FF0000"/>
              </a:solidFill>
            </a:rPr>
            <a:t>等产品</a:t>
          </a:r>
          <a:r>
            <a:rPr lang="zh-CN" sz="1600" kern="1200" dirty="0" smtClean="0"/>
            <a:t>，</a:t>
          </a:r>
          <a:r>
            <a:rPr lang="zh-CN" sz="1600" b="1" kern="1200" dirty="0" smtClean="0">
              <a:solidFill>
                <a:srgbClr val="FF0000"/>
              </a:solidFill>
            </a:rPr>
            <a:t>培育</a:t>
          </a:r>
          <a:r>
            <a:rPr lang="en-US" sz="1600" b="1" kern="1200" dirty="0" smtClean="0">
              <a:solidFill>
                <a:srgbClr val="FF0000"/>
              </a:solidFill>
            </a:rPr>
            <a:t> 10 </a:t>
          </a:r>
          <a:r>
            <a:rPr lang="zh-CN" sz="1600" b="1" kern="1200" dirty="0" smtClean="0"/>
            <a:t>家</a:t>
          </a:r>
          <a:r>
            <a:rPr lang="zh-CN" sz="1600" kern="1200" dirty="0" smtClean="0"/>
            <a:t>国际领先的大数据核心</a:t>
          </a:r>
          <a:r>
            <a:rPr lang="zh-CN" sz="1600" b="1" kern="1200" dirty="0" smtClean="0">
              <a:solidFill>
                <a:srgbClr val="FF0000"/>
              </a:solidFill>
            </a:rPr>
            <a:t>龙头企业，</a:t>
          </a:r>
          <a:r>
            <a:rPr lang="en-US" sz="1600" b="1" kern="1200" dirty="0" smtClean="0">
              <a:solidFill>
                <a:srgbClr val="FF0000"/>
              </a:solidFill>
            </a:rPr>
            <a:t>500 </a:t>
          </a:r>
          <a:r>
            <a:rPr lang="zh-CN" sz="1600" b="1" kern="1200" dirty="0" smtClean="0">
              <a:solidFill>
                <a:srgbClr val="FF0000"/>
              </a:solidFill>
            </a:rPr>
            <a:t>家</a:t>
          </a:r>
          <a:r>
            <a:rPr lang="zh-CN" sz="1600" kern="1200" dirty="0" smtClean="0"/>
            <a:t>大数据应用、服务和</a:t>
          </a:r>
          <a:r>
            <a:rPr lang="zh-CN" sz="1600" b="1" kern="1200" dirty="0" smtClean="0">
              <a:solidFill>
                <a:srgbClr val="FF0000"/>
              </a:solidFill>
            </a:rPr>
            <a:t>产品制造企业。</a:t>
          </a:r>
          <a:endParaRPr lang="zh-CN" sz="1600" b="1" kern="1200" dirty="0">
            <a:solidFill>
              <a:srgbClr val="FF0000"/>
            </a:solidFill>
          </a:endParaRPr>
        </a:p>
      </dsp:txBody>
      <dsp:txXfrm>
        <a:off x="0" y="3260777"/>
        <a:ext cx="6147296" cy="130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数据产品及开发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5.6  </a:t>
            </a:r>
            <a:r>
              <a:rPr lang="zh-CN" altLang="en-US" dirty="0">
                <a:solidFill>
                  <a:srgbClr val="C00000"/>
                </a:solidFill>
              </a:rPr>
              <a:t>数据战略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数据战略的</a:t>
            </a:r>
            <a:r>
              <a:rPr lang="zh-CN" altLang="en-US" sz="3600" b="1" dirty="0" smtClean="0"/>
              <a:t>定位</a:t>
            </a:r>
            <a:endParaRPr lang="zh-CN" altLang="en-US" sz="3600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5.6  数据战略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55440" y="2060848"/>
          <a:ext cx="9322472" cy="330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4" name="Visio" r:id="rId1" imgW="4893945" imgH="1741170" progId="Visio.Drawing.15">
                  <p:embed/>
                </p:oleObj>
              </mc:Choice>
              <mc:Fallback>
                <p:oleObj name="Visio" r:id="rId1" imgW="4893945" imgH="1741170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2060848"/>
                        <a:ext cx="9322472" cy="3303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en-US" altLang="zh-CN" sz="3600" b="1" dirty="0" smtClean="0"/>
              <a:t>2.</a:t>
            </a:r>
            <a:r>
              <a:rPr lang="zh-CN" altLang="en-US" sz="3600" b="1" dirty="0" smtClean="0"/>
              <a:t>数据战略的</a:t>
            </a:r>
            <a:r>
              <a:rPr lang="zh-CN" altLang="en-US" sz="3600" b="1" dirty="0" smtClean="0"/>
              <a:t>目标</a:t>
            </a:r>
            <a:endParaRPr lang="zh-CN" altLang="en-US" sz="3600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5.6  数据战略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711450" y="1701165"/>
          <a:ext cx="580644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3" name="Visio" r:id="rId1" imgW="2860040" imgH="2209165" progId="Visio.Drawing.15">
                  <p:embed/>
                </p:oleObj>
              </mc:Choice>
              <mc:Fallback>
                <p:oleObj name="Visio" r:id="rId1" imgW="2860040" imgH="220916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701165"/>
                        <a:ext cx="5806440" cy="448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en-US" altLang="zh-CN" sz="3600" b="1" dirty="0" smtClean="0"/>
              <a:t>3.</a:t>
            </a:r>
            <a:r>
              <a:rPr lang="zh-CN" altLang="en-US" sz="3600" b="1" dirty="0" smtClean="0"/>
              <a:t>数据战略的</a:t>
            </a:r>
            <a:r>
              <a:rPr lang="zh-CN" altLang="en-US" sz="3600" b="1" dirty="0" smtClean="0"/>
              <a:t>侧重点</a:t>
            </a:r>
            <a:endParaRPr lang="zh-CN" altLang="en-US" sz="3600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5.6  数据战略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55595" y="1772920"/>
          <a:ext cx="5789295" cy="446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4" name="Visio" r:id="rId1" imgW="2860040" imgH="2209165" progId="Visio.Drawing.15">
                  <p:embed/>
                </p:oleObj>
              </mc:Choice>
              <mc:Fallback>
                <p:oleObj name="Visio" r:id="rId1" imgW="2860040" imgH="220916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595" y="1772920"/>
                        <a:ext cx="5789295" cy="4461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en-US" altLang="zh-CN" sz="3600" b="1" dirty="0" smtClean="0"/>
              <a:t>5.6  数据战略</a:t>
            </a:r>
            <a:r>
              <a:rPr lang="zh-CN" altLang="en-US" sz="3600" b="1" dirty="0" smtClean="0"/>
              <a:t>的</a:t>
            </a:r>
            <a:r>
              <a:rPr lang="zh-CN" altLang="en-US" sz="3600" b="1" dirty="0" smtClean="0"/>
              <a:t>范畴</a:t>
            </a:r>
            <a:endParaRPr lang="zh-CN" altLang="en-US" sz="3600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5.6  数据战略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063750" y="1606550"/>
          <a:ext cx="7612380" cy="478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5" name="Visio" r:id="rId1" imgW="3181985" imgH="2004060" progId="Visio.Drawing.15">
                  <p:embed/>
                </p:oleObj>
              </mc:Choice>
              <mc:Fallback>
                <p:oleObj name="Visio" r:id="rId1" imgW="3181985" imgH="200406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606550"/>
                        <a:ext cx="7612380" cy="4787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2" y="392510"/>
            <a:ext cx="10450595" cy="821913"/>
          </a:xfrm>
        </p:spPr>
        <p:txBody>
          <a:bodyPr/>
          <a:lstStyle/>
          <a:p>
            <a:r>
              <a:rPr lang="zh-CN" altLang="en-US" b="1" dirty="0" smtClean="0"/>
              <a:t>国家数据战略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5.6  数据战略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9416" y="1214423"/>
          <a:ext cx="9523739" cy="535046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31157"/>
                <a:gridCol w="1162918"/>
                <a:gridCol w="1827611"/>
                <a:gridCol w="1827611"/>
                <a:gridCol w="1662317"/>
                <a:gridCol w="2212125"/>
              </a:tblGrid>
              <a:tr h="4778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国家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战略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政策支持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法律保障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数据提供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产业结构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33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欧盟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数据价值链战略计划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让数据价值链的不同阶段产生价值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寻求隐私与数据利用之间的平衡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开放数据平台，指令保护数据开放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成员国之间协调交流经验，成员国专家小组协调公共部门重要信息。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42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美国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大数据研究与发展计划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个联邦机构加入大数据研究和发展计划，对相关研究机构详细计划说明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>
                          <a:effectLst/>
                        </a:rPr>
                        <a:t>隐私保护领域法规完善。公开数据工作框架方案，将信息资产划分为三个种类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>
                          <a:effectLst/>
                        </a:rPr>
                        <a:t>政府数据开放性较强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多行业大数据应用发展已成熟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33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英国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英国数据能力战略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政府引导，从优势领域着手，全体动员，逐步实施大数据战略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法规保护数据安全，《数据保护法》、《个人隐私影响评估手册》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政府开放数据平台，发布各层级数据资源，公开性较强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注重产业协同发展，发布《英国农业技术战略》指出农业技术投资集中在大数据上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8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法国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法国政府大数据五项支持</a:t>
                      </a:r>
                      <a:r>
                        <a:rPr lang="zh-CN" sz="1600" kern="100" dirty="0" smtClean="0">
                          <a:effectLst/>
                        </a:rPr>
                        <a:t>计划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国家指导性政策详细，政府执行接轨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制定了一系列法律，并设立相应机构进行数据管理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设立国家开放数据办公室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发布《数字化路线图》，出台创新</a:t>
                      </a:r>
                      <a:r>
                        <a:rPr lang="en-US" sz="1600" kern="100">
                          <a:effectLst/>
                        </a:rPr>
                        <a:t>2025</a:t>
                      </a:r>
                      <a:r>
                        <a:rPr lang="zh-CN" sz="1600" kern="100">
                          <a:effectLst/>
                        </a:rPr>
                        <a:t>规划等政策支持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33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日本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>
                          <a:effectLst/>
                        </a:rPr>
                        <a:t>面向</a:t>
                      </a:r>
                      <a:r>
                        <a:rPr lang="en-US" sz="1600" kern="100">
                          <a:effectLst/>
                        </a:rPr>
                        <a:t>2020</a:t>
                      </a:r>
                      <a:r>
                        <a:rPr lang="zh-CN" sz="1600" kern="100">
                          <a:effectLst/>
                        </a:rPr>
                        <a:t>的</a:t>
                      </a:r>
                      <a:r>
                        <a:rPr lang="en-US" sz="1600" kern="100">
                          <a:effectLst/>
                        </a:rPr>
                        <a:t>ICT</a:t>
                      </a:r>
                      <a:r>
                        <a:rPr lang="zh-CN" sz="1600" kern="100">
                          <a:effectLst/>
                        </a:rPr>
                        <a:t>综合战略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创建最尖端</a:t>
                      </a:r>
                      <a:r>
                        <a:rPr lang="en-US" sz="1600" kern="100">
                          <a:effectLst/>
                        </a:rPr>
                        <a:t>IT</a:t>
                      </a:r>
                      <a:r>
                        <a:rPr lang="zh-CN" sz="1600" kern="100">
                          <a:effectLst/>
                        </a:rPr>
                        <a:t>国家宣言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>
                          <a:effectLst/>
                        </a:rPr>
                        <a:t>匿名保护、制定法律措施方针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发布电子政务开放数据战略草案，政府带头使用大数据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出台多行业大数据应用政策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2" y="392510"/>
            <a:ext cx="9010435" cy="821913"/>
          </a:xfrm>
        </p:spPr>
        <p:txBody>
          <a:bodyPr/>
          <a:lstStyle/>
          <a:p>
            <a:r>
              <a:rPr lang="zh-CN" altLang="en-US" b="1" dirty="0" smtClean="0"/>
              <a:t>消费</a:t>
            </a:r>
            <a:r>
              <a:rPr lang="zh-CN" altLang="en-US" b="1" dirty="0"/>
              <a:t>大数据</a:t>
            </a:r>
            <a:r>
              <a:rPr lang="en-US" altLang="zh-CN" b="1" dirty="0"/>
              <a:t>VS</a:t>
            </a:r>
            <a:r>
              <a:rPr lang="zh-CN" altLang="en-US" b="1" dirty="0"/>
              <a:t>工业大数据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5.6  数据战略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39416" y="1628800"/>
          <a:ext cx="8429625" cy="47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52" name="Visio" r:id="rId1" imgW="8242300" imgH="4635500" progId="Visio.Drawing.11">
                  <p:embed/>
                </p:oleObj>
              </mc:Choice>
              <mc:Fallback>
                <p:oleObj name="Visio" r:id="rId1" imgW="8242300" imgH="46355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628800"/>
                        <a:ext cx="8429625" cy="472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 </a:t>
            </a:r>
            <a:r>
              <a:rPr lang="zh-CN" altLang="zh-CN" b="1" dirty="0" smtClean="0"/>
              <a:t>促进</a:t>
            </a:r>
            <a:r>
              <a:rPr lang="zh-CN" altLang="zh-CN" b="1" dirty="0"/>
              <a:t>大数据发展行动纲要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5.6  数据战略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14729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82274" name="Picture 2" descr="http://www.gov.cn/xinwen/2015-09/05/2925357/images/2e7f1c07bd014ecc927af03b0589dac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980728"/>
            <a:ext cx="2903240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967074-4E8C-4A45-B08A-0DB7A83CB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CA967074-4E8C-4A45-B08A-0DB7A83CB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CA967074-4E8C-4A45-B08A-0DB7A83CB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64AC74-D24F-41BC-B0CF-ECF7F6456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3164AC74-D24F-41BC-B0CF-ECF7F6456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3164AC74-D24F-41BC-B0CF-ECF7F6456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1F2F7B-0A59-4658-937B-E9D4CB819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441F2F7B-0A59-4658-937B-E9D4CB819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441F2F7B-0A59-4658-937B-E9D4CB819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6E428F-EB48-4446-8E32-F356B4BB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CA6E428F-EB48-4446-8E32-F356B4BB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CA6E428F-EB48-4446-8E32-F356B4BB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23CABF-48E0-4AB6-A3D1-A7FAD0B2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AD23CABF-48E0-4AB6-A3D1-A7FAD0B2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AD23CABF-48E0-4AB6-A3D1-A7FAD0B2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D64068-2015-41C4-8625-AE5DE0A25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7FD64068-2015-41C4-8625-AE5DE0A25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7FD64068-2015-41C4-8625-AE5DE0A25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887</Words>
  <Application>WPS 演示</Application>
  <PresentationFormat>宽屏</PresentationFormat>
  <Paragraphs>162</Paragraphs>
  <Slides>10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Wingdings 2</vt:lpstr>
      <vt:lpstr>华文中宋</vt:lpstr>
      <vt:lpstr>等线</vt:lpstr>
      <vt:lpstr>微软雅黑</vt:lpstr>
      <vt:lpstr>Calibri</vt:lpstr>
      <vt:lpstr>Arial Unicode MS</vt:lpstr>
      <vt:lpstr>吉祥如意</vt:lpstr>
      <vt:lpstr>Visio.Drawing.15</vt:lpstr>
      <vt:lpstr>Visio.Drawing.15</vt:lpstr>
      <vt:lpstr>Visio.Drawing.15</vt:lpstr>
      <vt:lpstr>Visio.Drawing.15</vt:lpstr>
      <vt:lpstr>Visio.Drawing.11</vt:lpstr>
      <vt:lpstr>《数据科学理论与实践》之        数据产品及开发</vt:lpstr>
      <vt:lpstr>5.6  数据战略</vt:lpstr>
      <vt:lpstr>1.数据战略的定位</vt:lpstr>
      <vt:lpstr>2.数据战略的目标</vt:lpstr>
      <vt:lpstr>3.数据战略的侧重点</vt:lpstr>
      <vt:lpstr>5.6  数据战略的范畴</vt:lpstr>
      <vt:lpstr>国家数据战略</vt:lpstr>
      <vt:lpstr>消费大数据VS工业大数据</vt:lpstr>
      <vt:lpstr> 促进大数据发展行动纲要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