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42"/>
  </p:handoutMasterIdLst>
  <p:sldIdLst>
    <p:sldId id="972" r:id="rId3"/>
    <p:sldId id="853" r:id="rId5"/>
    <p:sldId id="855" r:id="rId6"/>
    <p:sldId id="905" r:id="rId7"/>
    <p:sldId id="1007" r:id="rId8"/>
    <p:sldId id="856" r:id="rId9"/>
    <p:sldId id="1008" r:id="rId10"/>
    <p:sldId id="857" r:id="rId11"/>
    <p:sldId id="1009" r:id="rId12"/>
    <p:sldId id="906" r:id="rId13"/>
    <p:sldId id="858" r:id="rId14"/>
    <p:sldId id="1010" r:id="rId15"/>
    <p:sldId id="1011" r:id="rId16"/>
    <p:sldId id="860" r:id="rId17"/>
    <p:sldId id="1012" r:id="rId18"/>
    <p:sldId id="1013" r:id="rId19"/>
    <p:sldId id="1014" r:id="rId20"/>
    <p:sldId id="1016" r:id="rId21"/>
    <p:sldId id="1017" r:id="rId22"/>
    <p:sldId id="1018" r:id="rId23"/>
    <p:sldId id="1019" r:id="rId24"/>
    <p:sldId id="1020" r:id="rId25"/>
    <p:sldId id="1021" r:id="rId26"/>
    <p:sldId id="1022" r:id="rId27"/>
    <p:sldId id="1023" r:id="rId28"/>
    <p:sldId id="1024" r:id="rId29"/>
    <p:sldId id="1025" r:id="rId30"/>
    <p:sldId id="1026" r:id="rId31"/>
    <p:sldId id="1027" r:id="rId32"/>
    <p:sldId id="1028" r:id="rId33"/>
    <p:sldId id="1029" r:id="rId34"/>
    <p:sldId id="1030" r:id="rId35"/>
    <p:sldId id="1031" r:id="rId36"/>
    <p:sldId id="1032" r:id="rId37"/>
    <p:sldId id="1033" r:id="rId38"/>
    <p:sldId id="1034" r:id="rId39"/>
    <p:sldId id="1035" r:id="rId40"/>
    <p:sldId id="1041" r:id="rId41"/>
  </p:sldIdLst>
  <p:sldSz cx="12192000" cy="6858000"/>
  <p:notesSz cx="7103745" cy="10234295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oloman Soloman" initials="SS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CDCB"/>
    <a:srgbClr val="F1EEF4"/>
    <a:srgbClr val="AB0000"/>
    <a:srgbClr val="CC0000"/>
    <a:srgbClr val="A9CDCB"/>
    <a:srgbClr val="D1EBF1"/>
    <a:srgbClr val="EBF1DE"/>
    <a:srgbClr val="DFF5A9"/>
    <a:srgbClr val="E5F7B9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7" autoAdjust="0"/>
    <p:restoredTop sz="82491" autoAdjust="0"/>
  </p:normalViewPr>
  <p:slideViewPr>
    <p:cSldViewPr>
      <p:cViewPr varScale="1">
        <p:scale>
          <a:sx n="87" d="100"/>
          <a:sy n="87" d="100"/>
        </p:scale>
        <p:origin x="63" y="123"/>
      </p:cViewPr>
      <p:guideLst>
        <p:guide orient="horz" pos="2132"/>
        <p:guide pos="387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2820" y="72"/>
      </p:cViewPr>
      <p:guideLst>
        <p:guide orient="horz" pos="3182"/>
        <p:guide pos="225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6" Type="http://schemas.openxmlformats.org/officeDocument/2006/relationships/commentAuthors" Target="commentAuthors.xml"/><Relationship Id="rId45" Type="http://schemas.openxmlformats.org/officeDocument/2006/relationships/tableStyles" Target="tableStyles.xml"/><Relationship Id="rId44" Type="http://schemas.openxmlformats.org/officeDocument/2006/relationships/viewProps" Target="viewProps.xml"/><Relationship Id="rId43" Type="http://schemas.openxmlformats.org/officeDocument/2006/relationships/presProps" Target="presProps.xml"/><Relationship Id="rId42" Type="http://schemas.openxmlformats.org/officeDocument/2006/relationships/handoutMaster" Target="handoutMasters/handoutMaster1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992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603956DB-3DDD-4A5C-B49C-D2C31DEFF1EE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992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C08E804E-75B2-4F6E-8CC5-FE553309BAB1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992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BC748C56-3290-41A9-AF4C-A788D6EE5A6E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21487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433EE737-1498-4668-B890-9C96984E2B5A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84" descr="D:\PPT模板\good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6143626"/>
            <a:ext cx="1219200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3347" name="Rectangle 163"/>
          <p:cNvSpPr>
            <a:spLocks noGrp="1" noRot="1" noChangeArrowheads="1"/>
          </p:cNvSpPr>
          <p:nvPr>
            <p:ph type="ctrTitle"/>
          </p:nvPr>
        </p:nvSpPr>
        <p:spPr>
          <a:xfrm>
            <a:off x="914400" y="2438400"/>
            <a:ext cx="7629872" cy="1143000"/>
          </a:xfrm>
        </p:spPr>
        <p:txBody>
          <a:bodyPr/>
          <a:lstStyle>
            <a:lvl1pPr>
              <a:defRPr sz="4400" b="1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93351" name="Rectangle 167"/>
          <p:cNvSpPr>
            <a:spLocks noGrp="1" noRot="1" noChangeArrowheads="1"/>
          </p:cNvSpPr>
          <p:nvPr>
            <p:ph type="subTitle" idx="1"/>
          </p:nvPr>
        </p:nvSpPr>
        <p:spPr>
          <a:xfrm>
            <a:off x="2495600" y="4038602"/>
            <a:ext cx="5040560" cy="1752600"/>
          </a:xfrm>
        </p:spPr>
        <p:txBody>
          <a:bodyPr/>
          <a:lstStyle>
            <a:lvl1pPr marL="0" indent="0" algn="l">
              <a:buFont typeface="Wingdings" panose="05000000000000000000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6" name="Rectangle 164"/>
          <p:cNvSpPr>
            <a:spLocks noGrp="1" noChangeArrowheads="1"/>
          </p:cNvSpPr>
          <p:nvPr>
            <p:ph type="dt" sz="half" idx="10"/>
          </p:nvPr>
        </p:nvSpPr>
        <p:spPr>
          <a:xfrm>
            <a:off x="402167" y="6248400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6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6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1" y="6248400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EED4B5-0C05-40D5-9780-3FEBEA4424BE}" type="slidenum">
              <a:rPr lang="en-US" altLang="zh-CN"/>
            </a:fld>
            <a:endParaRPr lang="en-US" altLang="zh-CN"/>
          </a:p>
        </p:txBody>
      </p:sp>
      <p:pic>
        <p:nvPicPr>
          <p:cNvPr id="9" name="Picture 254" descr="D:\PPT模板\rendanew.jpg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8976320" y="623066"/>
            <a:ext cx="2498438" cy="25028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blinds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7369" y="404664"/>
            <a:ext cx="7488832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083401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85830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44344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930315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44344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74331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65946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02323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587456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290355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87548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1733" y="404664"/>
            <a:ext cx="8006515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51544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74331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65946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>
    <p:blinds dir="vert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146339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73147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>
    <p:blinds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210235" cy="821913"/>
          </a:xfrm>
        </p:spPr>
        <p:txBody>
          <a:bodyPr/>
          <a:lstStyle>
            <a:lvl1pPr>
              <a:defRPr sz="3200" b="1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679536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>
    <p:blinds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blinds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426259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01139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642283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227416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786299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37143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354251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693938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714291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29942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21834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80348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2" Type="http://schemas.openxmlformats.org/officeDocument/2006/relationships/theme" Target="../theme/theme1.xml"/><Relationship Id="rId21" Type="http://schemas.openxmlformats.org/officeDocument/2006/relationships/image" Target="../media/image2.jpeg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54" descr="D:\PPT模板\rendanew.jpg"/>
          <p:cNvPicPr>
            <a:picLocks noChangeAspect="1" noChangeArrowheads="1"/>
          </p:cNvPicPr>
          <p:nvPr userDrawn="1"/>
        </p:nvPicPr>
        <p:blipFill>
          <a:blip r:embed="rId21"/>
          <a:srcRect/>
          <a:stretch>
            <a:fillRect/>
          </a:stretch>
        </p:blipFill>
        <p:spPr bwMode="auto">
          <a:xfrm>
            <a:off x="10344472" y="548680"/>
            <a:ext cx="1297113" cy="1299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867" name="Rectangle 249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812800" y="1600200"/>
            <a:ext cx="7224184" cy="44989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6868" name="Rectangle 248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97933" y="404814"/>
            <a:ext cx="7639051" cy="9667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92410" name="Rectangle 25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1" y="6524626"/>
            <a:ext cx="3052233" cy="333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411" name="Rectangle 25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76184" y="6524626"/>
            <a:ext cx="3860800" cy="333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412" name="Rectangle 25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3368" y="6524626"/>
            <a:ext cx="3052233" cy="333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1C477B47-DDB5-489C-BB25-ED0A340F4893}" type="slidenum">
              <a:rPr lang="en-US" altLang="zh-CN"/>
            </a:fld>
            <a:endParaRPr lang="en-US" altLang="zh-CN"/>
          </a:p>
        </p:txBody>
      </p:sp>
      <p:sp>
        <p:nvSpPr>
          <p:cNvPr id="155" name="TextBox 154"/>
          <p:cNvSpPr txBox="1"/>
          <p:nvPr userDrawn="1"/>
        </p:nvSpPr>
        <p:spPr>
          <a:xfrm>
            <a:off x="1" y="1"/>
            <a:ext cx="5422900" cy="276225"/>
          </a:xfrm>
          <a:prstGeom prst="rect">
            <a:avLst/>
          </a:prstGeom>
          <a:solidFill>
            <a:srgbClr val="C00000"/>
          </a:solidFill>
        </p:spPr>
        <p:txBody>
          <a:bodyPr>
            <a:spAutoFit/>
          </a:bodyPr>
          <a:lstStyle/>
          <a:p>
            <a:pPr>
              <a:defRPr/>
            </a:pP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56" name="TextBox 155"/>
          <p:cNvSpPr txBox="1"/>
          <p:nvPr userDrawn="1"/>
        </p:nvSpPr>
        <p:spPr>
          <a:xfrm>
            <a:off x="0" y="6581775"/>
            <a:ext cx="12192000" cy="338138"/>
          </a:xfrm>
          <a:prstGeom prst="rect">
            <a:avLst/>
          </a:prstGeom>
          <a:gradFill flip="none" rotWithShape="1">
            <a:gsLst>
              <a:gs pos="0">
                <a:srgbClr val="AB0000">
                  <a:shade val="30000"/>
                  <a:satMod val="115000"/>
                </a:srgbClr>
              </a:gs>
              <a:gs pos="50000">
                <a:srgbClr val="AB0000">
                  <a:shade val="67500"/>
                  <a:satMod val="115000"/>
                </a:srgbClr>
              </a:gs>
              <a:gs pos="100000">
                <a:srgbClr val="AB0000">
                  <a:shade val="100000"/>
                  <a:satMod val="115000"/>
                </a:srgbClr>
              </a:gs>
            </a:gsLst>
            <a:lin ang="2700000" scaled="1"/>
            <a:tileRect/>
          </a:gradFill>
        </p:spPr>
        <p:txBody>
          <a:bodyPr>
            <a:spAutoFit/>
          </a:bodyPr>
          <a:lstStyle/>
          <a:p>
            <a:pPr algn="r">
              <a:defRPr/>
            </a:pPr>
            <a:r>
              <a:rPr lang="en-US" altLang="zh-CN" sz="1200" dirty="0">
                <a:solidFill>
                  <a:schemeClr val="bg1"/>
                </a:solidFill>
              </a:rPr>
              <a:t>P. </a:t>
            </a:r>
            <a:fld id="{F733E731-9750-4C10-BCFC-31D1A9368162}" type="slidenum">
              <a:rPr lang="en-US" altLang="zh-CN" sz="1600">
                <a:solidFill>
                  <a:schemeClr val="bg1"/>
                </a:solidFill>
              </a:rPr>
            </a:fld>
            <a:r>
              <a:rPr lang="en-US" altLang="zh-CN" sz="1600" dirty="0">
                <a:solidFill>
                  <a:schemeClr val="bg1"/>
                </a:solidFill>
              </a:rPr>
              <a:t> 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157" name="TextBox 156"/>
          <p:cNvSpPr txBox="1"/>
          <p:nvPr userDrawn="1"/>
        </p:nvSpPr>
        <p:spPr>
          <a:xfrm>
            <a:off x="5422901" y="1"/>
            <a:ext cx="6769100" cy="276225"/>
          </a:xfrm>
          <a:prstGeom prst="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18900000" scaled="1"/>
            <a:tileRect/>
          </a:gradFill>
        </p:spPr>
        <p:txBody>
          <a:bodyPr>
            <a:spAutoFit/>
          </a:bodyPr>
          <a:lstStyle/>
          <a:p>
            <a:pPr>
              <a:defRPr/>
            </a:pP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2" name="文本占位符 156"/>
          <p:cNvSpPr txBox="1"/>
          <p:nvPr userDrawn="1"/>
        </p:nvSpPr>
        <p:spPr>
          <a:xfrm>
            <a:off x="1" y="0"/>
            <a:ext cx="4415367" cy="260350"/>
          </a:xfrm>
          <a:prstGeom prst="rect">
            <a:avLst/>
          </a:prstGeo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marL="342900" indent="-34290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  <a:defRPr/>
            </a:pPr>
            <a:endParaRPr lang="zh-CN" altLang="en-US" sz="1200" kern="0" dirty="0">
              <a:latin typeface="+mn-lt"/>
              <a:ea typeface="+mn-ea"/>
            </a:endParaRPr>
          </a:p>
        </p:txBody>
      </p:sp>
      <p:sp>
        <p:nvSpPr>
          <p:cNvPr id="13" name="文本占位符 156"/>
          <p:cNvSpPr txBox="1"/>
          <p:nvPr userDrawn="1"/>
        </p:nvSpPr>
        <p:spPr>
          <a:xfrm>
            <a:off x="-96688" y="6624261"/>
            <a:ext cx="11571446" cy="317499"/>
          </a:xfrm>
          <a:prstGeom prst="rect">
            <a:avLst/>
          </a:prstGeom>
          <a:ln w="3175"/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【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参考书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】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朝乐门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.Python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编程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从数据分析到数据科学（第二版）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[M].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北京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电子工业出版社，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2021.     【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作者联系方式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】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chaolemen@ruc.edu.cn      【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日期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】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2021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年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月</a:t>
            </a:r>
            <a:endParaRPr lang="zh-CN" altLang="en-US" sz="1200" kern="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</p:sldLayoutIdLst>
  <p:transition>
    <p:blinds dir="vert"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5000"/>
        <a:buFont typeface="Wingdings" panose="05000000000000000000" pitchFamily="2" charset="2"/>
        <a:buChar char="Ø"/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 2" panose="05020102010507070707" pitchFamily="18" charset="2"/>
        <a:buChar char="¡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90000"/>
        <a:buFont typeface="Wingdings" panose="05000000000000000000" pitchFamily="2" charset="2"/>
        <a:buChar char="Ø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38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0.xml"/><Relationship Id="rId6" Type="http://schemas.openxmlformats.org/officeDocument/2006/relationships/image" Target="../media/image16.jpeg"/><Relationship Id="rId5" Type="http://schemas.openxmlformats.org/officeDocument/2006/relationships/image" Target="../media/image15.jpeg"/><Relationship Id="rId4" Type="http://schemas.openxmlformats.org/officeDocument/2006/relationships/image" Target="../media/image14.jpeg"/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image" Target="../media/image11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ctrTitle"/>
          </p:nvPr>
        </p:nvSpPr>
        <p:spPr>
          <a:xfrm>
            <a:off x="914400" y="2438400"/>
            <a:ext cx="8061920" cy="1143000"/>
          </a:xfrm>
        </p:spPr>
        <p:txBody>
          <a:bodyPr/>
          <a:lstStyle/>
          <a:p>
            <a:pPr algn="l">
              <a:lnSpc>
                <a:spcPct val="150000"/>
              </a:lnSpc>
            </a:pPr>
            <a:r>
              <a:rPr lang="en-US" altLang="zh-CN" sz="3200" b="0" dirty="0" smtClean="0">
                <a:solidFill>
                  <a:srgbClr val="C00000"/>
                </a:solidFill>
              </a:rPr>
              <a:t>《</a:t>
            </a:r>
            <a:r>
              <a:rPr lang="zh-CN" altLang="en-US" sz="3200" b="0" dirty="0" smtClean="0">
                <a:solidFill>
                  <a:srgbClr val="C00000"/>
                </a:solidFill>
              </a:rPr>
              <a:t>数据科学理论与实践</a:t>
            </a:r>
            <a:r>
              <a:rPr lang="en-US" altLang="zh-CN" sz="3200" b="0" dirty="0" smtClean="0">
                <a:solidFill>
                  <a:srgbClr val="C00000"/>
                </a:solidFill>
              </a:rPr>
              <a:t>》</a:t>
            </a:r>
            <a:r>
              <a:rPr lang="zh-CN" altLang="en-US" sz="3200" b="0" dirty="0" smtClean="0">
                <a:solidFill>
                  <a:srgbClr val="C00000"/>
                </a:solidFill>
              </a:rPr>
              <a:t>之</a:t>
            </a:r>
            <a:br>
              <a:rPr lang="en-US" altLang="zh-CN" sz="3200" b="0" dirty="0" smtClean="0">
                <a:solidFill>
                  <a:schemeClr val="bg2">
                    <a:lumMod val="10000"/>
                  </a:schemeClr>
                </a:solidFill>
              </a:rPr>
            </a:br>
            <a:r>
              <a:rPr lang="en-US" altLang="zh-CN" sz="3200" b="0" dirty="0" smtClean="0">
                <a:solidFill>
                  <a:schemeClr val="bg2">
                    <a:lumMod val="10000"/>
                  </a:schemeClr>
                </a:solidFill>
              </a:rPr>
              <a:t>           </a:t>
            </a:r>
            <a:r>
              <a:rPr lang="zh-CN" altLang="en-US" sz="6000" dirty="0" smtClean="0">
                <a:solidFill>
                  <a:srgbClr val="C00000"/>
                </a:solidFill>
              </a:rPr>
              <a:t>案例及实践</a:t>
            </a:r>
            <a:endParaRPr lang="zh-CN" altLang="en-US" sz="6000" dirty="0" smtClean="0">
              <a:solidFill>
                <a:srgbClr val="C00000"/>
              </a:solidFill>
            </a:endParaRPr>
          </a:p>
        </p:txBody>
      </p:sp>
      <p:sp>
        <p:nvSpPr>
          <p:cNvPr id="14339" name="副标题 2"/>
          <p:cNvSpPr>
            <a:spLocks noGrp="1"/>
          </p:cNvSpPr>
          <p:nvPr>
            <p:ph type="subTitle" idx="1"/>
          </p:nvPr>
        </p:nvSpPr>
        <p:spPr>
          <a:xfrm>
            <a:off x="4439816" y="4221088"/>
            <a:ext cx="5040560" cy="1752600"/>
          </a:xfrm>
        </p:spPr>
        <p:txBody>
          <a:bodyPr/>
          <a:lstStyle/>
          <a:p>
            <a:r>
              <a:rPr lang="zh-CN" altLang="en-US" dirty="0"/>
              <a:t>朝乐门 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中国人民大学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chaolemen@ruc.edu.cn</a:t>
            </a:r>
            <a:endParaRPr lang="zh-CN" alt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230823"/>
            <a:ext cx="9802523" cy="821913"/>
          </a:xfrm>
        </p:spPr>
        <p:txBody>
          <a:bodyPr/>
          <a:lstStyle/>
          <a:p>
            <a:r>
              <a:rPr lang="en-US" altLang="zh-CN" dirty="0"/>
              <a:t>(2) </a:t>
            </a:r>
            <a:r>
              <a:rPr lang="zh-CN" altLang="en-US" dirty="0"/>
              <a:t>数据</a:t>
            </a:r>
            <a:r>
              <a:rPr lang="zh-CN" altLang="en-US" dirty="0"/>
              <a:t>理解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▼第6章  【典型案例及实践】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6.1 统计分析</a:t>
            </a:r>
            <a:endParaRPr lang="zh-CN" altLang="en-US" dirty="0"/>
          </a:p>
        </p:txBody>
      </p:sp>
      <p:grpSp>
        <p:nvGrpSpPr>
          <p:cNvPr id="15" name="组合 14"/>
          <p:cNvGrpSpPr/>
          <p:nvPr/>
        </p:nvGrpSpPr>
        <p:grpSpPr>
          <a:xfrm>
            <a:off x="899795" y="1028700"/>
            <a:ext cx="10062210" cy="1871345"/>
            <a:chOff x="975335" y="2061053"/>
            <a:chExt cx="8939212" cy="391242"/>
          </a:xfrm>
        </p:grpSpPr>
        <p:sp>
          <p:nvSpPr>
            <p:cNvPr id="7" name="文本框 6"/>
            <p:cNvSpPr txBox="1"/>
            <p:nvPr/>
          </p:nvSpPr>
          <p:spPr>
            <a:xfrm>
              <a:off x="975335" y="2061053"/>
              <a:ext cx="1016209" cy="962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In[9]: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1753271" y="2068986"/>
              <a:ext cx="8161276" cy="383309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200" b="1">
                  <a:solidFill>
                    <a:schemeClr val="tx1"/>
                  </a:solidFill>
                </a:rPr>
                <a:t>#数据可视化</a:t>
              </a:r>
              <a:endParaRPr lang="en-US" altLang="zh-CN" sz="2200" b="1">
                <a:solidFill>
                  <a:schemeClr val="tx1"/>
                </a:solidFill>
              </a:endParaRPr>
            </a:p>
            <a:p>
              <a:pPr lvl="0"/>
              <a:r>
                <a:rPr lang="en-US" altLang="zh-CN" sz="2200" b="1">
                  <a:solidFill>
                    <a:schemeClr val="tx1"/>
                  </a:solidFill>
                </a:rPr>
                <a:t>import matplotlib.pyplot as plt</a:t>
              </a:r>
              <a:endParaRPr lang="en-US" altLang="zh-CN" sz="2200" b="1">
                <a:solidFill>
                  <a:schemeClr val="tx1"/>
                </a:solidFill>
              </a:endParaRPr>
            </a:p>
            <a:p>
              <a:pPr lvl="0"/>
              <a:r>
                <a:rPr lang="en-US" altLang="zh-CN" sz="2200" b="1">
                  <a:solidFill>
                    <a:schemeClr val="tx1"/>
                  </a:solidFill>
                </a:rPr>
                <a:t>%matplotlib inline</a:t>
              </a:r>
              <a:endParaRPr lang="en-US" altLang="zh-CN" sz="2200" b="1">
                <a:solidFill>
                  <a:schemeClr val="tx1"/>
                </a:solidFill>
              </a:endParaRPr>
            </a:p>
            <a:p>
              <a:pPr lvl="0"/>
              <a:r>
                <a:rPr lang="en-US" altLang="zh-CN" sz="2200" b="1">
                  <a:solidFill>
                    <a:schemeClr val="tx1"/>
                  </a:solidFill>
                </a:rPr>
                <a:t>plt.scatter(df_women["height"],df_women["weight"])</a:t>
              </a:r>
              <a:endParaRPr lang="en-US" altLang="zh-CN" sz="2200" b="1">
                <a:solidFill>
                  <a:schemeClr val="tx1"/>
                </a:solidFill>
              </a:endParaRPr>
            </a:p>
            <a:p>
              <a:pPr lvl="0"/>
              <a:r>
                <a:rPr lang="en-US" altLang="zh-CN" sz="2200" b="1">
                  <a:solidFill>
                    <a:schemeClr val="tx1"/>
                  </a:solidFill>
                </a:rPr>
                <a:t>plt.show()#因%matplotlib inline存在，plt.show()可以省略不写</a:t>
              </a:r>
              <a:endParaRPr lang="en-US" altLang="zh-CN" sz="2200" b="1">
                <a:solidFill>
                  <a:schemeClr val="tx1"/>
                </a:solidFill>
              </a:endParaRPr>
            </a:p>
          </p:txBody>
        </p:sp>
      </p:grpSp>
      <p:sp>
        <p:nvSpPr>
          <p:cNvPr id="14" name="文本框 12"/>
          <p:cNvSpPr txBox="1"/>
          <p:nvPr/>
        </p:nvSpPr>
        <p:spPr>
          <a:xfrm>
            <a:off x="899556" y="2996822"/>
            <a:ext cx="1232233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Out[9]: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pic>
        <p:nvPicPr>
          <p:cNvPr id="100" name="图片 99"/>
          <p:cNvPicPr/>
          <p:nvPr/>
        </p:nvPicPr>
        <p:blipFill>
          <a:blip r:embed="rId1"/>
          <a:stretch>
            <a:fillRect/>
          </a:stretch>
        </p:blipFill>
        <p:spPr>
          <a:xfrm>
            <a:off x="2351405" y="3068955"/>
            <a:ext cx="5713095" cy="332168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blinds dir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zh-CN" dirty="0"/>
              <a:t>（</a:t>
            </a:r>
            <a:r>
              <a:rPr lang="en-US" altLang="zh-CN" dirty="0"/>
              <a:t>3</a:t>
            </a:r>
            <a:r>
              <a:rPr lang="zh-CN" dirty="0"/>
              <a:t>）数据规整化</a:t>
            </a:r>
            <a:r>
              <a:rPr lang="zh-CN" dirty="0"/>
              <a:t>处理</a:t>
            </a:r>
            <a:endParaRPr lang="zh-CN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▼第6章  【典型案例及实践】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6.1 统计分析</a:t>
            </a:r>
            <a:endParaRPr lang="zh-CN" altLang="en-US" dirty="0"/>
          </a:p>
        </p:txBody>
      </p:sp>
      <p:grpSp>
        <p:nvGrpSpPr>
          <p:cNvPr id="10" name="组合 9"/>
          <p:cNvGrpSpPr/>
          <p:nvPr/>
        </p:nvGrpSpPr>
        <p:grpSpPr>
          <a:xfrm>
            <a:off x="767080" y="1484630"/>
            <a:ext cx="9808210" cy="615315"/>
            <a:chOff x="858869" y="2003852"/>
            <a:chExt cx="10237476" cy="650058"/>
          </a:xfrm>
        </p:grpSpPr>
        <p:sp>
          <p:nvSpPr>
            <p:cNvPr id="11" name="文本框 6"/>
            <p:cNvSpPr txBox="1"/>
            <p:nvPr/>
          </p:nvSpPr>
          <p:spPr>
            <a:xfrm>
              <a:off x="858869" y="2003852"/>
              <a:ext cx="1205618" cy="4863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In[10]: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2040626" y="2003852"/>
              <a:ext cx="9055719" cy="650058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sz="2200" b="1">
                  <a:solidFill>
                    <a:schemeClr val="tx1"/>
                  </a:solidFill>
                </a:rPr>
                <a:t>X=df_women["height"]</a:t>
              </a:r>
              <a:endParaRPr sz="2200" b="1">
                <a:solidFill>
                  <a:schemeClr val="tx1"/>
                </a:solidFill>
              </a:endParaRPr>
            </a:p>
            <a:p>
              <a:pPr lvl="0"/>
              <a:r>
                <a:rPr sz="2200" b="1">
                  <a:solidFill>
                    <a:schemeClr val="tx1"/>
                  </a:solidFill>
                </a:rPr>
                <a:t>X</a:t>
              </a:r>
              <a:endParaRPr sz="2200" b="1">
                <a:solidFill>
                  <a:schemeClr val="tx1"/>
                </a:solidFill>
              </a:endParaRPr>
            </a:p>
          </p:txBody>
        </p:sp>
      </p:grpSp>
      <p:sp>
        <p:nvSpPr>
          <p:cNvPr id="15" name="文本框 12"/>
          <p:cNvSpPr txBox="1"/>
          <p:nvPr/>
        </p:nvSpPr>
        <p:spPr>
          <a:xfrm>
            <a:off x="1055574" y="2348769"/>
            <a:ext cx="1232233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Out[10]: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639695" y="2204720"/>
            <a:ext cx="3629025" cy="45231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1     58</a:t>
            </a:r>
            <a:endParaRPr lang="zh-CN" altLang="en-US"/>
          </a:p>
          <a:p>
            <a:r>
              <a:rPr lang="zh-CN" altLang="en-US"/>
              <a:t>2     59</a:t>
            </a:r>
            <a:endParaRPr lang="zh-CN" altLang="en-US"/>
          </a:p>
          <a:p>
            <a:r>
              <a:rPr lang="zh-CN" altLang="en-US"/>
              <a:t>3     60</a:t>
            </a:r>
            <a:endParaRPr lang="zh-CN" altLang="en-US"/>
          </a:p>
          <a:p>
            <a:r>
              <a:rPr lang="zh-CN" altLang="en-US"/>
              <a:t>4     61</a:t>
            </a:r>
            <a:endParaRPr lang="zh-CN" altLang="en-US"/>
          </a:p>
          <a:p>
            <a:r>
              <a:rPr lang="zh-CN" altLang="en-US"/>
              <a:t>5     62</a:t>
            </a:r>
            <a:endParaRPr lang="zh-CN" altLang="en-US"/>
          </a:p>
          <a:p>
            <a:r>
              <a:rPr lang="zh-CN" altLang="en-US"/>
              <a:t>6     63</a:t>
            </a:r>
            <a:endParaRPr lang="zh-CN" altLang="en-US"/>
          </a:p>
          <a:p>
            <a:r>
              <a:rPr lang="zh-CN" altLang="en-US"/>
              <a:t>7     64</a:t>
            </a:r>
            <a:endParaRPr lang="zh-CN" altLang="en-US"/>
          </a:p>
          <a:p>
            <a:r>
              <a:rPr lang="zh-CN" altLang="en-US"/>
              <a:t>8     65</a:t>
            </a:r>
            <a:endParaRPr lang="zh-CN" altLang="en-US"/>
          </a:p>
          <a:p>
            <a:r>
              <a:rPr lang="zh-CN" altLang="en-US"/>
              <a:t>9     66</a:t>
            </a:r>
            <a:endParaRPr lang="zh-CN" altLang="en-US"/>
          </a:p>
          <a:p>
            <a:r>
              <a:rPr lang="zh-CN" altLang="en-US"/>
              <a:t>10    67</a:t>
            </a:r>
            <a:endParaRPr lang="zh-CN" altLang="en-US"/>
          </a:p>
          <a:p>
            <a:r>
              <a:rPr lang="zh-CN" altLang="en-US"/>
              <a:t>11    68</a:t>
            </a:r>
            <a:endParaRPr lang="zh-CN" altLang="en-US"/>
          </a:p>
          <a:p>
            <a:r>
              <a:rPr lang="zh-CN" altLang="en-US"/>
              <a:t>12    69</a:t>
            </a:r>
            <a:endParaRPr lang="zh-CN" altLang="en-US"/>
          </a:p>
          <a:p>
            <a:r>
              <a:rPr lang="zh-CN" altLang="en-US"/>
              <a:t>13    70</a:t>
            </a:r>
            <a:endParaRPr lang="zh-CN" altLang="en-US"/>
          </a:p>
          <a:p>
            <a:r>
              <a:rPr lang="zh-CN" altLang="en-US"/>
              <a:t>14    71</a:t>
            </a:r>
            <a:endParaRPr lang="zh-CN" altLang="en-US"/>
          </a:p>
          <a:p>
            <a:r>
              <a:rPr lang="zh-CN" altLang="en-US"/>
              <a:t>15    72</a:t>
            </a:r>
            <a:endParaRPr lang="zh-CN" altLang="en-US"/>
          </a:p>
          <a:p>
            <a:r>
              <a:rPr lang="zh-CN" altLang="en-US"/>
              <a:t>Name: height, dtype: int64</a:t>
            </a:r>
            <a:endParaRPr lang="zh-CN" altLang="en-US"/>
          </a:p>
        </p:txBody>
      </p:sp>
    </p:spTree>
  </p:cSld>
  <p:clrMapOvr>
    <a:masterClrMapping/>
  </p:clrMapOvr>
  <p:transition>
    <p:blinds dir="vert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zh-CN" dirty="0"/>
              <a:t>（</a:t>
            </a:r>
            <a:r>
              <a:rPr lang="en-US" altLang="zh-CN" dirty="0"/>
              <a:t>3</a:t>
            </a:r>
            <a:r>
              <a:rPr lang="zh-CN" dirty="0"/>
              <a:t>）数据规整化</a:t>
            </a:r>
            <a:r>
              <a:rPr lang="zh-CN" dirty="0"/>
              <a:t>处理</a:t>
            </a:r>
            <a:endParaRPr lang="zh-CN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▼第6章  【典型案例及实践】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6.1 统计分析</a:t>
            </a:r>
            <a:endParaRPr lang="zh-CN" altLang="en-US" dirty="0"/>
          </a:p>
        </p:txBody>
      </p:sp>
      <p:grpSp>
        <p:nvGrpSpPr>
          <p:cNvPr id="10" name="组合 9"/>
          <p:cNvGrpSpPr/>
          <p:nvPr/>
        </p:nvGrpSpPr>
        <p:grpSpPr>
          <a:xfrm>
            <a:off x="767080" y="1484630"/>
            <a:ext cx="9808210" cy="615315"/>
            <a:chOff x="858869" y="2003852"/>
            <a:chExt cx="10237476" cy="650058"/>
          </a:xfrm>
        </p:grpSpPr>
        <p:sp>
          <p:nvSpPr>
            <p:cNvPr id="11" name="文本框 6"/>
            <p:cNvSpPr txBox="1"/>
            <p:nvPr/>
          </p:nvSpPr>
          <p:spPr>
            <a:xfrm>
              <a:off x="858869" y="2003852"/>
              <a:ext cx="1205618" cy="4863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In[11]: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2040626" y="2003852"/>
              <a:ext cx="9055719" cy="650058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sz="2200" b="1">
                  <a:solidFill>
                    <a:schemeClr val="tx1"/>
                  </a:solidFill>
                </a:rPr>
                <a:t>y=df_women["weight"]</a:t>
              </a:r>
              <a:endParaRPr sz="2200" b="1">
                <a:solidFill>
                  <a:schemeClr val="tx1"/>
                </a:solidFill>
              </a:endParaRPr>
            </a:p>
            <a:p>
              <a:pPr lvl="0"/>
              <a:r>
                <a:rPr sz="2200" b="1">
                  <a:solidFill>
                    <a:schemeClr val="tx1"/>
                  </a:solidFill>
                </a:rPr>
                <a:t>y</a:t>
              </a:r>
              <a:endParaRPr sz="2200" b="1">
                <a:solidFill>
                  <a:schemeClr val="tx1"/>
                </a:solidFill>
              </a:endParaRPr>
            </a:p>
          </p:txBody>
        </p:sp>
      </p:grpSp>
      <p:sp>
        <p:nvSpPr>
          <p:cNvPr id="15" name="文本框 12"/>
          <p:cNvSpPr txBox="1"/>
          <p:nvPr/>
        </p:nvSpPr>
        <p:spPr>
          <a:xfrm>
            <a:off x="1055574" y="2348769"/>
            <a:ext cx="1232233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Out[11]: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639695" y="2132965"/>
            <a:ext cx="4250055" cy="45231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1     115</a:t>
            </a:r>
            <a:endParaRPr lang="zh-CN" altLang="en-US"/>
          </a:p>
          <a:p>
            <a:r>
              <a:rPr lang="zh-CN" altLang="en-US"/>
              <a:t>2     117</a:t>
            </a:r>
            <a:endParaRPr lang="zh-CN" altLang="en-US"/>
          </a:p>
          <a:p>
            <a:r>
              <a:rPr lang="zh-CN" altLang="en-US"/>
              <a:t>3     120</a:t>
            </a:r>
            <a:endParaRPr lang="zh-CN" altLang="en-US"/>
          </a:p>
          <a:p>
            <a:r>
              <a:rPr lang="zh-CN" altLang="en-US"/>
              <a:t>4     123</a:t>
            </a:r>
            <a:endParaRPr lang="zh-CN" altLang="en-US"/>
          </a:p>
          <a:p>
            <a:r>
              <a:rPr lang="zh-CN" altLang="en-US"/>
              <a:t>5     126</a:t>
            </a:r>
            <a:endParaRPr lang="zh-CN" altLang="en-US"/>
          </a:p>
          <a:p>
            <a:r>
              <a:rPr lang="zh-CN" altLang="en-US"/>
              <a:t>6     129</a:t>
            </a:r>
            <a:endParaRPr lang="zh-CN" altLang="en-US"/>
          </a:p>
          <a:p>
            <a:r>
              <a:rPr lang="zh-CN" altLang="en-US"/>
              <a:t>7     132</a:t>
            </a:r>
            <a:endParaRPr lang="zh-CN" altLang="en-US"/>
          </a:p>
          <a:p>
            <a:r>
              <a:rPr lang="zh-CN" altLang="en-US"/>
              <a:t>8     135</a:t>
            </a:r>
            <a:endParaRPr lang="zh-CN" altLang="en-US"/>
          </a:p>
          <a:p>
            <a:r>
              <a:rPr lang="zh-CN" altLang="en-US"/>
              <a:t>9     139</a:t>
            </a:r>
            <a:endParaRPr lang="zh-CN" altLang="en-US"/>
          </a:p>
          <a:p>
            <a:r>
              <a:rPr lang="zh-CN" altLang="en-US"/>
              <a:t>10    142</a:t>
            </a:r>
            <a:endParaRPr lang="zh-CN" altLang="en-US"/>
          </a:p>
          <a:p>
            <a:r>
              <a:rPr lang="zh-CN" altLang="en-US"/>
              <a:t>11    146</a:t>
            </a:r>
            <a:endParaRPr lang="zh-CN" altLang="en-US"/>
          </a:p>
          <a:p>
            <a:r>
              <a:rPr lang="zh-CN" altLang="en-US"/>
              <a:t>12    150</a:t>
            </a:r>
            <a:endParaRPr lang="zh-CN" altLang="en-US"/>
          </a:p>
          <a:p>
            <a:r>
              <a:rPr lang="zh-CN" altLang="en-US"/>
              <a:t>13    154</a:t>
            </a:r>
            <a:endParaRPr lang="zh-CN" altLang="en-US"/>
          </a:p>
          <a:p>
            <a:r>
              <a:rPr lang="zh-CN" altLang="en-US"/>
              <a:t>14    159</a:t>
            </a:r>
            <a:endParaRPr lang="zh-CN" altLang="en-US"/>
          </a:p>
          <a:p>
            <a:r>
              <a:rPr lang="zh-CN" altLang="en-US"/>
              <a:t>15    164</a:t>
            </a:r>
            <a:endParaRPr lang="zh-CN" altLang="en-US"/>
          </a:p>
          <a:p>
            <a:r>
              <a:rPr lang="zh-CN" altLang="en-US"/>
              <a:t>Name: weight, dtype: int64</a:t>
            </a:r>
            <a:endParaRPr lang="zh-CN" altLang="en-US"/>
          </a:p>
        </p:txBody>
      </p:sp>
    </p:spTree>
  </p:cSld>
  <p:clrMapOvr>
    <a:masterClrMapping/>
  </p:clrMapOvr>
  <p:transition>
    <p:blinds dir="vert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zh-CN" dirty="0"/>
              <a:t>（</a:t>
            </a:r>
            <a:r>
              <a:rPr lang="en-US" altLang="zh-CN" dirty="0"/>
              <a:t>3</a:t>
            </a:r>
            <a:r>
              <a:rPr lang="zh-CN" dirty="0"/>
              <a:t>）数据规整化</a:t>
            </a:r>
            <a:r>
              <a:rPr lang="zh-CN" dirty="0"/>
              <a:t>处理</a:t>
            </a:r>
            <a:endParaRPr lang="zh-CN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▼第6章  【典型案例及实践】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6.1 统计分析</a:t>
            </a:r>
            <a:endParaRPr lang="zh-CN" altLang="en-US" dirty="0"/>
          </a:p>
        </p:txBody>
      </p:sp>
      <p:grpSp>
        <p:nvGrpSpPr>
          <p:cNvPr id="10" name="组合 9"/>
          <p:cNvGrpSpPr/>
          <p:nvPr/>
        </p:nvGrpSpPr>
        <p:grpSpPr>
          <a:xfrm>
            <a:off x="767080" y="1484630"/>
            <a:ext cx="9808210" cy="615315"/>
            <a:chOff x="858869" y="2003852"/>
            <a:chExt cx="10237476" cy="650058"/>
          </a:xfrm>
        </p:grpSpPr>
        <p:sp>
          <p:nvSpPr>
            <p:cNvPr id="11" name="文本框 6"/>
            <p:cNvSpPr txBox="1"/>
            <p:nvPr/>
          </p:nvSpPr>
          <p:spPr>
            <a:xfrm>
              <a:off x="858869" y="2003852"/>
              <a:ext cx="1205618" cy="4863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In[11]: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2040626" y="2003852"/>
              <a:ext cx="9055719" cy="650058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sz="2200" b="1">
                  <a:solidFill>
                    <a:schemeClr val="tx1"/>
                  </a:solidFill>
                </a:rPr>
                <a:t>y=df_women["weight"]</a:t>
              </a:r>
              <a:endParaRPr sz="2200" b="1">
                <a:solidFill>
                  <a:schemeClr val="tx1"/>
                </a:solidFill>
              </a:endParaRPr>
            </a:p>
            <a:p>
              <a:pPr lvl="0"/>
              <a:r>
                <a:rPr sz="2200" b="1">
                  <a:solidFill>
                    <a:schemeClr val="tx1"/>
                  </a:solidFill>
                </a:rPr>
                <a:t>y</a:t>
              </a:r>
              <a:endParaRPr sz="2200" b="1">
                <a:solidFill>
                  <a:schemeClr val="tx1"/>
                </a:solidFill>
              </a:endParaRPr>
            </a:p>
          </p:txBody>
        </p:sp>
      </p:grpSp>
      <p:sp>
        <p:nvSpPr>
          <p:cNvPr id="15" name="文本框 12"/>
          <p:cNvSpPr txBox="1"/>
          <p:nvPr/>
        </p:nvSpPr>
        <p:spPr>
          <a:xfrm>
            <a:off x="1055574" y="2348769"/>
            <a:ext cx="1232233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Out[11]: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639695" y="2132965"/>
            <a:ext cx="4250055" cy="45231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1     115</a:t>
            </a:r>
            <a:endParaRPr lang="zh-CN" altLang="en-US"/>
          </a:p>
          <a:p>
            <a:r>
              <a:rPr lang="zh-CN" altLang="en-US"/>
              <a:t>2     117</a:t>
            </a:r>
            <a:endParaRPr lang="zh-CN" altLang="en-US"/>
          </a:p>
          <a:p>
            <a:r>
              <a:rPr lang="zh-CN" altLang="en-US"/>
              <a:t>3     120</a:t>
            </a:r>
            <a:endParaRPr lang="zh-CN" altLang="en-US"/>
          </a:p>
          <a:p>
            <a:r>
              <a:rPr lang="zh-CN" altLang="en-US"/>
              <a:t>4     123</a:t>
            </a:r>
            <a:endParaRPr lang="zh-CN" altLang="en-US"/>
          </a:p>
          <a:p>
            <a:r>
              <a:rPr lang="zh-CN" altLang="en-US"/>
              <a:t>5     126</a:t>
            </a:r>
            <a:endParaRPr lang="zh-CN" altLang="en-US"/>
          </a:p>
          <a:p>
            <a:r>
              <a:rPr lang="zh-CN" altLang="en-US"/>
              <a:t>6     129</a:t>
            </a:r>
            <a:endParaRPr lang="zh-CN" altLang="en-US"/>
          </a:p>
          <a:p>
            <a:r>
              <a:rPr lang="zh-CN" altLang="en-US"/>
              <a:t>7     132</a:t>
            </a:r>
            <a:endParaRPr lang="zh-CN" altLang="en-US"/>
          </a:p>
          <a:p>
            <a:r>
              <a:rPr lang="zh-CN" altLang="en-US"/>
              <a:t>8     135</a:t>
            </a:r>
            <a:endParaRPr lang="zh-CN" altLang="en-US"/>
          </a:p>
          <a:p>
            <a:r>
              <a:rPr lang="zh-CN" altLang="en-US"/>
              <a:t>9     139</a:t>
            </a:r>
            <a:endParaRPr lang="zh-CN" altLang="en-US"/>
          </a:p>
          <a:p>
            <a:r>
              <a:rPr lang="zh-CN" altLang="en-US"/>
              <a:t>10    142</a:t>
            </a:r>
            <a:endParaRPr lang="zh-CN" altLang="en-US"/>
          </a:p>
          <a:p>
            <a:r>
              <a:rPr lang="zh-CN" altLang="en-US"/>
              <a:t>11    146</a:t>
            </a:r>
            <a:endParaRPr lang="zh-CN" altLang="en-US"/>
          </a:p>
          <a:p>
            <a:r>
              <a:rPr lang="zh-CN" altLang="en-US"/>
              <a:t>12    150</a:t>
            </a:r>
            <a:endParaRPr lang="zh-CN" altLang="en-US"/>
          </a:p>
          <a:p>
            <a:r>
              <a:rPr lang="zh-CN" altLang="en-US"/>
              <a:t>13    154</a:t>
            </a:r>
            <a:endParaRPr lang="zh-CN" altLang="en-US"/>
          </a:p>
          <a:p>
            <a:r>
              <a:rPr lang="zh-CN" altLang="en-US"/>
              <a:t>14    159</a:t>
            </a:r>
            <a:endParaRPr lang="zh-CN" altLang="en-US"/>
          </a:p>
          <a:p>
            <a:r>
              <a:rPr lang="zh-CN" altLang="en-US"/>
              <a:t>15    164</a:t>
            </a:r>
            <a:endParaRPr lang="zh-CN" altLang="en-US"/>
          </a:p>
          <a:p>
            <a:r>
              <a:rPr lang="zh-CN" altLang="en-US"/>
              <a:t>Name: weight, dtype: int64</a:t>
            </a:r>
            <a:endParaRPr lang="zh-CN" altLang="en-US"/>
          </a:p>
        </p:txBody>
      </p:sp>
    </p:spTree>
  </p:cSld>
  <p:clrMapOvr>
    <a:masterClrMapping/>
  </p:clrMapOvr>
  <p:transition>
    <p:blinds dir="vert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260648"/>
            <a:ext cx="9802523" cy="821913"/>
          </a:xfrm>
        </p:spPr>
        <p:txBody>
          <a:bodyPr/>
          <a:lstStyle/>
          <a:p>
            <a:r>
              <a:rPr lang="zh-CN" dirty="0"/>
              <a:t>（</a:t>
            </a:r>
            <a:r>
              <a:rPr lang="en-US" altLang="zh-CN" dirty="0"/>
              <a:t>4</a:t>
            </a:r>
            <a:r>
              <a:rPr lang="zh-CN" dirty="0"/>
              <a:t>）模型</a:t>
            </a:r>
            <a:r>
              <a:rPr lang="zh-CN" dirty="0"/>
              <a:t>训练</a:t>
            </a:r>
            <a:endParaRPr lang="zh-CN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▼第6章  【典型案例及实践】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6.1 统计分析</a:t>
            </a:r>
            <a:endParaRPr lang="zh-CN" altLang="en-US" dirty="0"/>
          </a:p>
        </p:txBody>
      </p:sp>
      <p:grpSp>
        <p:nvGrpSpPr>
          <p:cNvPr id="10" name="组合 9"/>
          <p:cNvGrpSpPr/>
          <p:nvPr/>
        </p:nvGrpSpPr>
        <p:grpSpPr>
          <a:xfrm>
            <a:off x="551180" y="1052830"/>
            <a:ext cx="10248265" cy="1422400"/>
            <a:chOff x="858869" y="2003852"/>
            <a:chExt cx="10458083" cy="81724"/>
          </a:xfrm>
        </p:grpSpPr>
        <p:sp>
          <p:nvSpPr>
            <p:cNvPr id="11" name="文本框 6"/>
            <p:cNvSpPr txBox="1"/>
            <p:nvPr/>
          </p:nvSpPr>
          <p:spPr>
            <a:xfrm>
              <a:off x="858869" y="2003852"/>
              <a:ext cx="1123653" cy="264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In[12]: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1875078" y="2003852"/>
              <a:ext cx="9441874" cy="81724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200" b="1" dirty="0">
                  <a:solidFill>
                    <a:schemeClr val="tx1"/>
                  </a:solidFill>
                </a:rPr>
                <a:t>import statsmodels.api as sm</a:t>
              </a:r>
              <a:endParaRPr lang="en-US" altLang="zh-CN" sz="2200" b="1" dirty="0">
                <a:solidFill>
                  <a:schemeClr val="tx1"/>
                </a:solidFill>
              </a:endParaRPr>
            </a:p>
            <a:p>
              <a:pPr lvl="0"/>
              <a:r>
                <a:rPr lang="en-US" altLang="zh-CN" sz="2200" b="1" dirty="0">
                  <a:solidFill>
                    <a:schemeClr val="tx1"/>
                  </a:solidFill>
                </a:rPr>
                <a:t>X=sm.add_constant(X)</a:t>
              </a:r>
              <a:endParaRPr lang="en-US" altLang="zh-CN" sz="2200" b="1" dirty="0">
                <a:solidFill>
                  <a:schemeClr val="tx1"/>
                </a:solidFill>
              </a:endParaRPr>
            </a:p>
            <a:p>
              <a:pPr lvl="0"/>
              <a:r>
                <a:rPr lang="en-US" altLang="zh-CN" sz="2200" b="1" dirty="0">
                  <a:solidFill>
                    <a:schemeClr val="tx1"/>
                  </a:solidFill>
                </a:rPr>
                <a:t>X</a:t>
              </a:r>
              <a:endParaRPr lang="en-US" altLang="zh-CN" sz="22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5" name="文本框 12"/>
          <p:cNvSpPr txBox="1"/>
          <p:nvPr/>
        </p:nvSpPr>
        <p:spPr>
          <a:xfrm>
            <a:off x="543129" y="2708814"/>
            <a:ext cx="1232233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Out[12]: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207260" y="2564765"/>
            <a:ext cx="4214495" cy="45231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	const	height</a:t>
            </a:r>
            <a:endParaRPr lang="zh-CN" altLang="en-US"/>
          </a:p>
          <a:p>
            <a:r>
              <a:rPr lang="zh-CN" altLang="en-US"/>
              <a:t>1	1.0	58</a:t>
            </a:r>
            <a:endParaRPr lang="zh-CN" altLang="en-US"/>
          </a:p>
          <a:p>
            <a:r>
              <a:rPr lang="zh-CN" altLang="en-US"/>
              <a:t>2	1.0	59</a:t>
            </a:r>
            <a:endParaRPr lang="zh-CN" altLang="en-US"/>
          </a:p>
          <a:p>
            <a:r>
              <a:rPr lang="zh-CN" altLang="en-US"/>
              <a:t>3	1.0	60</a:t>
            </a:r>
            <a:endParaRPr lang="zh-CN" altLang="en-US"/>
          </a:p>
          <a:p>
            <a:r>
              <a:rPr lang="zh-CN" altLang="en-US"/>
              <a:t>4	1.0	61</a:t>
            </a:r>
            <a:endParaRPr lang="zh-CN" altLang="en-US"/>
          </a:p>
          <a:p>
            <a:r>
              <a:rPr lang="zh-CN" altLang="en-US"/>
              <a:t>5	1.0	62</a:t>
            </a:r>
            <a:endParaRPr lang="zh-CN" altLang="en-US"/>
          </a:p>
          <a:p>
            <a:r>
              <a:rPr lang="zh-CN" altLang="en-US"/>
              <a:t>6	1.0	63</a:t>
            </a:r>
            <a:endParaRPr lang="zh-CN" altLang="en-US"/>
          </a:p>
          <a:p>
            <a:r>
              <a:rPr lang="zh-CN" altLang="en-US"/>
              <a:t>7	1.0	64</a:t>
            </a:r>
            <a:endParaRPr lang="zh-CN" altLang="en-US"/>
          </a:p>
          <a:p>
            <a:r>
              <a:rPr lang="zh-CN" altLang="en-US"/>
              <a:t>8	1.0	65</a:t>
            </a:r>
            <a:endParaRPr lang="zh-CN" altLang="en-US"/>
          </a:p>
          <a:p>
            <a:r>
              <a:rPr lang="zh-CN" altLang="en-US"/>
              <a:t>9	1.0	66</a:t>
            </a:r>
            <a:endParaRPr lang="zh-CN" altLang="en-US"/>
          </a:p>
          <a:p>
            <a:r>
              <a:rPr lang="zh-CN" altLang="en-US"/>
              <a:t>10	1.0	67</a:t>
            </a:r>
            <a:endParaRPr lang="zh-CN" altLang="en-US"/>
          </a:p>
          <a:p>
            <a:r>
              <a:rPr lang="zh-CN" altLang="en-US"/>
              <a:t>11	1.0	68</a:t>
            </a:r>
            <a:endParaRPr lang="zh-CN" altLang="en-US"/>
          </a:p>
          <a:p>
            <a:r>
              <a:rPr lang="zh-CN" altLang="en-US"/>
              <a:t>12	1.0	69</a:t>
            </a:r>
            <a:endParaRPr lang="zh-CN" altLang="en-US"/>
          </a:p>
          <a:p>
            <a:r>
              <a:rPr lang="zh-CN" altLang="en-US"/>
              <a:t>13	1.0	70</a:t>
            </a:r>
            <a:endParaRPr lang="zh-CN" altLang="en-US"/>
          </a:p>
          <a:p>
            <a:r>
              <a:rPr lang="zh-CN" altLang="en-US"/>
              <a:t>14	1.0	71</a:t>
            </a:r>
            <a:endParaRPr lang="zh-CN" altLang="en-US"/>
          </a:p>
          <a:p>
            <a:r>
              <a:rPr lang="zh-CN" altLang="en-US"/>
              <a:t>15	1.0	72</a:t>
            </a:r>
            <a:endParaRPr lang="zh-CN" altLang="en-US"/>
          </a:p>
        </p:txBody>
      </p:sp>
    </p:spTree>
  </p:cSld>
  <p:clrMapOvr>
    <a:masterClrMapping/>
  </p:clrMapOvr>
  <p:transition>
    <p:blinds dir="vert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260648"/>
            <a:ext cx="9802523" cy="821913"/>
          </a:xfrm>
        </p:spPr>
        <p:txBody>
          <a:bodyPr/>
          <a:lstStyle/>
          <a:p>
            <a:r>
              <a:rPr lang="zh-CN" dirty="0"/>
              <a:t>（</a:t>
            </a:r>
            <a:r>
              <a:rPr lang="en-US" altLang="zh-CN" dirty="0"/>
              <a:t>4</a:t>
            </a:r>
            <a:r>
              <a:rPr lang="zh-CN" dirty="0"/>
              <a:t>）模型</a:t>
            </a:r>
            <a:r>
              <a:rPr lang="zh-CN" dirty="0"/>
              <a:t>训练</a:t>
            </a:r>
            <a:endParaRPr lang="zh-CN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▼第6章  【典型案例及实践】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6.1 统计分析</a:t>
            </a:r>
            <a:endParaRPr lang="zh-CN" altLang="en-US" dirty="0"/>
          </a:p>
        </p:txBody>
      </p:sp>
      <p:grpSp>
        <p:nvGrpSpPr>
          <p:cNvPr id="10" name="组合 9"/>
          <p:cNvGrpSpPr/>
          <p:nvPr/>
        </p:nvGrpSpPr>
        <p:grpSpPr>
          <a:xfrm>
            <a:off x="551180" y="1052830"/>
            <a:ext cx="10248265" cy="715645"/>
            <a:chOff x="858869" y="2003852"/>
            <a:chExt cx="10458083" cy="81724"/>
          </a:xfrm>
        </p:grpSpPr>
        <p:sp>
          <p:nvSpPr>
            <p:cNvPr id="11" name="文本框 6"/>
            <p:cNvSpPr txBox="1"/>
            <p:nvPr/>
          </p:nvSpPr>
          <p:spPr>
            <a:xfrm>
              <a:off x="858869" y="2003852"/>
              <a:ext cx="1123653" cy="525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In[13]: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1875078" y="2003852"/>
              <a:ext cx="9441874" cy="81724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200" b="1" dirty="0">
                  <a:solidFill>
                    <a:schemeClr val="tx1"/>
                  </a:solidFill>
                </a:rPr>
                <a:t>myModel=sm.OLS(y,X)</a:t>
              </a:r>
              <a:endParaRPr lang="en-US" altLang="zh-CN" sz="2200" b="1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ransition>
    <p:blinds dir="vert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260648"/>
            <a:ext cx="9802523" cy="821913"/>
          </a:xfrm>
        </p:spPr>
        <p:txBody>
          <a:bodyPr/>
          <a:lstStyle/>
          <a:p>
            <a:r>
              <a:rPr lang="zh-CN" dirty="0"/>
              <a:t>（</a:t>
            </a:r>
            <a:r>
              <a:rPr lang="en-US" altLang="zh-CN" dirty="0"/>
              <a:t>4</a:t>
            </a:r>
            <a:r>
              <a:rPr lang="zh-CN" dirty="0"/>
              <a:t>）模型</a:t>
            </a:r>
            <a:r>
              <a:rPr lang="zh-CN" dirty="0"/>
              <a:t>训练</a:t>
            </a:r>
            <a:endParaRPr lang="zh-CN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▼第6章  【典型案例及实践】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6.1 统计分析</a:t>
            </a:r>
            <a:endParaRPr lang="zh-CN" altLang="en-US" dirty="0"/>
          </a:p>
        </p:txBody>
      </p:sp>
      <p:grpSp>
        <p:nvGrpSpPr>
          <p:cNvPr id="10" name="组合 9"/>
          <p:cNvGrpSpPr/>
          <p:nvPr/>
        </p:nvGrpSpPr>
        <p:grpSpPr>
          <a:xfrm>
            <a:off x="551180" y="1052830"/>
            <a:ext cx="10248265" cy="715645"/>
            <a:chOff x="858869" y="2003852"/>
            <a:chExt cx="10458083" cy="81724"/>
          </a:xfrm>
        </p:grpSpPr>
        <p:sp>
          <p:nvSpPr>
            <p:cNvPr id="11" name="文本框 6"/>
            <p:cNvSpPr txBox="1"/>
            <p:nvPr/>
          </p:nvSpPr>
          <p:spPr>
            <a:xfrm>
              <a:off x="858869" y="2003852"/>
              <a:ext cx="1123653" cy="525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In[14]: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1875078" y="2003852"/>
              <a:ext cx="9441874" cy="81724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200" b="1" dirty="0">
                  <a:solidFill>
                    <a:schemeClr val="tx1"/>
                  </a:solidFill>
                </a:rPr>
                <a:t>myModel=sm.OLS(y,X)</a:t>
              </a:r>
              <a:endParaRPr lang="en-US" altLang="zh-CN" sz="2200" b="1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ransition>
    <p:blinds dir="vert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260648"/>
            <a:ext cx="9802523" cy="821913"/>
          </a:xfrm>
        </p:spPr>
        <p:txBody>
          <a:bodyPr/>
          <a:lstStyle/>
          <a:p>
            <a:r>
              <a:rPr lang="zh-CN" dirty="0"/>
              <a:t>（</a:t>
            </a:r>
            <a:r>
              <a:rPr lang="en-US" altLang="zh-CN" dirty="0"/>
              <a:t>5</a:t>
            </a:r>
            <a:r>
              <a:rPr lang="zh-CN" dirty="0"/>
              <a:t>）模型解读与</a:t>
            </a:r>
            <a:r>
              <a:rPr lang="zh-CN" dirty="0"/>
              <a:t>评价</a:t>
            </a:r>
            <a:endParaRPr lang="zh-CN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▼第6章  【典型案例及实践】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6.1 统计分析</a:t>
            </a:r>
            <a:endParaRPr lang="zh-CN" altLang="en-US" dirty="0"/>
          </a:p>
        </p:txBody>
      </p:sp>
      <p:grpSp>
        <p:nvGrpSpPr>
          <p:cNvPr id="10" name="组合 9"/>
          <p:cNvGrpSpPr/>
          <p:nvPr/>
        </p:nvGrpSpPr>
        <p:grpSpPr>
          <a:xfrm>
            <a:off x="551180" y="1052830"/>
            <a:ext cx="10248265" cy="715645"/>
            <a:chOff x="858869" y="2003852"/>
            <a:chExt cx="10458083" cy="81724"/>
          </a:xfrm>
        </p:grpSpPr>
        <p:sp>
          <p:nvSpPr>
            <p:cNvPr id="11" name="文本框 6"/>
            <p:cNvSpPr txBox="1"/>
            <p:nvPr/>
          </p:nvSpPr>
          <p:spPr>
            <a:xfrm>
              <a:off x="858869" y="2003852"/>
              <a:ext cx="1123653" cy="525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In[15]: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1875078" y="2003852"/>
              <a:ext cx="9441874" cy="81724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200" b="1" dirty="0">
                  <a:solidFill>
                    <a:schemeClr val="tx1"/>
                  </a:solidFill>
                </a:rPr>
                <a:t>print(results.summary())</a:t>
              </a:r>
              <a:endParaRPr lang="en-US" altLang="zh-CN" sz="2200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31315" y="1838960"/>
            <a:ext cx="8119110" cy="4754880"/>
          </a:xfrm>
          <a:prstGeom prst="rect">
            <a:avLst/>
          </a:prstGeom>
        </p:spPr>
      </p:pic>
    </p:spTree>
  </p:cSld>
  <p:clrMapOvr>
    <a:masterClrMapping/>
  </p:clrMapOvr>
  <p:transition>
    <p:blinds dir="vert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260648"/>
            <a:ext cx="9802523" cy="821913"/>
          </a:xfrm>
        </p:spPr>
        <p:txBody>
          <a:bodyPr/>
          <a:lstStyle/>
          <a:p>
            <a:r>
              <a:rPr lang="zh-CN" dirty="0"/>
              <a:t>（</a:t>
            </a:r>
            <a:r>
              <a:rPr lang="en-US" altLang="zh-CN" dirty="0"/>
              <a:t>5</a:t>
            </a:r>
            <a:r>
              <a:rPr lang="zh-CN" dirty="0"/>
              <a:t>）</a:t>
            </a:r>
            <a:r>
              <a:rPr lang="zh-CN" dirty="0">
                <a:sym typeface="+mn-ea"/>
              </a:rPr>
              <a:t>模型解读与评价</a:t>
            </a:r>
            <a:endParaRPr lang="zh-CN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▼第6章  【典型案例及实践】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6.1 统计分析</a:t>
            </a:r>
            <a:endParaRPr lang="zh-CN" altLang="en-US" dirty="0"/>
          </a:p>
        </p:txBody>
      </p:sp>
      <p:grpSp>
        <p:nvGrpSpPr>
          <p:cNvPr id="10" name="组合 9"/>
          <p:cNvGrpSpPr/>
          <p:nvPr/>
        </p:nvGrpSpPr>
        <p:grpSpPr>
          <a:xfrm>
            <a:off x="563880" y="1082675"/>
            <a:ext cx="10248265" cy="725805"/>
            <a:chOff x="858869" y="2003852"/>
            <a:chExt cx="10458083" cy="81724"/>
          </a:xfrm>
        </p:grpSpPr>
        <p:sp>
          <p:nvSpPr>
            <p:cNvPr id="11" name="文本框 6"/>
            <p:cNvSpPr txBox="1"/>
            <p:nvPr/>
          </p:nvSpPr>
          <p:spPr>
            <a:xfrm>
              <a:off x="858869" y="2003852"/>
              <a:ext cx="1123653" cy="518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In[16]: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1875078" y="2003852"/>
              <a:ext cx="9441874" cy="81724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200" b="1" dirty="0">
                  <a:solidFill>
                    <a:schemeClr val="tx1"/>
                  </a:solidFill>
                </a:rPr>
                <a:t>results.params</a:t>
              </a:r>
              <a:endParaRPr lang="en-US" altLang="zh-CN" sz="22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5" name="文本框 12"/>
          <p:cNvSpPr txBox="1"/>
          <p:nvPr/>
        </p:nvSpPr>
        <p:spPr>
          <a:xfrm>
            <a:off x="543129" y="2708814"/>
            <a:ext cx="1232233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Out[16]: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187575" y="2636520"/>
            <a:ext cx="324167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/>
              <a:t>const    -87.516667</a:t>
            </a:r>
            <a:endParaRPr lang="zh-CN" altLang="en-US" sz="2400"/>
          </a:p>
          <a:p>
            <a:r>
              <a:rPr lang="zh-CN" altLang="en-US" sz="2400"/>
              <a:t>height     3.450000</a:t>
            </a:r>
            <a:endParaRPr lang="zh-CN" altLang="en-US" sz="2400"/>
          </a:p>
          <a:p>
            <a:r>
              <a:rPr lang="zh-CN" altLang="en-US" sz="2400"/>
              <a:t>dtype: float64</a:t>
            </a:r>
            <a:endParaRPr lang="zh-CN" altLang="en-US" sz="2400"/>
          </a:p>
        </p:txBody>
      </p:sp>
    </p:spTree>
  </p:cSld>
  <p:clrMapOvr>
    <a:masterClrMapping/>
  </p:clrMapOvr>
  <p:transition>
    <p:blinds dir="vert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260648"/>
            <a:ext cx="9802523" cy="821913"/>
          </a:xfrm>
        </p:spPr>
        <p:txBody>
          <a:bodyPr/>
          <a:lstStyle/>
          <a:p>
            <a:r>
              <a:rPr lang="zh-CN" dirty="0"/>
              <a:t>（</a:t>
            </a:r>
            <a:r>
              <a:rPr lang="en-US" altLang="zh-CN" dirty="0"/>
              <a:t>5</a:t>
            </a:r>
            <a:r>
              <a:rPr lang="zh-CN" dirty="0"/>
              <a:t>）</a:t>
            </a:r>
            <a:r>
              <a:rPr lang="zh-CN" dirty="0">
                <a:sym typeface="+mn-ea"/>
              </a:rPr>
              <a:t>模型解读与评价</a:t>
            </a:r>
            <a:endParaRPr lang="zh-CN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▼第6章  【典型案例及实践】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6.1 统计分析</a:t>
            </a:r>
            <a:endParaRPr lang="zh-CN" altLang="en-US" dirty="0"/>
          </a:p>
        </p:txBody>
      </p:sp>
      <p:grpSp>
        <p:nvGrpSpPr>
          <p:cNvPr id="10" name="组合 9"/>
          <p:cNvGrpSpPr/>
          <p:nvPr/>
        </p:nvGrpSpPr>
        <p:grpSpPr>
          <a:xfrm>
            <a:off x="563880" y="1082675"/>
            <a:ext cx="10248265" cy="725805"/>
            <a:chOff x="858869" y="2003852"/>
            <a:chExt cx="10458083" cy="81724"/>
          </a:xfrm>
        </p:grpSpPr>
        <p:sp>
          <p:nvSpPr>
            <p:cNvPr id="11" name="文本框 6"/>
            <p:cNvSpPr txBox="1"/>
            <p:nvPr/>
          </p:nvSpPr>
          <p:spPr>
            <a:xfrm>
              <a:off x="858869" y="2003852"/>
              <a:ext cx="1123653" cy="518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In[17]: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1875078" y="2003852"/>
              <a:ext cx="9441874" cy="81724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200" b="1" dirty="0">
                  <a:solidFill>
                    <a:schemeClr val="tx1"/>
                  </a:solidFill>
                </a:rPr>
                <a:t>results.resid</a:t>
              </a:r>
              <a:endParaRPr lang="en-US" altLang="zh-CN" sz="22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5" name="文本框 12"/>
          <p:cNvSpPr txBox="1"/>
          <p:nvPr/>
        </p:nvSpPr>
        <p:spPr>
          <a:xfrm>
            <a:off x="543129" y="2708814"/>
            <a:ext cx="1232233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Out[17]: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279650" y="1916430"/>
            <a:ext cx="2540000" cy="45231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1     2.416667</a:t>
            </a:r>
            <a:endParaRPr lang="zh-CN" altLang="en-US"/>
          </a:p>
          <a:p>
            <a:r>
              <a:rPr lang="zh-CN" altLang="en-US"/>
              <a:t>2     0.966667</a:t>
            </a:r>
            <a:endParaRPr lang="zh-CN" altLang="en-US"/>
          </a:p>
          <a:p>
            <a:r>
              <a:rPr lang="zh-CN" altLang="en-US"/>
              <a:t>3     0.516667</a:t>
            </a:r>
            <a:endParaRPr lang="zh-CN" altLang="en-US"/>
          </a:p>
          <a:p>
            <a:r>
              <a:rPr lang="zh-CN" altLang="en-US"/>
              <a:t>4     0.066667</a:t>
            </a:r>
            <a:endParaRPr lang="zh-CN" altLang="en-US"/>
          </a:p>
          <a:p>
            <a:r>
              <a:rPr lang="zh-CN" altLang="en-US"/>
              <a:t>5    -0.383333</a:t>
            </a:r>
            <a:endParaRPr lang="zh-CN" altLang="en-US"/>
          </a:p>
          <a:p>
            <a:r>
              <a:rPr lang="zh-CN" altLang="en-US"/>
              <a:t>6    -0.833333</a:t>
            </a:r>
            <a:endParaRPr lang="zh-CN" altLang="en-US"/>
          </a:p>
          <a:p>
            <a:r>
              <a:rPr lang="zh-CN" altLang="en-US"/>
              <a:t>7    -1.283333</a:t>
            </a:r>
            <a:endParaRPr lang="zh-CN" altLang="en-US"/>
          </a:p>
          <a:p>
            <a:r>
              <a:rPr lang="zh-CN" altLang="en-US"/>
              <a:t>8    -1.733333</a:t>
            </a:r>
            <a:endParaRPr lang="zh-CN" altLang="en-US"/>
          </a:p>
          <a:p>
            <a:r>
              <a:rPr lang="zh-CN" altLang="en-US"/>
              <a:t>9    -1.183333</a:t>
            </a:r>
            <a:endParaRPr lang="zh-CN" altLang="en-US"/>
          </a:p>
          <a:p>
            <a:r>
              <a:rPr lang="zh-CN" altLang="en-US"/>
              <a:t>10   -1.633333</a:t>
            </a:r>
            <a:endParaRPr lang="zh-CN" altLang="en-US"/>
          </a:p>
          <a:p>
            <a:r>
              <a:rPr lang="zh-CN" altLang="en-US"/>
              <a:t>11   -1.083333</a:t>
            </a:r>
            <a:endParaRPr lang="zh-CN" altLang="en-US"/>
          </a:p>
          <a:p>
            <a:r>
              <a:rPr lang="zh-CN" altLang="en-US"/>
              <a:t>12   -0.533333</a:t>
            </a:r>
            <a:endParaRPr lang="zh-CN" altLang="en-US"/>
          </a:p>
          <a:p>
            <a:r>
              <a:rPr lang="zh-CN" altLang="en-US"/>
              <a:t>13    0.016667</a:t>
            </a:r>
            <a:endParaRPr lang="zh-CN" altLang="en-US"/>
          </a:p>
          <a:p>
            <a:r>
              <a:rPr lang="zh-CN" altLang="en-US"/>
              <a:t>14    1.566667</a:t>
            </a:r>
            <a:endParaRPr lang="zh-CN" altLang="en-US"/>
          </a:p>
          <a:p>
            <a:r>
              <a:rPr lang="zh-CN" altLang="en-US"/>
              <a:t>15    3.116667</a:t>
            </a:r>
            <a:endParaRPr lang="zh-CN" altLang="en-US"/>
          </a:p>
          <a:p>
            <a:r>
              <a:rPr lang="zh-CN" altLang="en-US"/>
              <a:t>dtype: float64</a:t>
            </a:r>
            <a:endParaRPr lang="zh-CN" altLang="en-US"/>
          </a:p>
        </p:txBody>
      </p:sp>
    </p:spTree>
  </p:cSld>
  <p:clrMapOvr>
    <a:masterClrMapping/>
  </p:clrMapOvr>
  <p:transition>
    <p:blinds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ctrTitle"/>
          </p:nvPr>
        </p:nvSpPr>
        <p:spPr>
          <a:xfrm>
            <a:off x="983432" y="1375296"/>
            <a:ext cx="9793088" cy="2871192"/>
          </a:xfrm>
        </p:spPr>
        <p:txBody>
          <a:bodyPr/>
          <a:lstStyle/>
          <a:p>
            <a:pPr algn="l">
              <a:lnSpc>
                <a:spcPct val="150000"/>
              </a:lnSpc>
            </a:pPr>
            <a:r>
              <a:rPr lang="en-US" altLang="zh-CN" sz="5400">
                <a:solidFill>
                  <a:srgbClr val="C00000"/>
                </a:solidFill>
              </a:rPr>
              <a:t> 6.1 </a:t>
            </a:r>
            <a:r>
              <a:rPr lang="zh-CN" altLang="en-US" sz="5400" dirty="0">
                <a:solidFill>
                  <a:srgbClr val="C00000"/>
                </a:solidFill>
              </a:rPr>
              <a:t>统计</a:t>
            </a:r>
            <a:r>
              <a:rPr lang="zh-CN" altLang="en-US" sz="5400" dirty="0">
                <a:solidFill>
                  <a:srgbClr val="C00000"/>
                </a:solidFill>
              </a:rPr>
              <a:t>分析</a:t>
            </a:r>
            <a:endParaRPr lang="zh-CN" altLang="en-US" sz="5400" dirty="0">
              <a:solidFill>
                <a:srgbClr val="C00000"/>
              </a:solidFill>
            </a:endParaRPr>
          </a:p>
        </p:txBody>
      </p:sp>
      <p:sp>
        <p:nvSpPr>
          <p:cNvPr id="14339" name="副标题 2"/>
          <p:cNvSpPr>
            <a:spLocks noGrp="1"/>
          </p:cNvSpPr>
          <p:nvPr>
            <p:ph type="subTitle" idx="1"/>
          </p:nvPr>
        </p:nvSpPr>
        <p:spPr>
          <a:xfrm>
            <a:off x="4655840" y="4437112"/>
            <a:ext cx="5040560" cy="1752600"/>
          </a:xfrm>
        </p:spPr>
        <p:txBody>
          <a:bodyPr/>
          <a:lstStyle/>
          <a:p>
            <a:r>
              <a:rPr lang="zh-CN" altLang="en-US" dirty="0"/>
              <a:t>朝乐门 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中国人民大学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chaolemen@ruc.edu.cn</a:t>
            </a:r>
            <a:endParaRPr lang="zh-CN" altLang="en-US" dirty="0"/>
          </a:p>
        </p:txBody>
      </p:sp>
    </p:spTree>
  </p:cSld>
  <p:clrMapOvr>
    <a:masterClrMapping/>
  </p:clrMapOvr>
  <p:transition>
    <p:blinds dir="vert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260648"/>
            <a:ext cx="9802523" cy="821913"/>
          </a:xfrm>
        </p:spPr>
        <p:txBody>
          <a:bodyPr/>
          <a:lstStyle/>
          <a:p>
            <a:r>
              <a:rPr lang="zh-CN" dirty="0"/>
              <a:t>（</a:t>
            </a:r>
            <a:r>
              <a:rPr lang="en-US" altLang="zh-CN" dirty="0"/>
              <a:t>5</a:t>
            </a:r>
            <a:r>
              <a:rPr lang="zh-CN" dirty="0"/>
              <a:t>）</a:t>
            </a:r>
            <a:r>
              <a:rPr lang="zh-CN" dirty="0">
                <a:sym typeface="+mn-ea"/>
              </a:rPr>
              <a:t>模型解读与评价</a:t>
            </a:r>
            <a:endParaRPr lang="zh-CN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▼第6章  【典型案例及实践】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6.1 统计分析</a:t>
            </a:r>
            <a:endParaRPr lang="zh-CN" altLang="en-US" dirty="0"/>
          </a:p>
        </p:txBody>
      </p:sp>
      <p:grpSp>
        <p:nvGrpSpPr>
          <p:cNvPr id="10" name="组合 9"/>
          <p:cNvGrpSpPr/>
          <p:nvPr/>
        </p:nvGrpSpPr>
        <p:grpSpPr>
          <a:xfrm>
            <a:off x="491490" y="1082675"/>
            <a:ext cx="10248265" cy="725805"/>
            <a:chOff x="858869" y="2003852"/>
            <a:chExt cx="10458083" cy="81724"/>
          </a:xfrm>
        </p:grpSpPr>
        <p:sp>
          <p:nvSpPr>
            <p:cNvPr id="11" name="文本框 6"/>
            <p:cNvSpPr txBox="1"/>
            <p:nvPr/>
          </p:nvSpPr>
          <p:spPr>
            <a:xfrm>
              <a:off x="858869" y="2003852"/>
              <a:ext cx="1123653" cy="518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In[18]: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1875078" y="2003852"/>
              <a:ext cx="9441874" cy="81724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200" b="1" dirty="0">
                  <a:solidFill>
                    <a:schemeClr val="tx1"/>
                  </a:solidFill>
                </a:rPr>
                <a:t>results.resid.std()</a:t>
              </a:r>
              <a:endParaRPr lang="en-US" altLang="zh-CN" sz="22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5" name="文本框 12"/>
          <p:cNvSpPr txBox="1"/>
          <p:nvPr/>
        </p:nvSpPr>
        <p:spPr>
          <a:xfrm>
            <a:off x="543129" y="2708814"/>
            <a:ext cx="1232233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Out[18]: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991360" y="2754630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1.4695318334503016</a:t>
            </a:r>
            <a:endParaRPr lang="zh-CN" altLang="en-US"/>
          </a:p>
        </p:txBody>
      </p:sp>
    </p:spTree>
  </p:cSld>
  <p:clrMapOvr>
    <a:masterClrMapping/>
  </p:clrMapOvr>
  <p:transition>
    <p:blinds dir="vert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260648"/>
            <a:ext cx="9802523" cy="821913"/>
          </a:xfrm>
        </p:spPr>
        <p:txBody>
          <a:bodyPr/>
          <a:lstStyle/>
          <a:p>
            <a:r>
              <a:rPr lang="zh-CN" dirty="0"/>
              <a:t>（</a:t>
            </a:r>
            <a:r>
              <a:rPr lang="en-US" altLang="zh-CN" dirty="0"/>
              <a:t>5</a:t>
            </a:r>
            <a:r>
              <a:rPr lang="zh-CN" dirty="0"/>
              <a:t>）</a:t>
            </a:r>
            <a:r>
              <a:rPr lang="zh-CN" dirty="0">
                <a:sym typeface="+mn-ea"/>
              </a:rPr>
              <a:t>模型解读与评价</a:t>
            </a:r>
            <a:endParaRPr lang="zh-CN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▼第6章  【典型案例及实践】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6.1 统计分析</a:t>
            </a:r>
            <a:endParaRPr lang="zh-CN" altLang="en-US" dirty="0"/>
          </a:p>
        </p:txBody>
      </p:sp>
      <p:grpSp>
        <p:nvGrpSpPr>
          <p:cNvPr id="10" name="组合 9"/>
          <p:cNvGrpSpPr/>
          <p:nvPr/>
        </p:nvGrpSpPr>
        <p:grpSpPr>
          <a:xfrm>
            <a:off x="491490" y="1082675"/>
            <a:ext cx="10248265" cy="725805"/>
            <a:chOff x="858869" y="2003852"/>
            <a:chExt cx="10458083" cy="81724"/>
          </a:xfrm>
        </p:grpSpPr>
        <p:sp>
          <p:nvSpPr>
            <p:cNvPr id="11" name="文本框 6"/>
            <p:cNvSpPr txBox="1"/>
            <p:nvPr/>
          </p:nvSpPr>
          <p:spPr>
            <a:xfrm>
              <a:off x="858869" y="2003852"/>
              <a:ext cx="1123653" cy="518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In[19]: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1875078" y="2003852"/>
              <a:ext cx="9441874" cy="81724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200" b="1" dirty="0">
                  <a:solidFill>
                    <a:schemeClr val="tx1"/>
                  </a:solidFill>
                </a:rPr>
                <a:t>results.conf_int(alpha=0.025)</a:t>
              </a:r>
              <a:endParaRPr lang="en-US" altLang="zh-CN" sz="22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5" name="文本框 12"/>
          <p:cNvSpPr txBox="1"/>
          <p:nvPr/>
        </p:nvSpPr>
        <p:spPr>
          <a:xfrm>
            <a:off x="543129" y="2708814"/>
            <a:ext cx="1232233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Out[19]: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063115" y="2155190"/>
            <a:ext cx="6040755" cy="1568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endParaRPr lang="zh-CN" altLang="en-US" sz="2400"/>
          </a:p>
          <a:p>
            <a:r>
              <a:rPr lang="en-US" altLang="zh-CN" sz="2400"/>
              <a:t>                    </a:t>
            </a:r>
            <a:r>
              <a:rPr lang="zh-CN" altLang="en-US" sz="2400"/>
              <a:t>0	</a:t>
            </a:r>
            <a:r>
              <a:rPr lang="en-US" altLang="zh-CN" sz="2400"/>
              <a:t>          </a:t>
            </a:r>
            <a:r>
              <a:rPr lang="zh-CN" altLang="en-US" sz="2400"/>
              <a:t>1</a:t>
            </a:r>
            <a:endParaRPr lang="zh-CN" altLang="en-US" sz="2400"/>
          </a:p>
          <a:p>
            <a:r>
              <a:rPr lang="zh-CN" altLang="en-US" sz="2400"/>
              <a:t>const	</a:t>
            </a:r>
            <a:r>
              <a:rPr lang="en-US" altLang="zh-CN" sz="2400"/>
              <a:t> </a:t>
            </a:r>
            <a:r>
              <a:rPr lang="zh-CN" altLang="en-US" sz="2400"/>
              <a:t>-102.552796	</a:t>
            </a:r>
            <a:r>
              <a:rPr lang="en-US" altLang="zh-CN" sz="2400"/>
              <a:t>     </a:t>
            </a:r>
            <a:r>
              <a:rPr lang="zh-CN" altLang="en-US" sz="2400"/>
              <a:t>-72.480538</a:t>
            </a:r>
            <a:endParaRPr lang="zh-CN" altLang="en-US" sz="2400"/>
          </a:p>
          <a:p>
            <a:r>
              <a:rPr lang="zh-CN" altLang="en-US" sz="2400"/>
              <a:t>height	</a:t>
            </a:r>
            <a:r>
              <a:rPr lang="en-US" altLang="zh-CN" sz="2400"/>
              <a:t>   </a:t>
            </a:r>
            <a:r>
              <a:rPr lang="zh-CN" altLang="en-US" sz="2400"/>
              <a:t>3.219184	</a:t>
            </a:r>
            <a:r>
              <a:rPr lang="en-US" altLang="zh-CN" sz="2400"/>
              <a:t>      </a:t>
            </a:r>
            <a:r>
              <a:rPr lang="zh-CN" altLang="en-US" sz="2400"/>
              <a:t>3.680816</a:t>
            </a:r>
            <a:endParaRPr lang="zh-CN" altLang="en-US" sz="2400"/>
          </a:p>
        </p:txBody>
      </p:sp>
    </p:spTree>
  </p:cSld>
  <p:clrMapOvr>
    <a:masterClrMapping/>
  </p:clrMapOvr>
  <p:transition>
    <p:blinds dir="vert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260648"/>
            <a:ext cx="9802523" cy="821913"/>
          </a:xfrm>
        </p:spPr>
        <p:txBody>
          <a:bodyPr/>
          <a:lstStyle/>
          <a:p>
            <a:r>
              <a:rPr lang="zh-CN" dirty="0"/>
              <a:t>（</a:t>
            </a:r>
            <a:r>
              <a:rPr lang="en-US" altLang="zh-CN" dirty="0"/>
              <a:t>5</a:t>
            </a:r>
            <a:r>
              <a:rPr lang="zh-CN" dirty="0"/>
              <a:t>）</a:t>
            </a:r>
            <a:r>
              <a:rPr lang="zh-CN" dirty="0">
                <a:sym typeface="+mn-ea"/>
              </a:rPr>
              <a:t>模型解读与评价</a:t>
            </a:r>
            <a:endParaRPr lang="zh-CN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▼第6章  【典型案例及实践】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6.1 统计分析</a:t>
            </a:r>
            <a:endParaRPr lang="zh-CN" altLang="en-US" dirty="0"/>
          </a:p>
        </p:txBody>
      </p:sp>
      <p:grpSp>
        <p:nvGrpSpPr>
          <p:cNvPr id="10" name="组合 9"/>
          <p:cNvGrpSpPr/>
          <p:nvPr/>
        </p:nvGrpSpPr>
        <p:grpSpPr>
          <a:xfrm>
            <a:off x="491490" y="1082675"/>
            <a:ext cx="10248265" cy="725805"/>
            <a:chOff x="858869" y="2003852"/>
            <a:chExt cx="10458083" cy="81724"/>
          </a:xfrm>
        </p:grpSpPr>
        <p:sp>
          <p:nvSpPr>
            <p:cNvPr id="11" name="文本框 6"/>
            <p:cNvSpPr txBox="1"/>
            <p:nvPr/>
          </p:nvSpPr>
          <p:spPr>
            <a:xfrm>
              <a:off x="858869" y="2003852"/>
              <a:ext cx="1123653" cy="518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In[20]: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1875078" y="2003852"/>
              <a:ext cx="9441874" cy="81724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200" b="1" dirty="0">
                  <a:solidFill>
                    <a:schemeClr val="tx1"/>
                  </a:solidFill>
                </a:rPr>
                <a:t>print("rsquared=",results.rsquared)</a:t>
              </a:r>
              <a:endParaRPr lang="en-US" altLang="zh-CN" sz="22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5" name="文本框 12"/>
          <p:cNvSpPr txBox="1"/>
          <p:nvPr/>
        </p:nvSpPr>
        <p:spPr>
          <a:xfrm>
            <a:off x="542925" y="2708910"/>
            <a:ext cx="13823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Out[20]: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07870" y="2780665"/>
            <a:ext cx="560006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/>
              <a:t>rsquared= 0.9910098326857506</a:t>
            </a:r>
            <a:endParaRPr lang="zh-CN" altLang="en-US" sz="2400"/>
          </a:p>
        </p:txBody>
      </p:sp>
    </p:spTree>
  </p:cSld>
  <p:clrMapOvr>
    <a:masterClrMapping/>
  </p:clrMapOvr>
  <p:transition>
    <p:blinds dir="vert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260648"/>
            <a:ext cx="9802523" cy="821913"/>
          </a:xfrm>
        </p:spPr>
        <p:txBody>
          <a:bodyPr/>
          <a:lstStyle/>
          <a:p>
            <a:r>
              <a:rPr lang="zh-CN" dirty="0"/>
              <a:t>（</a:t>
            </a:r>
            <a:r>
              <a:rPr lang="en-US" altLang="zh-CN" dirty="0"/>
              <a:t>5</a:t>
            </a:r>
            <a:r>
              <a:rPr lang="zh-CN" dirty="0"/>
              <a:t>）</a:t>
            </a:r>
            <a:r>
              <a:rPr lang="zh-CN" dirty="0">
                <a:sym typeface="+mn-ea"/>
              </a:rPr>
              <a:t>模型解读与评价</a:t>
            </a:r>
            <a:endParaRPr lang="zh-CN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▼第6章  【典型案例及实践】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6.1 统计分析</a:t>
            </a:r>
            <a:endParaRPr lang="zh-CN" altLang="en-US" dirty="0"/>
          </a:p>
        </p:txBody>
      </p:sp>
      <p:grpSp>
        <p:nvGrpSpPr>
          <p:cNvPr id="10" name="组合 9"/>
          <p:cNvGrpSpPr/>
          <p:nvPr/>
        </p:nvGrpSpPr>
        <p:grpSpPr>
          <a:xfrm>
            <a:off x="491490" y="1082675"/>
            <a:ext cx="10248265" cy="725805"/>
            <a:chOff x="858869" y="2003852"/>
            <a:chExt cx="10458083" cy="81724"/>
          </a:xfrm>
        </p:grpSpPr>
        <p:sp>
          <p:nvSpPr>
            <p:cNvPr id="11" name="文本框 6"/>
            <p:cNvSpPr txBox="1"/>
            <p:nvPr/>
          </p:nvSpPr>
          <p:spPr>
            <a:xfrm>
              <a:off x="858869" y="2003852"/>
              <a:ext cx="1123653" cy="518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In[21]: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1875078" y="2003852"/>
              <a:ext cx="9441874" cy="81724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200" b="1" dirty="0">
                  <a:solidFill>
                    <a:schemeClr val="tx1"/>
                  </a:solidFill>
                </a:rPr>
                <a:t>results.tvalues</a:t>
              </a:r>
              <a:endParaRPr lang="en-US" altLang="zh-CN" sz="22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5" name="文本框 12"/>
          <p:cNvSpPr txBox="1"/>
          <p:nvPr/>
        </p:nvSpPr>
        <p:spPr>
          <a:xfrm>
            <a:off x="542925" y="2708910"/>
            <a:ext cx="13823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Out[21]: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991360" y="2564765"/>
            <a:ext cx="404558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/>
              <a:t>const    -14.741029</a:t>
            </a:r>
            <a:endParaRPr lang="zh-CN" altLang="en-US" sz="2400"/>
          </a:p>
          <a:p>
            <a:r>
              <a:rPr lang="zh-CN" altLang="en-US" sz="2400"/>
              <a:t>height    37.855307</a:t>
            </a:r>
            <a:endParaRPr lang="zh-CN" altLang="en-US" sz="2400"/>
          </a:p>
          <a:p>
            <a:r>
              <a:rPr lang="zh-CN" altLang="en-US" sz="2400"/>
              <a:t>dtype: float64</a:t>
            </a:r>
            <a:endParaRPr lang="zh-CN" altLang="en-US" sz="2400"/>
          </a:p>
        </p:txBody>
      </p:sp>
    </p:spTree>
  </p:cSld>
  <p:clrMapOvr>
    <a:masterClrMapping/>
  </p:clrMapOvr>
  <p:transition>
    <p:blinds dir="vert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260648"/>
            <a:ext cx="9802523" cy="821913"/>
          </a:xfrm>
        </p:spPr>
        <p:txBody>
          <a:bodyPr/>
          <a:lstStyle/>
          <a:p>
            <a:r>
              <a:rPr lang="zh-CN" dirty="0"/>
              <a:t>（</a:t>
            </a:r>
            <a:r>
              <a:rPr lang="en-US" altLang="zh-CN" dirty="0"/>
              <a:t>5</a:t>
            </a:r>
            <a:r>
              <a:rPr lang="zh-CN" dirty="0"/>
              <a:t>）</a:t>
            </a:r>
            <a:r>
              <a:rPr lang="zh-CN" dirty="0">
                <a:sym typeface="+mn-ea"/>
              </a:rPr>
              <a:t>模型解读与评价</a:t>
            </a:r>
            <a:endParaRPr lang="zh-CN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▼第6章  【典型案例及实践】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6.1 统计分析</a:t>
            </a:r>
            <a:endParaRPr lang="zh-CN" altLang="en-US" dirty="0"/>
          </a:p>
        </p:txBody>
      </p:sp>
      <p:grpSp>
        <p:nvGrpSpPr>
          <p:cNvPr id="10" name="组合 9"/>
          <p:cNvGrpSpPr/>
          <p:nvPr/>
        </p:nvGrpSpPr>
        <p:grpSpPr>
          <a:xfrm>
            <a:off x="491490" y="1082675"/>
            <a:ext cx="10248265" cy="725805"/>
            <a:chOff x="858869" y="2003852"/>
            <a:chExt cx="10458083" cy="81724"/>
          </a:xfrm>
        </p:grpSpPr>
        <p:sp>
          <p:nvSpPr>
            <p:cNvPr id="11" name="文本框 6"/>
            <p:cNvSpPr txBox="1"/>
            <p:nvPr/>
          </p:nvSpPr>
          <p:spPr>
            <a:xfrm>
              <a:off x="858869" y="2003852"/>
              <a:ext cx="1123653" cy="518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In[22]: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1875078" y="2003852"/>
              <a:ext cx="9441874" cy="81724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200" b="1" dirty="0">
                  <a:solidFill>
                    <a:schemeClr val="tx1"/>
                  </a:solidFill>
                </a:rPr>
                <a:t>results.f_pvalue</a:t>
              </a:r>
              <a:endParaRPr lang="en-US" altLang="zh-CN" sz="22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5" name="文本框 12"/>
          <p:cNvSpPr txBox="1"/>
          <p:nvPr/>
        </p:nvSpPr>
        <p:spPr>
          <a:xfrm>
            <a:off x="542925" y="2708910"/>
            <a:ext cx="13823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Out[22]: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63115" y="2690495"/>
            <a:ext cx="383222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/>
              <a:t>1.0909729585997406e-14</a:t>
            </a:r>
            <a:endParaRPr lang="zh-CN" altLang="en-US" sz="2400"/>
          </a:p>
        </p:txBody>
      </p:sp>
    </p:spTree>
  </p:cSld>
  <p:clrMapOvr>
    <a:masterClrMapping/>
  </p:clrMapOvr>
  <p:transition>
    <p:blinds dir="vert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260648"/>
            <a:ext cx="9802523" cy="821913"/>
          </a:xfrm>
        </p:spPr>
        <p:txBody>
          <a:bodyPr/>
          <a:lstStyle/>
          <a:p>
            <a:r>
              <a:rPr lang="zh-CN" dirty="0"/>
              <a:t>（</a:t>
            </a:r>
            <a:r>
              <a:rPr lang="en-US" altLang="zh-CN" dirty="0"/>
              <a:t>5</a:t>
            </a:r>
            <a:r>
              <a:rPr lang="zh-CN" dirty="0"/>
              <a:t>）</a:t>
            </a:r>
            <a:r>
              <a:rPr lang="zh-CN" dirty="0">
                <a:sym typeface="+mn-ea"/>
              </a:rPr>
              <a:t>模型解读与评价</a:t>
            </a:r>
            <a:endParaRPr lang="zh-CN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▼第6章  【典型案例及实践】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6.1 统计分析</a:t>
            </a:r>
            <a:endParaRPr lang="zh-CN" altLang="en-US" dirty="0"/>
          </a:p>
        </p:txBody>
      </p:sp>
      <p:grpSp>
        <p:nvGrpSpPr>
          <p:cNvPr id="10" name="组合 9"/>
          <p:cNvGrpSpPr/>
          <p:nvPr/>
        </p:nvGrpSpPr>
        <p:grpSpPr>
          <a:xfrm>
            <a:off x="491490" y="1082675"/>
            <a:ext cx="10248265" cy="725805"/>
            <a:chOff x="858869" y="2003852"/>
            <a:chExt cx="10458083" cy="81724"/>
          </a:xfrm>
        </p:grpSpPr>
        <p:sp>
          <p:nvSpPr>
            <p:cNvPr id="11" name="文本框 6"/>
            <p:cNvSpPr txBox="1"/>
            <p:nvPr/>
          </p:nvSpPr>
          <p:spPr>
            <a:xfrm>
              <a:off x="858869" y="2003852"/>
              <a:ext cx="1123653" cy="518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In[23]: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1875078" y="2003852"/>
              <a:ext cx="9441874" cy="81724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200" b="1" dirty="0">
                  <a:solidFill>
                    <a:schemeClr val="tx1"/>
                  </a:solidFill>
                </a:rPr>
                <a:t>sm.stats.stattools.durbin_watson(results.resid)</a:t>
              </a:r>
              <a:endParaRPr lang="en-US" altLang="zh-CN" sz="22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5" name="文本框 12"/>
          <p:cNvSpPr txBox="1"/>
          <p:nvPr/>
        </p:nvSpPr>
        <p:spPr>
          <a:xfrm>
            <a:off x="542925" y="2708910"/>
            <a:ext cx="13823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Out[23]: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063115" y="2780665"/>
            <a:ext cx="419862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 b="1"/>
              <a:t>0.31538037486218456</a:t>
            </a:r>
            <a:endParaRPr lang="zh-CN" altLang="en-US" sz="2400" b="1"/>
          </a:p>
        </p:txBody>
      </p:sp>
    </p:spTree>
  </p:cSld>
  <p:clrMapOvr>
    <a:masterClrMapping/>
  </p:clrMapOvr>
  <p:transition>
    <p:blinds dir="vert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260648"/>
            <a:ext cx="9802523" cy="821913"/>
          </a:xfrm>
        </p:spPr>
        <p:txBody>
          <a:bodyPr/>
          <a:lstStyle/>
          <a:p>
            <a:r>
              <a:rPr lang="zh-CN" dirty="0"/>
              <a:t>（</a:t>
            </a:r>
            <a:r>
              <a:rPr lang="en-US" altLang="zh-CN" dirty="0"/>
              <a:t>5</a:t>
            </a:r>
            <a:r>
              <a:rPr lang="zh-CN" dirty="0"/>
              <a:t>）</a:t>
            </a:r>
            <a:r>
              <a:rPr lang="zh-CN" dirty="0">
                <a:sym typeface="+mn-ea"/>
              </a:rPr>
              <a:t>模型解读与评价</a:t>
            </a:r>
            <a:endParaRPr lang="zh-CN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▼第6章  【典型案例及实践】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6.1 统计分析</a:t>
            </a:r>
            <a:endParaRPr lang="zh-CN" altLang="en-US" dirty="0"/>
          </a:p>
        </p:txBody>
      </p:sp>
      <p:grpSp>
        <p:nvGrpSpPr>
          <p:cNvPr id="10" name="组合 9"/>
          <p:cNvGrpSpPr/>
          <p:nvPr/>
        </p:nvGrpSpPr>
        <p:grpSpPr>
          <a:xfrm>
            <a:off x="491490" y="1082675"/>
            <a:ext cx="10248265" cy="725805"/>
            <a:chOff x="858869" y="2003852"/>
            <a:chExt cx="10458083" cy="81724"/>
          </a:xfrm>
        </p:grpSpPr>
        <p:sp>
          <p:nvSpPr>
            <p:cNvPr id="11" name="文本框 6"/>
            <p:cNvSpPr txBox="1"/>
            <p:nvPr/>
          </p:nvSpPr>
          <p:spPr>
            <a:xfrm>
              <a:off x="858869" y="2003852"/>
              <a:ext cx="1123653" cy="518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In[24]: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1875078" y="2003852"/>
              <a:ext cx="9441874" cy="81724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200" b="1" dirty="0">
                  <a:solidFill>
                    <a:schemeClr val="tx1"/>
                  </a:solidFill>
                </a:rPr>
                <a:t>sm.stats.stattools.jarque_bera(results.resid)</a:t>
              </a:r>
              <a:endParaRPr lang="en-US" altLang="zh-CN" sz="22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5" name="文本框 12"/>
          <p:cNvSpPr txBox="1"/>
          <p:nvPr/>
        </p:nvSpPr>
        <p:spPr>
          <a:xfrm>
            <a:off x="542925" y="2708910"/>
            <a:ext cx="13823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Out[24]: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925320" y="2708910"/>
            <a:ext cx="5011420" cy="1568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 b="1"/>
              <a:t>(1.6595730644310005,</a:t>
            </a:r>
            <a:endParaRPr lang="zh-CN" altLang="en-US" sz="2400" b="1"/>
          </a:p>
          <a:p>
            <a:r>
              <a:rPr lang="zh-CN" altLang="en-US" sz="2400" b="1"/>
              <a:t> 0.43614237873238126,</a:t>
            </a:r>
            <a:endParaRPr lang="zh-CN" altLang="en-US" sz="2400" b="1"/>
          </a:p>
          <a:p>
            <a:r>
              <a:rPr lang="zh-CN" altLang="en-US" sz="2400" b="1"/>
              <a:t> 0.7893583826332368,</a:t>
            </a:r>
            <a:endParaRPr lang="zh-CN" altLang="en-US" sz="2400" b="1"/>
          </a:p>
          <a:p>
            <a:r>
              <a:rPr lang="zh-CN" altLang="en-US" sz="2400" b="1"/>
              <a:t> 2.5963042257390314)</a:t>
            </a:r>
            <a:endParaRPr lang="zh-CN" altLang="en-US" sz="2400" b="1"/>
          </a:p>
        </p:txBody>
      </p:sp>
    </p:spTree>
  </p:cSld>
  <p:clrMapOvr>
    <a:masterClrMapping/>
  </p:clrMapOvr>
  <p:transition>
    <p:blinds dir="vert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260648"/>
            <a:ext cx="9802523" cy="821913"/>
          </a:xfrm>
        </p:spPr>
        <p:txBody>
          <a:bodyPr/>
          <a:lstStyle/>
          <a:p>
            <a:r>
              <a:rPr lang="zh-CN" dirty="0"/>
              <a:t>（</a:t>
            </a:r>
            <a:r>
              <a:rPr lang="en-US" altLang="zh-CN" dirty="0"/>
              <a:t>5</a:t>
            </a:r>
            <a:r>
              <a:rPr lang="zh-CN" dirty="0"/>
              <a:t>）</a:t>
            </a:r>
            <a:r>
              <a:rPr lang="zh-CN" dirty="0">
                <a:sym typeface="+mn-ea"/>
              </a:rPr>
              <a:t>模型解读与评价</a:t>
            </a:r>
            <a:endParaRPr lang="zh-CN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▼第6章  【典型案例及实践】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6.1 统计分析</a:t>
            </a:r>
            <a:endParaRPr lang="zh-CN" altLang="en-US" dirty="0"/>
          </a:p>
        </p:txBody>
      </p:sp>
      <p:grpSp>
        <p:nvGrpSpPr>
          <p:cNvPr id="10" name="组合 9"/>
          <p:cNvGrpSpPr/>
          <p:nvPr/>
        </p:nvGrpSpPr>
        <p:grpSpPr>
          <a:xfrm>
            <a:off x="491490" y="1082675"/>
            <a:ext cx="10248265" cy="725805"/>
            <a:chOff x="858869" y="2003852"/>
            <a:chExt cx="10458083" cy="81724"/>
          </a:xfrm>
        </p:grpSpPr>
        <p:sp>
          <p:nvSpPr>
            <p:cNvPr id="11" name="文本框 6"/>
            <p:cNvSpPr txBox="1"/>
            <p:nvPr/>
          </p:nvSpPr>
          <p:spPr>
            <a:xfrm>
              <a:off x="858869" y="2003852"/>
              <a:ext cx="1123653" cy="518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In[25]: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1875078" y="2003852"/>
              <a:ext cx="9441874" cy="81724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200" b="1" dirty="0">
                  <a:solidFill>
                    <a:schemeClr val="tx1"/>
                  </a:solidFill>
                </a:rPr>
                <a:t>y_predict=results.predict()</a:t>
              </a:r>
              <a:endParaRPr lang="en-US" altLang="zh-CN" sz="2200" b="1" dirty="0">
                <a:solidFill>
                  <a:schemeClr val="tx1"/>
                </a:solidFill>
              </a:endParaRPr>
            </a:p>
            <a:p>
              <a:pPr lvl="0"/>
              <a:r>
                <a:rPr lang="en-US" altLang="zh-CN" sz="2200" b="1" dirty="0">
                  <a:solidFill>
                    <a:schemeClr val="tx1"/>
                  </a:solidFill>
                </a:rPr>
                <a:t>y_predict</a:t>
              </a:r>
              <a:endParaRPr lang="en-US" altLang="zh-CN" sz="22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5" name="文本框 12"/>
          <p:cNvSpPr txBox="1"/>
          <p:nvPr/>
        </p:nvSpPr>
        <p:spPr>
          <a:xfrm>
            <a:off x="542925" y="2708910"/>
            <a:ext cx="13823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Out[25]: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063115" y="2708910"/>
            <a:ext cx="9499600" cy="1568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 b="1"/>
              <a:t>array([112.58333333, 116.03333333, 119.48333333, 122.93333333,</a:t>
            </a:r>
            <a:endParaRPr lang="zh-CN" altLang="en-US" sz="2400" b="1"/>
          </a:p>
          <a:p>
            <a:r>
              <a:rPr lang="zh-CN" altLang="en-US" sz="2400" b="1"/>
              <a:t>       126.38333333, 129.83333333, 133.28333333, 136.73333333,</a:t>
            </a:r>
            <a:endParaRPr lang="zh-CN" altLang="en-US" sz="2400" b="1"/>
          </a:p>
          <a:p>
            <a:r>
              <a:rPr lang="zh-CN" altLang="en-US" sz="2400" b="1"/>
              <a:t>       140.18333333, 143.63333333, 147.08333333, 150.53333333,</a:t>
            </a:r>
            <a:endParaRPr lang="zh-CN" altLang="en-US" sz="2400" b="1"/>
          </a:p>
          <a:p>
            <a:r>
              <a:rPr lang="zh-CN" altLang="en-US" sz="2400" b="1"/>
              <a:t>       153.98333333, 157.43333333, 160.88333333])</a:t>
            </a:r>
            <a:endParaRPr lang="zh-CN" altLang="en-US" sz="2400" b="1"/>
          </a:p>
        </p:txBody>
      </p:sp>
    </p:spTree>
  </p:cSld>
  <p:clrMapOvr>
    <a:masterClrMapping/>
  </p:clrMapOvr>
  <p:transition>
    <p:blinds dir="vert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260648"/>
            <a:ext cx="9802523" cy="821913"/>
          </a:xfrm>
        </p:spPr>
        <p:txBody>
          <a:bodyPr/>
          <a:lstStyle/>
          <a:p>
            <a:r>
              <a:rPr lang="zh-CN" dirty="0"/>
              <a:t>（</a:t>
            </a:r>
            <a:r>
              <a:rPr lang="en-US" altLang="zh-CN" dirty="0"/>
              <a:t>5</a:t>
            </a:r>
            <a:r>
              <a:rPr lang="zh-CN" dirty="0"/>
              <a:t>）</a:t>
            </a:r>
            <a:r>
              <a:rPr lang="zh-CN" dirty="0">
                <a:sym typeface="+mn-ea"/>
              </a:rPr>
              <a:t>模型解读与评价</a:t>
            </a:r>
            <a:endParaRPr lang="zh-CN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▼第6章  【典型案例及实践】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6.1 统计分析</a:t>
            </a:r>
            <a:endParaRPr lang="zh-CN" altLang="en-US" dirty="0"/>
          </a:p>
        </p:txBody>
      </p:sp>
      <p:grpSp>
        <p:nvGrpSpPr>
          <p:cNvPr id="10" name="组合 9"/>
          <p:cNvGrpSpPr/>
          <p:nvPr/>
        </p:nvGrpSpPr>
        <p:grpSpPr>
          <a:xfrm>
            <a:off x="491490" y="1082675"/>
            <a:ext cx="10248265" cy="2236470"/>
            <a:chOff x="858869" y="2003852"/>
            <a:chExt cx="10458083" cy="81724"/>
          </a:xfrm>
        </p:grpSpPr>
        <p:sp>
          <p:nvSpPr>
            <p:cNvPr id="11" name="文本框 6"/>
            <p:cNvSpPr txBox="1"/>
            <p:nvPr/>
          </p:nvSpPr>
          <p:spPr>
            <a:xfrm>
              <a:off x="858869" y="2003852"/>
              <a:ext cx="1123653" cy="168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In[26]: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1875078" y="2003852"/>
              <a:ext cx="9441874" cy="81724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200" b="1" dirty="0">
                  <a:solidFill>
                    <a:schemeClr val="tx1"/>
                  </a:solidFill>
                </a:rPr>
                <a:t>plt.rcParams['font.family']="simHei"</a:t>
              </a:r>
              <a:endParaRPr lang="en-US" altLang="zh-CN" sz="2200" b="1" dirty="0">
                <a:solidFill>
                  <a:schemeClr val="tx1"/>
                </a:solidFill>
              </a:endParaRPr>
            </a:p>
            <a:p>
              <a:pPr lvl="0"/>
              <a:r>
                <a:rPr lang="en-US" altLang="zh-CN" sz="2200" b="1" dirty="0">
                  <a:solidFill>
                    <a:schemeClr val="tx1"/>
                  </a:solidFill>
                </a:rPr>
                <a:t>plt.plot(df_women["height"],df_women["weight"],"o")</a:t>
              </a:r>
              <a:endParaRPr lang="en-US" altLang="zh-CN" sz="2200" b="1" dirty="0">
                <a:solidFill>
                  <a:schemeClr val="tx1"/>
                </a:solidFill>
              </a:endParaRPr>
            </a:p>
            <a:p>
              <a:pPr lvl="0"/>
              <a:r>
                <a:rPr lang="en-US" altLang="zh-CN" sz="2200" b="1" dirty="0">
                  <a:solidFill>
                    <a:schemeClr val="tx1"/>
                  </a:solidFill>
                </a:rPr>
                <a:t>plt.plot(df_women["height"],y_predict)</a:t>
              </a:r>
              <a:endParaRPr lang="en-US" altLang="zh-CN" sz="2200" b="1" dirty="0">
                <a:solidFill>
                  <a:schemeClr val="tx1"/>
                </a:solidFill>
              </a:endParaRPr>
            </a:p>
            <a:p>
              <a:pPr lvl="0"/>
              <a:r>
                <a:rPr lang="en-US" altLang="zh-CN" sz="2200" b="1" dirty="0">
                  <a:solidFill>
                    <a:schemeClr val="tx1"/>
                  </a:solidFill>
                </a:rPr>
                <a:t>plt.title('女性身高与体重数据的线性回归分析')</a:t>
              </a:r>
              <a:endParaRPr lang="en-US" altLang="zh-CN" sz="2200" b="1" dirty="0">
                <a:solidFill>
                  <a:schemeClr val="tx1"/>
                </a:solidFill>
              </a:endParaRPr>
            </a:p>
            <a:p>
              <a:pPr lvl="0"/>
              <a:r>
                <a:rPr lang="en-US" altLang="zh-CN" sz="2200" b="1" dirty="0">
                  <a:solidFill>
                    <a:schemeClr val="tx1"/>
                  </a:solidFill>
                </a:rPr>
                <a:t>plt.xlabel('身高')</a:t>
              </a:r>
              <a:endParaRPr lang="en-US" altLang="zh-CN" sz="2200" b="1" dirty="0">
                <a:solidFill>
                  <a:schemeClr val="tx1"/>
                </a:solidFill>
              </a:endParaRPr>
            </a:p>
            <a:p>
              <a:pPr lvl="0"/>
              <a:r>
                <a:rPr lang="en-US" altLang="zh-CN" sz="2200" b="1" dirty="0">
                  <a:solidFill>
                    <a:schemeClr val="tx1"/>
                  </a:solidFill>
                </a:rPr>
                <a:t>plt.ylabel('体重')</a:t>
              </a:r>
              <a:endParaRPr lang="en-US" altLang="zh-CN" sz="22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5" name="文本框 12"/>
          <p:cNvSpPr txBox="1"/>
          <p:nvPr/>
        </p:nvSpPr>
        <p:spPr>
          <a:xfrm>
            <a:off x="479425" y="3500755"/>
            <a:ext cx="13823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Out[26]: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pic>
        <p:nvPicPr>
          <p:cNvPr id="101" name="图片 100"/>
          <p:cNvPicPr/>
          <p:nvPr/>
        </p:nvPicPr>
        <p:blipFill>
          <a:blip r:embed="rId1"/>
          <a:stretch>
            <a:fillRect/>
          </a:stretch>
        </p:blipFill>
        <p:spPr>
          <a:xfrm>
            <a:off x="4583430" y="2852420"/>
            <a:ext cx="4876800" cy="35052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blinds dir="vert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260648"/>
            <a:ext cx="9802523" cy="821913"/>
          </a:xfrm>
        </p:spPr>
        <p:txBody>
          <a:bodyPr/>
          <a:lstStyle/>
          <a:p>
            <a:r>
              <a:rPr lang="zh-CN" dirty="0"/>
              <a:t>（</a:t>
            </a:r>
            <a:r>
              <a:rPr lang="en-US" altLang="zh-CN" dirty="0"/>
              <a:t>6</a:t>
            </a:r>
            <a:r>
              <a:rPr lang="zh-CN" dirty="0"/>
              <a:t>）</a:t>
            </a:r>
            <a:r>
              <a:rPr lang="zh-CN" dirty="0">
                <a:sym typeface="+mn-ea"/>
              </a:rPr>
              <a:t>模型优化与重新</a:t>
            </a:r>
            <a:r>
              <a:rPr lang="zh-CN" dirty="0">
                <a:sym typeface="+mn-ea"/>
              </a:rPr>
              <a:t>选择</a:t>
            </a:r>
            <a:endParaRPr lang="zh-CN"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▼第6章  【典型案例及实践】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6.1 统计分析</a:t>
            </a:r>
            <a:endParaRPr lang="zh-CN" altLang="en-US" dirty="0"/>
          </a:p>
        </p:txBody>
      </p:sp>
      <p:grpSp>
        <p:nvGrpSpPr>
          <p:cNvPr id="10" name="组合 9"/>
          <p:cNvGrpSpPr/>
          <p:nvPr/>
        </p:nvGrpSpPr>
        <p:grpSpPr>
          <a:xfrm>
            <a:off x="635635" y="903605"/>
            <a:ext cx="10248265" cy="1509395"/>
            <a:chOff x="858869" y="2003852"/>
            <a:chExt cx="10458083" cy="81724"/>
          </a:xfrm>
        </p:grpSpPr>
        <p:sp>
          <p:nvSpPr>
            <p:cNvPr id="11" name="文本框 6"/>
            <p:cNvSpPr txBox="1"/>
            <p:nvPr/>
          </p:nvSpPr>
          <p:spPr>
            <a:xfrm>
              <a:off x="858869" y="2003852"/>
              <a:ext cx="1123653" cy="249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In[27]: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1982502" y="2003852"/>
              <a:ext cx="9334450" cy="81724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200" b="1" dirty="0">
                  <a:solidFill>
                    <a:schemeClr val="tx1"/>
                  </a:solidFill>
                </a:rPr>
                <a:t>import numpy as np</a:t>
              </a:r>
              <a:endParaRPr lang="en-US" altLang="zh-CN" sz="2200" b="1" dirty="0">
                <a:solidFill>
                  <a:schemeClr val="tx1"/>
                </a:solidFill>
              </a:endParaRPr>
            </a:p>
            <a:p>
              <a:pPr lvl="0"/>
              <a:r>
                <a:rPr lang="en-US" altLang="zh-CN" sz="2200" b="1" dirty="0">
                  <a:solidFill>
                    <a:schemeClr val="tx1"/>
                  </a:solidFill>
                </a:rPr>
                <a:t>myModel_updated=sm.OLS(y,X+np.power(X,2)+np.power(X,3))</a:t>
              </a:r>
              <a:endParaRPr lang="en-US" altLang="zh-CN" sz="2200" b="1" dirty="0">
                <a:solidFill>
                  <a:schemeClr val="tx1"/>
                </a:solidFill>
              </a:endParaRPr>
            </a:p>
            <a:p>
              <a:pPr lvl="0"/>
              <a:r>
                <a:rPr lang="en-US" altLang="zh-CN" sz="2200" b="1" dirty="0">
                  <a:solidFill>
                    <a:schemeClr val="tx1"/>
                  </a:solidFill>
                </a:rPr>
                <a:t>results_updated=myModel_updated.fit()</a:t>
              </a:r>
              <a:endParaRPr lang="en-US" altLang="zh-CN" sz="2200" b="1" dirty="0">
                <a:solidFill>
                  <a:schemeClr val="tx1"/>
                </a:solidFill>
              </a:endParaRPr>
            </a:p>
            <a:p>
              <a:pPr lvl="0"/>
              <a:r>
                <a:rPr lang="en-US" altLang="zh-CN" sz="2200" b="1" dirty="0">
                  <a:solidFill>
                    <a:schemeClr val="tx1"/>
                  </a:solidFill>
                </a:rPr>
                <a:t>print(results_updated.summary())</a:t>
              </a:r>
              <a:endParaRPr lang="en-US" altLang="zh-CN" sz="22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5" name="文本框 12"/>
          <p:cNvSpPr txBox="1"/>
          <p:nvPr/>
        </p:nvSpPr>
        <p:spPr>
          <a:xfrm>
            <a:off x="542925" y="2708910"/>
            <a:ext cx="13823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Out[27]: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32710" y="2348865"/>
            <a:ext cx="6926580" cy="4143375"/>
          </a:xfrm>
          <a:prstGeom prst="rect">
            <a:avLst/>
          </a:prstGeom>
        </p:spPr>
      </p:pic>
    </p:spTree>
  </p:cSld>
  <p:clrMapOvr>
    <a:masterClrMapping/>
  </p:clrMapOvr>
  <p:transition>
    <p:blinds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）数据</a:t>
            </a:r>
            <a:r>
              <a:rPr lang="zh-CN" altLang="en-US" dirty="0"/>
              <a:t>读入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▼第6章  【典型案例及实践】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6.1 统计分析</a:t>
            </a:r>
            <a:endParaRPr lang="zh-CN" altLang="en-US" dirty="0"/>
          </a:p>
        </p:txBody>
      </p:sp>
      <p:grpSp>
        <p:nvGrpSpPr>
          <p:cNvPr id="8" name="组合 7"/>
          <p:cNvGrpSpPr/>
          <p:nvPr/>
        </p:nvGrpSpPr>
        <p:grpSpPr>
          <a:xfrm>
            <a:off x="839470" y="1484630"/>
            <a:ext cx="10287635" cy="1324610"/>
            <a:chOff x="975335" y="2003852"/>
            <a:chExt cx="8702044" cy="887515"/>
          </a:xfrm>
        </p:grpSpPr>
        <p:sp>
          <p:nvSpPr>
            <p:cNvPr id="9" name="文本框 6"/>
            <p:cNvSpPr txBox="1"/>
            <p:nvPr/>
          </p:nvSpPr>
          <p:spPr>
            <a:xfrm>
              <a:off x="975335" y="2061053"/>
              <a:ext cx="1016209" cy="3084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In[2]: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1784969" y="2003852"/>
              <a:ext cx="7892410" cy="887515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>
                  <a:solidFill>
                    <a:schemeClr val="tx1"/>
                  </a:solidFill>
                </a:rPr>
                <a:t>import os</a:t>
              </a:r>
              <a:endParaRPr lang="en-US" altLang="zh-CN" sz="2400" b="1">
                <a:solidFill>
                  <a:schemeClr val="tx1"/>
                </a:solidFill>
              </a:endParaRPr>
            </a:p>
            <a:p>
              <a:pPr lvl="0"/>
              <a:r>
                <a:rPr lang="en-US" altLang="zh-CN" sz="2400" b="1">
                  <a:solidFill>
                    <a:schemeClr val="tx1"/>
                  </a:solidFill>
                </a:rPr>
                <a:t>print(os.getcwd())</a:t>
              </a:r>
              <a:endParaRPr lang="en-US" altLang="zh-CN" sz="2400" b="1">
                <a:solidFill>
                  <a:schemeClr val="tx1"/>
                </a:solidFill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1991360" y="3140710"/>
            <a:ext cx="343789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 b="1"/>
              <a:t>C:\Users\lenovo</a:t>
            </a:r>
            <a:endParaRPr lang="zh-CN" altLang="en-US" sz="2400" b="1"/>
          </a:p>
        </p:txBody>
      </p:sp>
    </p:spTree>
  </p:cSld>
  <p:clrMapOvr>
    <a:masterClrMapping/>
  </p:clrMapOvr>
  <p:transition>
    <p:blinds dir="vert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260648"/>
            <a:ext cx="9802523" cy="821913"/>
          </a:xfrm>
        </p:spPr>
        <p:txBody>
          <a:bodyPr/>
          <a:lstStyle/>
          <a:p>
            <a:r>
              <a:rPr lang="zh-CN" dirty="0"/>
              <a:t>（</a:t>
            </a:r>
            <a:r>
              <a:rPr lang="en-US" altLang="zh-CN" dirty="0"/>
              <a:t>6</a:t>
            </a:r>
            <a:r>
              <a:rPr lang="zh-CN" dirty="0"/>
              <a:t>）</a:t>
            </a:r>
            <a:r>
              <a:rPr lang="zh-CN" dirty="0">
                <a:sym typeface="+mn-ea"/>
              </a:rPr>
              <a:t>模型优化与重新</a:t>
            </a:r>
            <a:r>
              <a:rPr lang="zh-CN" dirty="0">
                <a:sym typeface="+mn-ea"/>
              </a:rPr>
              <a:t>选择</a:t>
            </a:r>
            <a:endParaRPr lang="zh-CN"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▼第6章  【典型案例及实践】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6.1 统计分析</a:t>
            </a:r>
            <a:endParaRPr lang="zh-CN" altLang="en-US" dirty="0"/>
          </a:p>
        </p:txBody>
      </p:sp>
      <p:grpSp>
        <p:nvGrpSpPr>
          <p:cNvPr id="10" name="组合 9"/>
          <p:cNvGrpSpPr/>
          <p:nvPr/>
        </p:nvGrpSpPr>
        <p:grpSpPr>
          <a:xfrm>
            <a:off x="635635" y="903605"/>
            <a:ext cx="10248265" cy="908685"/>
            <a:chOff x="858869" y="2003852"/>
            <a:chExt cx="10458083" cy="81724"/>
          </a:xfrm>
        </p:grpSpPr>
        <p:sp>
          <p:nvSpPr>
            <p:cNvPr id="11" name="文本框 6"/>
            <p:cNvSpPr txBox="1"/>
            <p:nvPr/>
          </p:nvSpPr>
          <p:spPr>
            <a:xfrm>
              <a:off x="858869" y="2003852"/>
              <a:ext cx="1123653" cy="41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In[28]: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1982502" y="2003852"/>
              <a:ext cx="9334450" cy="81724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200" b="1" dirty="0">
                  <a:solidFill>
                    <a:schemeClr val="tx1"/>
                  </a:solidFill>
                </a:rPr>
                <a:t>print('查看系数及截距项：',results.params)</a:t>
              </a:r>
              <a:endParaRPr lang="en-US" altLang="zh-CN" sz="22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5" name="文本框 12"/>
          <p:cNvSpPr txBox="1"/>
          <p:nvPr/>
        </p:nvSpPr>
        <p:spPr>
          <a:xfrm>
            <a:off x="542925" y="2708910"/>
            <a:ext cx="13823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Out[28]: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135505" y="2708910"/>
            <a:ext cx="6338570" cy="1568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 b="1"/>
              <a:t>查看系数及截距项： </a:t>
            </a:r>
            <a:endParaRPr lang="zh-CN" altLang="en-US" sz="2400" b="1"/>
          </a:p>
          <a:p>
            <a:r>
              <a:rPr lang="zh-CN" altLang="en-US" sz="2400" b="1"/>
              <a:t>const    -87.516667</a:t>
            </a:r>
            <a:endParaRPr lang="zh-CN" altLang="en-US" sz="2400" b="1"/>
          </a:p>
          <a:p>
            <a:r>
              <a:rPr lang="zh-CN" altLang="en-US" sz="2400" b="1"/>
              <a:t>height     3.450000</a:t>
            </a:r>
            <a:endParaRPr lang="zh-CN" altLang="en-US" sz="2400" b="1"/>
          </a:p>
          <a:p>
            <a:r>
              <a:rPr lang="zh-CN" altLang="en-US" sz="2400" b="1"/>
              <a:t>dtype: float64</a:t>
            </a:r>
            <a:endParaRPr lang="zh-CN" altLang="en-US" sz="2400" b="1"/>
          </a:p>
        </p:txBody>
      </p:sp>
    </p:spTree>
  </p:cSld>
  <p:clrMapOvr>
    <a:masterClrMapping/>
  </p:clrMapOvr>
  <p:transition>
    <p:blinds dir="vert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260648"/>
            <a:ext cx="9802523" cy="821913"/>
          </a:xfrm>
        </p:spPr>
        <p:txBody>
          <a:bodyPr/>
          <a:lstStyle/>
          <a:p>
            <a:r>
              <a:rPr lang="zh-CN" dirty="0"/>
              <a:t>（</a:t>
            </a:r>
            <a:r>
              <a:rPr lang="en-US" altLang="zh-CN" dirty="0"/>
              <a:t>6</a:t>
            </a:r>
            <a:r>
              <a:rPr lang="zh-CN" dirty="0"/>
              <a:t>）</a:t>
            </a:r>
            <a:r>
              <a:rPr lang="zh-CN" dirty="0">
                <a:sym typeface="+mn-ea"/>
              </a:rPr>
              <a:t>模型优化与重新</a:t>
            </a:r>
            <a:r>
              <a:rPr lang="zh-CN" dirty="0">
                <a:sym typeface="+mn-ea"/>
              </a:rPr>
              <a:t>选择</a:t>
            </a:r>
            <a:endParaRPr lang="zh-CN"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▼第6章  【典型案例及实践】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6.1 统计分析</a:t>
            </a:r>
            <a:endParaRPr lang="zh-CN" altLang="en-US" dirty="0"/>
          </a:p>
        </p:txBody>
      </p:sp>
      <p:grpSp>
        <p:nvGrpSpPr>
          <p:cNvPr id="10" name="组合 9"/>
          <p:cNvGrpSpPr/>
          <p:nvPr/>
        </p:nvGrpSpPr>
        <p:grpSpPr>
          <a:xfrm>
            <a:off x="635635" y="903605"/>
            <a:ext cx="10248265" cy="908685"/>
            <a:chOff x="858869" y="2003852"/>
            <a:chExt cx="10458083" cy="81724"/>
          </a:xfrm>
        </p:grpSpPr>
        <p:sp>
          <p:nvSpPr>
            <p:cNvPr id="11" name="文本框 6"/>
            <p:cNvSpPr txBox="1"/>
            <p:nvPr/>
          </p:nvSpPr>
          <p:spPr>
            <a:xfrm>
              <a:off x="858869" y="2003852"/>
              <a:ext cx="1123653" cy="41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In[29]: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1982502" y="2003852"/>
              <a:ext cx="9334450" cy="81724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200" b="1" dirty="0">
                  <a:solidFill>
                    <a:schemeClr val="tx1"/>
                  </a:solidFill>
                </a:rPr>
                <a:t>y_predict_updated=results_updated.predict()</a:t>
              </a:r>
              <a:endParaRPr lang="en-US" altLang="zh-CN" sz="2200" b="1" dirty="0">
                <a:solidFill>
                  <a:schemeClr val="tx1"/>
                </a:solidFill>
              </a:endParaRPr>
            </a:p>
            <a:p>
              <a:pPr lvl="0"/>
              <a:r>
                <a:rPr lang="en-US" altLang="zh-CN" sz="2200" b="1" dirty="0">
                  <a:solidFill>
                    <a:schemeClr val="tx1"/>
                  </a:solidFill>
                </a:rPr>
                <a:t>y_predict_updated</a:t>
              </a:r>
              <a:endParaRPr lang="en-US" altLang="zh-CN" sz="22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5" name="文本框 12"/>
          <p:cNvSpPr txBox="1"/>
          <p:nvPr/>
        </p:nvSpPr>
        <p:spPr>
          <a:xfrm>
            <a:off x="542925" y="2708910"/>
            <a:ext cx="13823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Out[29]: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63115" y="2708910"/>
            <a:ext cx="9825355" cy="1568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 b="1"/>
              <a:t>array([114.10651527, 116.90256998, 119.79447404, 122.78384288,</a:t>
            </a:r>
            <a:endParaRPr lang="zh-CN" altLang="en-US" sz="2400" b="1"/>
          </a:p>
          <a:p>
            <a:r>
              <a:rPr lang="zh-CN" altLang="en-US" sz="2400" b="1"/>
              <a:t>       125.87229194, 129.06143667, 132.3528925 , 135.74827487,</a:t>
            </a:r>
            <a:endParaRPr lang="zh-CN" altLang="en-US" sz="2400" b="1"/>
          </a:p>
          <a:p>
            <a:r>
              <a:rPr lang="zh-CN" altLang="en-US" sz="2400" b="1"/>
              <a:t>       139.24919922, 142.85728098, 146.5741356 , 150.40137852,</a:t>
            </a:r>
            <a:endParaRPr lang="zh-CN" altLang="en-US" sz="2400" b="1"/>
          </a:p>
          <a:p>
            <a:r>
              <a:rPr lang="zh-CN" altLang="en-US" sz="2400" b="1"/>
              <a:t>       154.34062516, 158.39349098, 162.5615914 ])</a:t>
            </a:r>
            <a:endParaRPr lang="zh-CN" altLang="en-US" sz="2400" b="1"/>
          </a:p>
        </p:txBody>
      </p:sp>
    </p:spTree>
  </p:cSld>
  <p:clrMapOvr>
    <a:masterClrMapping/>
  </p:clrMapOvr>
  <p:transition>
    <p:blinds dir="vert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260648"/>
            <a:ext cx="9802523" cy="821913"/>
          </a:xfrm>
        </p:spPr>
        <p:txBody>
          <a:bodyPr/>
          <a:lstStyle/>
          <a:p>
            <a:r>
              <a:rPr lang="zh-CN" dirty="0"/>
              <a:t>（</a:t>
            </a:r>
            <a:r>
              <a:rPr lang="en-US" altLang="zh-CN" dirty="0"/>
              <a:t>6</a:t>
            </a:r>
            <a:r>
              <a:rPr lang="zh-CN" dirty="0"/>
              <a:t>）</a:t>
            </a:r>
            <a:r>
              <a:rPr lang="zh-CN" dirty="0">
                <a:sym typeface="+mn-ea"/>
              </a:rPr>
              <a:t>模型优化与重新</a:t>
            </a:r>
            <a:r>
              <a:rPr lang="zh-CN" dirty="0">
                <a:sym typeface="+mn-ea"/>
              </a:rPr>
              <a:t>选择</a:t>
            </a:r>
            <a:endParaRPr lang="zh-CN"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▼第6章  【典型案例及实践】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6.1 统计分析</a:t>
            </a:r>
            <a:endParaRPr lang="zh-CN" altLang="en-US" dirty="0"/>
          </a:p>
        </p:txBody>
      </p:sp>
      <p:grpSp>
        <p:nvGrpSpPr>
          <p:cNvPr id="10" name="组合 9"/>
          <p:cNvGrpSpPr/>
          <p:nvPr/>
        </p:nvGrpSpPr>
        <p:grpSpPr>
          <a:xfrm>
            <a:off x="635635" y="903605"/>
            <a:ext cx="10248265" cy="2052320"/>
            <a:chOff x="858869" y="2003852"/>
            <a:chExt cx="10458083" cy="81724"/>
          </a:xfrm>
        </p:grpSpPr>
        <p:sp>
          <p:nvSpPr>
            <p:cNvPr id="11" name="文本框 6"/>
            <p:cNvSpPr txBox="1"/>
            <p:nvPr/>
          </p:nvSpPr>
          <p:spPr>
            <a:xfrm>
              <a:off x="858869" y="2003852"/>
              <a:ext cx="1213057" cy="18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In[30]: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1982502" y="2003852"/>
              <a:ext cx="9334450" cy="81724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200" b="1" dirty="0">
                  <a:solidFill>
                    <a:schemeClr val="tx1"/>
                  </a:solidFill>
                </a:rPr>
                <a:t>plt.rcParams['font.family']="simHei"</a:t>
              </a:r>
              <a:endParaRPr lang="en-US" altLang="zh-CN" sz="2200" b="1" dirty="0">
                <a:solidFill>
                  <a:schemeClr val="tx1"/>
                </a:solidFill>
              </a:endParaRPr>
            </a:p>
            <a:p>
              <a:pPr lvl="0"/>
              <a:r>
                <a:rPr lang="en-US" altLang="zh-CN" sz="2200" b="1" dirty="0">
                  <a:solidFill>
                    <a:schemeClr val="tx1"/>
                  </a:solidFill>
                </a:rPr>
                <a:t>plt.scatter(df_women["height"],df_women["weight"])</a:t>
              </a:r>
              <a:endParaRPr lang="en-US" altLang="zh-CN" sz="2200" b="1" dirty="0">
                <a:solidFill>
                  <a:schemeClr val="tx1"/>
                </a:solidFill>
              </a:endParaRPr>
            </a:p>
            <a:p>
              <a:pPr lvl="0"/>
              <a:r>
                <a:rPr lang="en-US" altLang="zh-CN" sz="2200" b="1" dirty="0">
                  <a:solidFill>
                    <a:schemeClr val="tx1"/>
                  </a:solidFill>
                </a:rPr>
                <a:t>plt.plot(df_women["height"],y_predict_updated)</a:t>
              </a:r>
              <a:endParaRPr lang="en-US" altLang="zh-CN" sz="2200" b="1" dirty="0">
                <a:solidFill>
                  <a:schemeClr val="tx1"/>
                </a:solidFill>
              </a:endParaRPr>
            </a:p>
            <a:p>
              <a:pPr lvl="0"/>
              <a:r>
                <a:rPr lang="en-US" altLang="zh-CN" sz="2200" b="1" dirty="0">
                  <a:solidFill>
                    <a:schemeClr val="tx1"/>
                  </a:solidFill>
                </a:rPr>
                <a:t>plt.title('女性身高与体重数据的线性回归分析')</a:t>
              </a:r>
              <a:endParaRPr lang="en-US" altLang="zh-CN" sz="2200" b="1" dirty="0">
                <a:solidFill>
                  <a:schemeClr val="tx1"/>
                </a:solidFill>
              </a:endParaRPr>
            </a:p>
            <a:p>
              <a:pPr lvl="0"/>
              <a:r>
                <a:rPr lang="en-US" altLang="zh-CN" sz="2200" b="1" dirty="0">
                  <a:solidFill>
                    <a:schemeClr val="tx1"/>
                  </a:solidFill>
                </a:rPr>
                <a:t>plt.xlabel('身高')</a:t>
              </a:r>
              <a:endParaRPr lang="en-US" altLang="zh-CN" sz="2200" b="1" dirty="0">
                <a:solidFill>
                  <a:schemeClr val="tx1"/>
                </a:solidFill>
              </a:endParaRPr>
            </a:p>
            <a:p>
              <a:pPr lvl="0"/>
              <a:r>
                <a:rPr lang="en-US" altLang="zh-CN" sz="2200" b="1" dirty="0">
                  <a:solidFill>
                    <a:schemeClr val="tx1"/>
                  </a:solidFill>
                </a:rPr>
                <a:t>plt.ylabel('体重')</a:t>
              </a:r>
              <a:endParaRPr lang="en-US" altLang="zh-CN" sz="22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5" name="文本框 12"/>
          <p:cNvSpPr txBox="1"/>
          <p:nvPr/>
        </p:nvSpPr>
        <p:spPr>
          <a:xfrm>
            <a:off x="538480" y="2924810"/>
            <a:ext cx="13823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Out[30]: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pic>
        <p:nvPicPr>
          <p:cNvPr id="102" name="图片 101"/>
          <p:cNvPicPr/>
          <p:nvPr/>
        </p:nvPicPr>
        <p:blipFill>
          <a:blip r:embed="rId1"/>
          <a:stretch>
            <a:fillRect/>
          </a:stretch>
        </p:blipFill>
        <p:spPr>
          <a:xfrm>
            <a:off x="4583430" y="2636520"/>
            <a:ext cx="4876800" cy="35052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blinds dir="vert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260648"/>
            <a:ext cx="9802523" cy="821913"/>
          </a:xfrm>
        </p:spPr>
        <p:txBody>
          <a:bodyPr/>
          <a:lstStyle/>
          <a:p>
            <a:r>
              <a:rPr lang="zh-CN" dirty="0"/>
              <a:t>（</a:t>
            </a:r>
            <a:r>
              <a:rPr lang="en-US" altLang="zh-CN" dirty="0"/>
              <a:t>6</a:t>
            </a:r>
            <a:r>
              <a:rPr lang="zh-CN" dirty="0"/>
              <a:t>）</a:t>
            </a:r>
            <a:r>
              <a:rPr lang="zh-CN" dirty="0">
                <a:sym typeface="+mn-ea"/>
              </a:rPr>
              <a:t>模型优化与重新</a:t>
            </a:r>
            <a:r>
              <a:rPr lang="zh-CN" dirty="0">
                <a:sym typeface="+mn-ea"/>
              </a:rPr>
              <a:t>选择</a:t>
            </a:r>
            <a:endParaRPr lang="zh-CN"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▼第6章  【典型案例及实践】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6.1 统计分析</a:t>
            </a:r>
            <a:endParaRPr lang="zh-CN" altLang="en-US" dirty="0"/>
          </a:p>
        </p:txBody>
      </p:sp>
      <p:grpSp>
        <p:nvGrpSpPr>
          <p:cNvPr id="10" name="组合 9"/>
          <p:cNvGrpSpPr/>
          <p:nvPr/>
        </p:nvGrpSpPr>
        <p:grpSpPr>
          <a:xfrm>
            <a:off x="635635" y="903605"/>
            <a:ext cx="10248265" cy="925195"/>
            <a:chOff x="858869" y="2003852"/>
            <a:chExt cx="10458083" cy="81724"/>
          </a:xfrm>
        </p:grpSpPr>
        <p:sp>
          <p:nvSpPr>
            <p:cNvPr id="11" name="文本框 6"/>
            <p:cNvSpPr txBox="1"/>
            <p:nvPr/>
          </p:nvSpPr>
          <p:spPr>
            <a:xfrm>
              <a:off x="858869" y="2003852"/>
              <a:ext cx="1213057" cy="40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In[31]: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1982502" y="2003852"/>
              <a:ext cx="9334450" cy="81724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200" b="1" dirty="0">
                  <a:solidFill>
                    <a:schemeClr val="tx1"/>
                  </a:solidFill>
                </a:rPr>
                <a:t>myQqplot=sm.qqplot(results_updated.resid,line='r')</a:t>
              </a:r>
              <a:endParaRPr lang="en-US" altLang="zh-CN" sz="22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5" name="文本框 12"/>
          <p:cNvSpPr txBox="1"/>
          <p:nvPr/>
        </p:nvSpPr>
        <p:spPr>
          <a:xfrm>
            <a:off x="538480" y="2924810"/>
            <a:ext cx="13823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Out[31]: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pic>
        <p:nvPicPr>
          <p:cNvPr id="103" name="图片 102"/>
          <p:cNvPicPr/>
          <p:nvPr/>
        </p:nvPicPr>
        <p:blipFill>
          <a:blip r:embed="rId1"/>
          <a:stretch>
            <a:fillRect/>
          </a:stretch>
        </p:blipFill>
        <p:spPr>
          <a:xfrm>
            <a:off x="2783205" y="2276475"/>
            <a:ext cx="4991100" cy="32893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blinds dir="vert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260648"/>
            <a:ext cx="9802523" cy="821913"/>
          </a:xfrm>
        </p:spPr>
        <p:txBody>
          <a:bodyPr/>
          <a:lstStyle/>
          <a:p>
            <a:r>
              <a:rPr lang="zh-CN" dirty="0"/>
              <a:t>（</a:t>
            </a:r>
            <a:r>
              <a:rPr lang="en-US" altLang="zh-CN" dirty="0"/>
              <a:t>6</a:t>
            </a:r>
            <a:r>
              <a:rPr lang="zh-CN" dirty="0"/>
              <a:t>）</a:t>
            </a:r>
            <a:r>
              <a:rPr lang="zh-CN" dirty="0">
                <a:sym typeface="+mn-ea"/>
              </a:rPr>
              <a:t>模型优化与重新</a:t>
            </a:r>
            <a:r>
              <a:rPr lang="zh-CN" dirty="0">
                <a:sym typeface="+mn-ea"/>
              </a:rPr>
              <a:t>选择</a:t>
            </a:r>
            <a:endParaRPr lang="zh-CN"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▼第6章  【典型案例及实践】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6.1 统计分析</a:t>
            </a:r>
            <a:endParaRPr lang="zh-CN" altLang="en-US" dirty="0"/>
          </a:p>
        </p:txBody>
      </p:sp>
      <p:grpSp>
        <p:nvGrpSpPr>
          <p:cNvPr id="10" name="组合 9"/>
          <p:cNvGrpSpPr/>
          <p:nvPr/>
        </p:nvGrpSpPr>
        <p:grpSpPr>
          <a:xfrm>
            <a:off x="635635" y="903605"/>
            <a:ext cx="10248265" cy="925195"/>
            <a:chOff x="858869" y="2003852"/>
            <a:chExt cx="10458083" cy="81724"/>
          </a:xfrm>
        </p:grpSpPr>
        <p:sp>
          <p:nvSpPr>
            <p:cNvPr id="11" name="文本框 6"/>
            <p:cNvSpPr txBox="1"/>
            <p:nvPr/>
          </p:nvSpPr>
          <p:spPr>
            <a:xfrm>
              <a:off x="858869" y="2003852"/>
              <a:ext cx="1213057" cy="40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In[32]: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1982502" y="2003852"/>
              <a:ext cx="9334450" cy="81724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200" b="1" dirty="0">
                  <a:solidFill>
                    <a:schemeClr val="tx1"/>
                  </a:solidFill>
                </a:rPr>
                <a:t>sm.stats.stattools.durbin_watson(results_updated.resid)</a:t>
              </a:r>
              <a:endParaRPr lang="en-US" altLang="zh-CN" sz="22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5" name="文本框 12"/>
          <p:cNvSpPr txBox="1"/>
          <p:nvPr/>
        </p:nvSpPr>
        <p:spPr>
          <a:xfrm>
            <a:off x="538480" y="2924810"/>
            <a:ext cx="13823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Out[32]: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135505" y="3016885"/>
            <a:ext cx="473710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 b="1"/>
              <a:t>0.5975852265966983</a:t>
            </a:r>
            <a:endParaRPr lang="zh-CN" altLang="en-US" sz="2400" b="1"/>
          </a:p>
        </p:txBody>
      </p:sp>
    </p:spTree>
  </p:cSld>
  <p:clrMapOvr>
    <a:masterClrMapping/>
  </p:clrMapOvr>
  <p:transition>
    <p:blinds dir="vert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260648"/>
            <a:ext cx="9802523" cy="821913"/>
          </a:xfrm>
        </p:spPr>
        <p:txBody>
          <a:bodyPr/>
          <a:lstStyle/>
          <a:p>
            <a:r>
              <a:rPr lang="zh-CN" dirty="0"/>
              <a:t>（</a:t>
            </a:r>
            <a:r>
              <a:rPr lang="en-US" altLang="zh-CN" dirty="0"/>
              <a:t>6</a:t>
            </a:r>
            <a:r>
              <a:rPr lang="zh-CN" dirty="0"/>
              <a:t>）</a:t>
            </a:r>
            <a:r>
              <a:rPr lang="zh-CN" dirty="0">
                <a:sym typeface="+mn-ea"/>
              </a:rPr>
              <a:t>模型优化与重新</a:t>
            </a:r>
            <a:r>
              <a:rPr lang="zh-CN" dirty="0">
                <a:sym typeface="+mn-ea"/>
              </a:rPr>
              <a:t>选择</a:t>
            </a:r>
            <a:endParaRPr lang="zh-CN"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▼第6章  【典型案例及实践】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6.1 统计分析</a:t>
            </a:r>
            <a:endParaRPr lang="zh-CN" altLang="en-US" dirty="0"/>
          </a:p>
        </p:txBody>
      </p:sp>
      <p:grpSp>
        <p:nvGrpSpPr>
          <p:cNvPr id="10" name="组合 9"/>
          <p:cNvGrpSpPr/>
          <p:nvPr/>
        </p:nvGrpSpPr>
        <p:grpSpPr>
          <a:xfrm>
            <a:off x="635635" y="903605"/>
            <a:ext cx="10248265" cy="925195"/>
            <a:chOff x="858869" y="2003852"/>
            <a:chExt cx="10458083" cy="81724"/>
          </a:xfrm>
        </p:grpSpPr>
        <p:sp>
          <p:nvSpPr>
            <p:cNvPr id="11" name="文本框 6"/>
            <p:cNvSpPr txBox="1"/>
            <p:nvPr/>
          </p:nvSpPr>
          <p:spPr>
            <a:xfrm>
              <a:off x="858869" y="2003852"/>
              <a:ext cx="1213057" cy="40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In[33]: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1982502" y="2003852"/>
              <a:ext cx="9334450" cy="81724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200" b="1" dirty="0">
                  <a:solidFill>
                    <a:schemeClr val="tx1"/>
                  </a:solidFill>
                </a:rPr>
                <a:t>results_updated.outlier_test()</a:t>
              </a:r>
              <a:endParaRPr lang="en-US" altLang="zh-CN" sz="22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5" name="文本框 12"/>
          <p:cNvSpPr txBox="1"/>
          <p:nvPr/>
        </p:nvSpPr>
        <p:spPr>
          <a:xfrm>
            <a:off x="538480" y="2924810"/>
            <a:ext cx="13823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Out[33]: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135505" y="1988820"/>
            <a:ext cx="7258685" cy="45231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              </a:t>
            </a:r>
            <a:r>
              <a:rPr lang="zh-CN" altLang="en-US"/>
              <a:t>student_resid	unadj_p	</a:t>
            </a:r>
            <a:r>
              <a:rPr lang="en-US" altLang="zh-CN"/>
              <a:t>               </a:t>
            </a:r>
            <a:r>
              <a:rPr lang="zh-CN" altLang="en-US"/>
              <a:t>bonf(p)</a:t>
            </a:r>
            <a:endParaRPr lang="zh-CN" altLang="en-US"/>
          </a:p>
          <a:p>
            <a:r>
              <a:rPr lang="zh-CN" altLang="en-US"/>
              <a:t>1	1.666109	0.121560	1.000000</a:t>
            </a:r>
            <a:endParaRPr lang="zh-CN" altLang="en-US"/>
          </a:p>
          <a:p>
            <a:r>
              <a:rPr lang="zh-CN" altLang="en-US"/>
              <a:t>2	0.160314	0.875301	1.000000</a:t>
            </a:r>
            <a:endParaRPr lang="zh-CN" altLang="en-US"/>
          </a:p>
          <a:p>
            <a:r>
              <a:rPr lang="zh-CN" altLang="en-US"/>
              <a:t>3	0.332974	0.744899	1.000000</a:t>
            </a:r>
            <a:endParaRPr lang="zh-CN" altLang="en-US"/>
          </a:p>
          <a:p>
            <a:r>
              <a:rPr lang="zh-CN" altLang="en-US"/>
              <a:t>4	0.344766	0.736237	1.000000</a:t>
            </a:r>
            <a:endParaRPr lang="zh-CN" altLang="en-US"/>
          </a:p>
          <a:p>
            <a:r>
              <a:rPr lang="zh-CN" altLang="en-US"/>
              <a:t>5	0.200433	0.844498	1.000000</a:t>
            </a:r>
            <a:endParaRPr lang="zh-CN" altLang="en-US"/>
          </a:p>
          <a:p>
            <a:r>
              <a:rPr lang="zh-CN" altLang="en-US"/>
              <a:t>6	-0.095368	0.925596	1.000000</a:t>
            </a:r>
            <a:endParaRPr lang="zh-CN" altLang="en-US"/>
          </a:p>
          <a:p>
            <a:r>
              <a:rPr lang="zh-CN" altLang="en-US"/>
              <a:t>7	-0.550927	0.591793	1.000000</a:t>
            </a:r>
            <a:endParaRPr lang="zh-CN" altLang="en-US"/>
          </a:p>
          <a:p>
            <a:r>
              <a:rPr lang="zh-CN" altLang="en-US"/>
              <a:t>8	-1.219534	0.246070	1.000000</a:t>
            </a:r>
            <a:endParaRPr lang="zh-CN" altLang="en-US"/>
          </a:p>
          <a:p>
            <a:r>
              <a:rPr lang="zh-CN" altLang="en-US"/>
              <a:t>9	-0.385795	0.706401	1.000000</a:t>
            </a:r>
            <a:endParaRPr lang="zh-CN" altLang="en-US"/>
          </a:p>
          <a:p>
            <a:r>
              <a:rPr lang="zh-CN" altLang="en-US"/>
              <a:t>10	-1.434884	0.176866	1.000000</a:t>
            </a:r>
            <a:endParaRPr lang="zh-CN" altLang="en-US"/>
          </a:p>
          <a:p>
            <a:r>
              <a:rPr lang="zh-CN" altLang="en-US"/>
              <a:t>11	-0.928062	0.371667	1.000000</a:t>
            </a:r>
            <a:endParaRPr lang="zh-CN" altLang="en-US"/>
          </a:p>
          <a:p>
            <a:r>
              <a:rPr lang="zh-CN" altLang="en-US"/>
              <a:t>12	-0.647212	0.529682	1.000000</a:t>
            </a:r>
            <a:endParaRPr lang="zh-CN" altLang="en-US"/>
          </a:p>
          <a:p>
            <a:r>
              <a:rPr lang="zh-CN" altLang="en-US"/>
              <a:t>13	-0.558686	0.586650	1.000000</a:t>
            </a:r>
            <a:endParaRPr lang="zh-CN" altLang="en-US"/>
          </a:p>
          <a:p>
            <a:r>
              <a:rPr lang="zh-CN" altLang="en-US"/>
              <a:t>14	1.057015	0.311320	1.000000</a:t>
            </a:r>
            <a:endParaRPr lang="zh-CN" altLang="en-US"/>
          </a:p>
          <a:p>
            <a:r>
              <a:rPr lang="zh-CN" altLang="en-US"/>
              <a:t>15	3.587726	0.003729	0.055935</a:t>
            </a:r>
            <a:endParaRPr lang="zh-CN" altLang="en-US"/>
          </a:p>
        </p:txBody>
      </p:sp>
    </p:spTree>
  </p:cSld>
  <p:clrMapOvr>
    <a:masterClrMapping/>
  </p:clrMapOvr>
  <p:transition>
    <p:blinds dir="vert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260648"/>
            <a:ext cx="9802523" cy="821913"/>
          </a:xfrm>
        </p:spPr>
        <p:txBody>
          <a:bodyPr/>
          <a:lstStyle/>
          <a:p>
            <a:r>
              <a:rPr lang="zh-CN" dirty="0"/>
              <a:t>（</a:t>
            </a:r>
            <a:r>
              <a:rPr lang="en-US" altLang="zh-CN" dirty="0"/>
              <a:t>6</a:t>
            </a:r>
            <a:r>
              <a:rPr lang="zh-CN" dirty="0"/>
              <a:t>）</a:t>
            </a:r>
            <a:r>
              <a:rPr lang="zh-CN" dirty="0">
                <a:sym typeface="+mn-ea"/>
              </a:rPr>
              <a:t>模型优化与重新</a:t>
            </a:r>
            <a:r>
              <a:rPr lang="zh-CN" dirty="0">
                <a:sym typeface="+mn-ea"/>
              </a:rPr>
              <a:t>选择</a:t>
            </a:r>
            <a:endParaRPr lang="zh-CN"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▼第6章  【典型案例及实践】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6.1 统计分析</a:t>
            </a:r>
            <a:endParaRPr lang="zh-CN" altLang="en-US" dirty="0"/>
          </a:p>
        </p:txBody>
      </p:sp>
      <p:grpSp>
        <p:nvGrpSpPr>
          <p:cNvPr id="10" name="组合 9"/>
          <p:cNvGrpSpPr/>
          <p:nvPr/>
        </p:nvGrpSpPr>
        <p:grpSpPr>
          <a:xfrm>
            <a:off x="635635" y="903605"/>
            <a:ext cx="10248265" cy="925195"/>
            <a:chOff x="858869" y="2003852"/>
            <a:chExt cx="10458083" cy="81724"/>
          </a:xfrm>
        </p:grpSpPr>
        <p:sp>
          <p:nvSpPr>
            <p:cNvPr id="11" name="文本框 6"/>
            <p:cNvSpPr txBox="1"/>
            <p:nvPr/>
          </p:nvSpPr>
          <p:spPr>
            <a:xfrm>
              <a:off x="858869" y="2003852"/>
              <a:ext cx="1213057" cy="40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In[34]: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1982502" y="2003852"/>
              <a:ext cx="9334450" cy="81724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200" b="1" dirty="0">
                  <a:solidFill>
                    <a:schemeClr val="tx1"/>
                  </a:solidFill>
                </a:rPr>
                <a:t>sm.graphics.influence_plot(results_updated,size=3)</a:t>
              </a:r>
              <a:endParaRPr lang="en-US" altLang="zh-CN" sz="22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5" name="文本框 12"/>
          <p:cNvSpPr txBox="1"/>
          <p:nvPr/>
        </p:nvSpPr>
        <p:spPr>
          <a:xfrm>
            <a:off x="538480" y="2924810"/>
            <a:ext cx="13823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Out[34]: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pic>
        <p:nvPicPr>
          <p:cNvPr id="104" name="图片 103"/>
          <p:cNvPicPr/>
          <p:nvPr/>
        </p:nvPicPr>
        <p:blipFill>
          <a:blip r:embed="rId1"/>
          <a:stretch>
            <a:fillRect/>
          </a:stretch>
        </p:blipFill>
        <p:spPr>
          <a:xfrm>
            <a:off x="2927350" y="2420620"/>
            <a:ext cx="5092700" cy="35814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blinds dir="vert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260648"/>
            <a:ext cx="9802523" cy="821913"/>
          </a:xfrm>
        </p:spPr>
        <p:txBody>
          <a:bodyPr/>
          <a:lstStyle/>
          <a:p>
            <a:r>
              <a:rPr lang="zh-CN" dirty="0"/>
              <a:t>（</a:t>
            </a:r>
            <a:r>
              <a:rPr lang="en-US" altLang="zh-CN" dirty="0"/>
              <a:t>6</a:t>
            </a:r>
            <a:r>
              <a:rPr lang="zh-CN" dirty="0"/>
              <a:t>）</a:t>
            </a:r>
            <a:r>
              <a:rPr lang="zh-CN" dirty="0">
                <a:sym typeface="+mn-ea"/>
              </a:rPr>
              <a:t>模型优化与重新</a:t>
            </a:r>
            <a:r>
              <a:rPr lang="zh-CN" dirty="0">
                <a:sym typeface="+mn-ea"/>
              </a:rPr>
              <a:t>选择</a:t>
            </a:r>
            <a:endParaRPr lang="zh-CN"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▼第6章  【典型案例及实践】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6.1 统计分析</a:t>
            </a:r>
            <a:endParaRPr lang="zh-CN" altLang="en-US" dirty="0"/>
          </a:p>
        </p:txBody>
      </p:sp>
      <p:grpSp>
        <p:nvGrpSpPr>
          <p:cNvPr id="10" name="组合 9"/>
          <p:cNvGrpSpPr/>
          <p:nvPr/>
        </p:nvGrpSpPr>
        <p:grpSpPr>
          <a:xfrm>
            <a:off x="635635" y="903605"/>
            <a:ext cx="10970260" cy="925195"/>
            <a:chOff x="858869" y="2003852"/>
            <a:chExt cx="11194860" cy="81724"/>
          </a:xfrm>
        </p:grpSpPr>
        <p:sp>
          <p:nvSpPr>
            <p:cNvPr id="11" name="文本框 6"/>
            <p:cNvSpPr txBox="1"/>
            <p:nvPr/>
          </p:nvSpPr>
          <p:spPr>
            <a:xfrm>
              <a:off x="858869" y="2003852"/>
              <a:ext cx="1213057" cy="40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In[35]: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1982502" y="2003852"/>
              <a:ext cx="10071227" cy="81724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200" b="1" dirty="0">
                  <a:solidFill>
                    <a:schemeClr val="tx1"/>
                  </a:solidFill>
                </a:rPr>
                <a:t>sm.graphics.influence_plot(results_updated,critiren="Cooks",size=2)</a:t>
              </a:r>
              <a:endParaRPr lang="en-US" altLang="zh-CN" sz="22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5" name="文本框 12"/>
          <p:cNvSpPr txBox="1"/>
          <p:nvPr/>
        </p:nvSpPr>
        <p:spPr>
          <a:xfrm>
            <a:off x="538480" y="2924810"/>
            <a:ext cx="13823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Out[35]: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pic>
        <p:nvPicPr>
          <p:cNvPr id="105" name="图片 104"/>
          <p:cNvPicPr/>
          <p:nvPr/>
        </p:nvPicPr>
        <p:blipFill>
          <a:blip r:embed="rId1"/>
          <a:stretch>
            <a:fillRect/>
          </a:stretch>
        </p:blipFill>
        <p:spPr>
          <a:xfrm>
            <a:off x="3215640" y="2276475"/>
            <a:ext cx="5092700" cy="35814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blinds dir="vert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4"/>
          <p:cNvSpPr>
            <a:spLocks noGrp="1"/>
          </p:cNvSpPr>
          <p:nvPr>
            <p:ph type="body" sz="quarter" idx="14"/>
          </p:nvPr>
        </p:nvSpPr>
        <p:spPr>
          <a:xfrm>
            <a:off x="5595938" y="1"/>
            <a:ext cx="3498850" cy="214313"/>
          </a:xfrm>
          <a:ln w="9525"/>
        </p:spPr>
        <p:txBody>
          <a:bodyPr/>
          <a:lstStyle/>
          <a:p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►</a:t>
            </a:r>
            <a:r>
              <a:rPr lang="zh-CN" altLang="en-US" dirty="0"/>
              <a:t>结束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 flipH="1">
            <a:off x="4799856" y="6170202"/>
            <a:ext cx="1575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/>
              <a:t>微信公众号</a:t>
            </a:r>
            <a:endParaRPr lang="zh-CN" altLang="en-US" sz="1200" dirty="0"/>
          </a:p>
        </p:txBody>
      </p:sp>
      <p:sp>
        <p:nvSpPr>
          <p:cNvPr id="21" name="文本框 20"/>
          <p:cNvSpPr txBox="1"/>
          <p:nvPr/>
        </p:nvSpPr>
        <p:spPr>
          <a:xfrm flipH="1">
            <a:off x="1345218" y="6145409"/>
            <a:ext cx="1575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/>
              <a:t>参考书目</a:t>
            </a:r>
            <a:endParaRPr lang="zh-CN" altLang="en-US" sz="1200" dirty="0"/>
          </a:p>
        </p:txBody>
      </p:sp>
      <p:sp>
        <p:nvSpPr>
          <p:cNvPr id="22" name="文本框 21"/>
          <p:cNvSpPr txBox="1"/>
          <p:nvPr/>
        </p:nvSpPr>
        <p:spPr>
          <a:xfrm flipH="1">
            <a:off x="7035836" y="6153836"/>
            <a:ext cx="1575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/>
              <a:t>主讲人联系方式</a:t>
            </a:r>
            <a:endParaRPr lang="zh-CN" altLang="en-US" sz="1200" dirty="0"/>
          </a:p>
        </p:txBody>
      </p:sp>
      <p:sp>
        <p:nvSpPr>
          <p:cNvPr id="24" name="文本框 23"/>
          <p:cNvSpPr txBox="1"/>
          <p:nvPr/>
        </p:nvSpPr>
        <p:spPr>
          <a:xfrm flipH="1">
            <a:off x="9710640" y="6108433"/>
            <a:ext cx="1575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/>
              <a:t>主讲人微信</a:t>
            </a:r>
            <a:endParaRPr lang="zh-CN" altLang="en-US" sz="1200" dirty="0"/>
          </a:p>
        </p:txBody>
      </p:sp>
      <p:grpSp>
        <p:nvGrpSpPr>
          <p:cNvPr id="8" name="组合 7"/>
          <p:cNvGrpSpPr/>
          <p:nvPr/>
        </p:nvGrpSpPr>
        <p:grpSpPr>
          <a:xfrm>
            <a:off x="325120" y="687070"/>
            <a:ext cx="11080750" cy="5310505"/>
            <a:chOff x="512" y="1082"/>
            <a:chExt cx="17450" cy="8363"/>
          </a:xfrm>
        </p:grpSpPr>
        <p:pic>
          <p:nvPicPr>
            <p:cNvPr id="17" name="Picture 20" descr="thankyou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6113" y="1082"/>
              <a:ext cx="6236" cy="41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7" y="6307"/>
              <a:ext cx="3138" cy="3138"/>
            </a:xfrm>
            <a:prstGeom prst="rect">
              <a:avLst/>
            </a:prstGeom>
          </p:spPr>
        </p:pic>
        <p:sp>
          <p:nvSpPr>
            <p:cNvPr id="20" name="文本框 19"/>
            <p:cNvSpPr txBox="1"/>
            <p:nvPr/>
          </p:nvSpPr>
          <p:spPr>
            <a:xfrm>
              <a:off x="10672" y="6466"/>
              <a:ext cx="3297" cy="2763"/>
            </a:xfrm>
            <a:prstGeom prst="rect">
              <a:avLst/>
            </a:prstGeom>
            <a:solidFill>
              <a:schemeClr val="accent5">
                <a:lumMod val="25000"/>
              </a:schemeClr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altLang="zh-CN" dirty="0"/>
            </a:p>
            <a:p>
              <a:pPr algn="ctr"/>
              <a:r>
                <a:rPr lang="en-US" altLang="zh-CN" dirty="0" err="1"/>
                <a:t>chaolemen</a:t>
              </a:r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r>
                <a:rPr lang="en-US" altLang="zh-CN" dirty="0"/>
                <a:t>@</a:t>
              </a:r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r>
                <a:rPr lang="en-US" altLang="zh-CN" dirty="0"/>
                <a:t>ruc.edu.cn</a:t>
              </a:r>
              <a:endParaRPr lang="en-US" altLang="zh-CN" dirty="0"/>
            </a:p>
          </p:txBody>
        </p:sp>
        <p:pic>
          <p:nvPicPr>
            <p:cNvPr id="23" name="图片 22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962" t="40550" r="21962" b="27951"/>
            <a:stretch>
              <a:fillRect/>
            </a:stretch>
          </p:blipFill>
          <p:spPr>
            <a:xfrm>
              <a:off x="14930" y="6307"/>
              <a:ext cx="3033" cy="3033"/>
            </a:xfrm>
            <a:prstGeom prst="rect">
              <a:avLst/>
            </a:prstGeom>
          </p:spPr>
        </p:pic>
        <p:grpSp>
          <p:nvGrpSpPr>
            <p:cNvPr id="6" name="组合 5"/>
            <p:cNvGrpSpPr/>
            <p:nvPr/>
          </p:nvGrpSpPr>
          <p:grpSpPr>
            <a:xfrm>
              <a:off x="512" y="6605"/>
              <a:ext cx="5600" cy="2635"/>
              <a:chOff x="512" y="6631"/>
              <a:chExt cx="5600" cy="2635"/>
            </a:xfrm>
          </p:grpSpPr>
          <p:pic>
            <p:nvPicPr>
              <p:cNvPr id="7" name="图片 6" descr="02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12" y="6631"/>
                <a:ext cx="2161" cy="2629"/>
              </a:xfrm>
              <a:prstGeom prst="rect">
                <a:avLst/>
              </a:prstGeom>
            </p:spPr>
          </p:pic>
          <p:grpSp>
            <p:nvGrpSpPr>
              <p:cNvPr id="5" name="组合 4"/>
              <p:cNvGrpSpPr/>
              <p:nvPr/>
            </p:nvGrpSpPr>
            <p:grpSpPr>
              <a:xfrm>
                <a:off x="2110" y="6648"/>
                <a:ext cx="4002" cy="2618"/>
                <a:chOff x="2110" y="6648"/>
                <a:chExt cx="4002" cy="2618"/>
              </a:xfrm>
            </p:grpSpPr>
            <p:pic>
              <p:nvPicPr>
                <p:cNvPr id="2" name="图片 1" descr="1"/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110" y="6653"/>
                  <a:ext cx="2216" cy="2575"/>
                </a:xfrm>
                <a:prstGeom prst="rect">
                  <a:avLst/>
                </a:prstGeom>
              </p:spPr>
            </p:pic>
            <p:pic>
              <p:nvPicPr>
                <p:cNvPr id="4" name="图片 3"/>
                <p:cNvPicPr>
                  <a:picLocks noChangeAspect="1"/>
                </p:cNvPicPr>
                <p:nvPr/>
              </p:nvPicPr>
              <p:blipFill rotWithShape="1"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7969"/>
                <a:stretch>
                  <a:fillRect/>
                </a:stretch>
              </p:blipFill>
              <p:spPr>
                <a:xfrm>
                  <a:off x="3930" y="6648"/>
                  <a:ext cx="2183" cy="2619"/>
                </a:xfrm>
                <a:prstGeom prst="rect">
                  <a:avLst/>
                </a:prstGeom>
              </p:spPr>
            </p:pic>
          </p:grpSp>
        </p:grpSp>
      </p:grpSp>
      <p:sp>
        <p:nvSpPr>
          <p:cNvPr id="9" name="文本占位符 4"/>
          <p:cNvSpPr>
            <a:spLocks noGrp="1"/>
          </p:cNvSpPr>
          <p:nvPr/>
        </p:nvSpPr>
        <p:spPr>
          <a:xfrm>
            <a:off x="0" y="0"/>
            <a:ext cx="4416491" cy="260648"/>
          </a:xfrm>
          <a:prstGeom prst="rect">
            <a:avLst/>
          </a:prstGeom>
          <a:noFill/>
          <a:ln w="317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None/>
              <a:defRPr sz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dirty="0"/>
              <a:t>▼第</a:t>
            </a:r>
            <a:r>
              <a:rPr lang="en-US" altLang="zh-CN" dirty="0"/>
              <a:t>6</a:t>
            </a:r>
            <a:r>
              <a:rPr lang="zh-CN" altLang="en-US" dirty="0"/>
              <a:t>章【典型案例及</a:t>
            </a:r>
            <a:r>
              <a:rPr lang="zh-CN" altLang="en-US" dirty="0"/>
              <a:t>实践】</a:t>
            </a:r>
            <a:endParaRPr lang="zh-CN" altLang="en-US" dirty="0"/>
          </a:p>
        </p:txBody>
      </p:sp>
    </p:spTree>
  </p:cSld>
  <p:clrMapOvr>
    <a:masterClrMapping/>
  </p:clrMapOvr>
  <p:transition>
    <p:blinds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zh-CN" altLang="en-US" dirty="0">
                <a:sym typeface="+mn-ea"/>
              </a:rPr>
              <a:t>（</a:t>
            </a:r>
            <a:r>
              <a:rPr lang="en-US" altLang="zh-CN" dirty="0">
                <a:sym typeface="+mn-ea"/>
              </a:rPr>
              <a:t>1</a:t>
            </a:r>
            <a:r>
              <a:rPr lang="zh-CN" altLang="en-US" dirty="0">
                <a:sym typeface="+mn-ea"/>
              </a:rPr>
              <a:t>）数据读入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▼第6章  【典型案例及实践】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6.1 统计分析</a:t>
            </a:r>
            <a:endParaRPr lang="zh-CN" altLang="en-US" dirty="0"/>
          </a:p>
        </p:txBody>
      </p:sp>
      <p:grpSp>
        <p:nvGrpSpPr>
          <p:cNvPr id="8" name="组合 7"/>
          <p:cNvGrpSpPr/>
          <p:nvPr/>
        </p:nvGrpSpPr>
        <p:grpSpPr>
          <a:xfrm>
            <a:off x="890270" y="1683385"/>
            <a:ext cx="10287635" cy="1341120"/>
            <a:chOff x="975335" y="2003852"/>
            <a:chExt cx="8702044" cy="887515"/>
          </a:xfrm>
        </p:grpSpPr>
        <p:sp>
          <p:nvSpPr>
            <p:cNvPr id="9" name="文本框 6"/>
            <p:cNvSpPr txBox="1"/>
            <p:nvPr/>
          </p:nvSpPr>
          <p:spPr>
            <a:xfrm>
              <a:off x="975335" y="2061053"/>
              <a:ext cx="1016209" cy="304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In[3]: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1784969" y="2003852"/>
              <a:ext cx="7892410" cy="887515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>
                  <a:solidFill>
                    <a:schemeClr val="tx1"/>
                  </a:solidFill>
                </a:rPr>
                <a:t>import os</a:t>
              </a:r>
              <a:endParaRPr lang="en-US" altLang="zh-CN" sz="2400" b="1">
                <a:solidFill>
                  <a:schemeClr val="tx1"/>
                </a:solidFill>
              </a:endParaRPr>
            </a:p>
            <a:p>
              <a:pPr lvl="0"/>
              <a:r>
                <a:rPr lang="en-US" altLang="zh-CN" sz="2400" b="1">
                  <a:solidFill>
                    <a:schemeClr val="tx1"/>
                  </a:solidFill>
                </a:rPr>
                <a:t>os.chdir(r'C:\Users\soloman\clm')</a:t>
              </a:r>
              <a:endParaRPr lang="en-US" altLang="zh-CN" sz="2400" b="1">
                <a:solidFill>
                  <a:schemeClr val="tx1"/>
                </a:solidFill>
              </a:endParaRPr>
            </a:p>
            <a:p>
              <a:pPr lvl="0"/>
              <a:r>
                <a:rPr lang="en-US" altLang="zh-CN" sz="2400" b="1">
                  <a:solidFill>
                    <a:schemeClr val="tx1"/>
                  </a:solidFill>
                </a:rPr>
                <a:t>print(os.getcwd())</a:t>
              </a:r>
              <a:endParaRPr lang="en-US" altLang="zh-CN" sz="2400" b="1">
                <a:solidFill>
                  <a:schemeClr val="tx1"/>
                </a:solidFill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1991360" y="3500755"/>
            <a:ext cx="386842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/>
              <a:t>C:\Users\soloman\clm</a:t>
            </a:r>
            <a:endParaRPr lang="zh-CN" altLang="en-US" sz="2400"/>
          </a:p>
        </p:txBody>
      </p:sp>
    </p:spTree>
  </p:cSld>
  <p:clrMapOvr>
    <a:masterClrMapping/>
  </p:clrMapOvr>
  <p:transition>
    <p:blinds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zh-CN" altLang="en-US" dirty="0">
                <a:sym typeface="+mn-ea"/>
              </a:rPr>
              <a:t>（</a:t>
            </a:r>
            <a:r>
              <a:rPr lang="en-US" altLang="zh-CN" dirty="0">
                <a:sym typeface="+mn-ea"/>
              </a:rPr>
              <a:t>1</a:t>
            </a:r>
            <a:r>
              <a:rPr lang="zh-CN" altLang="en-US" dirty="0">
                <a:sym typeface="+mn-ea"/>
              </a:rPr>
              <a:t>）数据读入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▼第6章  【典型案例及实践】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6.1 统计分析</a:t>
            </a:r>
            <a:endParaRPr lang="zh-CN" altLang="en-US" dirty="0"/>
          </a:p>
        </p:txBody>
      </p:sp>
      <p:grpSp>
        <p:nvGrpSpPr>
          <p:cNvPr id="8" name="组合 7"/>
          <p:cNvGrpSpPr/>
          <p:nvPr/>
        </p:nvGrpSpPr>
        <p:grpSpPr>
          <a:xfrm>
            <a:off x="890270" y="1683385"/>
            <a:ext cx="10287635" cy="1341120"/>
            <a:chOff x="975335" y="2003852"/>
            <a:chExt cx="8702044" cy="887515"/>
          </a:xfrm>
        </p:grpSpPr>
        <p:sp>
          <p:nvSpPr>
            <p:cNvPr id="9" name="文本框 6"/>
            <p:cNvSpPr txBox="1"/>
            <p:nvPr/>
          </p:nvSpPr>
          <p:spPr>
            <a:xfrm>
              <a:off x="975335" y="2061053"/>
              <a:ext cx="1016209" cy="304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In[4]: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1784969" y="2003852"/>
              <a:ext cx="7892410" cy="887515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>
                  <a:solidFill>
                    <a:schemeClr val="tx1"/>
                  </a:solidFill>
                </a:rPr>
                <a:t>import pandas as pd</a:t>
              </a:r>
              <a:endParaRPr lang="en-US" altLang="zh-CN" sz="2400" b="1">
                <a:solidFill>
                  <a:schemeClr val="tx1"/>
                </a:solidFill>
              </a:endParaRPr>
            </a:p>
            <a:p>
              <a:pPr lvl="0"/>
              <a:r>
                <a:rPr lang="en-US" altLang="zh-CN" sz="2400" b="1">
                  <a:solidFill>
                    <a:schemeClr val="tx1"/>
                  </a:solidFill>
                </a:rPr>
                <a:t>df_women=pd.read_csv('women.csv',index_col=0)</a:t>
              </a:r>
              <a:endParaRPr lang="en-US" altLang="zh-CN" sz="2400" b="1">
                <a:solidFill>
                  <a:schemeClr val="tx1"/>
                </a:solidFill>
              </a:endParaRPr>
            </a:p>
            <a:p>
              <a:pPr lvl="0"/>
              <a:r>
                <a:rPr lang="en-US" altLang="zh-CN" sz="2400" b="1">
                  <a:solidFill>
                    <a:schemeClr val="tx1"/>
                  </a:solidFill>
                </a:rPr>
                <a:t>print(df_women.head())</a:t>
              </a:r>
              <a:endParaRPr lang="en-US" altLang="zh-CN" sz="2400" b="1">
                <a:solidFill>
                  <a:schemeClr val="tx1"/>
                </a:solidFill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1991360" y="3500755"/>
            <a:ext cx="386842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/>
              <a:t>C:\Users\soloman\clm</a:t>
            </a:r>
            <a:endParaRPr lang="zh-CN" altLang="en-US" sz="2400"/>
          </a:p>
        </p:txBody>
      </p:sp>
    </p:spTree>
  </p:cSld>
  <p:clrMapOvr>
    <a:masterClrMapping/>
  </p:clrMapOvr>
  <p:transition>
    <p:blinds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en-US" altLang="zh-CN" dirty="0"/>
              <a:t> </a:t>
            </a:r>
            <a:r>
              <a:rPr lang="zh-CN" altLang="en-US" dirty="0"/>
              <a:t>数据</a:t>
            </a:r>
            <a:r>
              <a:rPr lang="zh-CN" altLang="en-US" dirty="0"/>
              <a:t>理解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▼第6章  【典型案例及实践】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6.1 统计分析</a:t>
            </a:r>
            <a:endParaRPr lang="zh-CN" altLang="en-US" dirty="0"/>
          </a:p>
        </p:txBody>
      </p:sp>
      <p:grpSp>
        <p:nvGrpSpPr>
          <p:cNvPr id="15" name="组合 14"/>
          <p:cNvGrpSpPr/>
          <p:nvPr/>
        </p:nvGrpSpPr>
        <p:grpSpPr>
          <a:xfrm>
            <a:off x="895350" y="1484630"/>
            <a:ext cx="10991215" cy="1117600"/>
            <a:chOff x="975335" y="1654343"/>
            <a:chExt cx="9296205" cy="1922480"/>
          </a:xfrm>
        </p:grpSpPr>
        <p:sp>
          <p:nvSpPr>
            <p:cNvPr id="7" name="文本框 6"/>
            <p:cNvSpPr txBox="1"/>
            <p:nvPr/>
          </p:nvSpPr>
          <p:spPr>
            <a:xfrm>
              <a:off x="975335" y="2061053"/>
              <a:ext cx="1016209" cy="7919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In[5]: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1780408" y="1654343"/>
              <a:ext cx="8491132" cy="1922480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>
                  <a:solidFill>
                    <a:schemeClr val="tx1"/>
                  </a:solidFill>
                </a:rPr>
                <a:t>df_women.shape</a:t>
              </a:r>
              <a:endParaRPr lang="en-US" altLang="zh-CN" sz="2400" b="1">
                <a:solidFill>
                  <a:schemeClr val="tx1"/>
                </a:solidFill>
              </a:endParaRPr>
            </a:p>
          </p:txBody>
        </p:sp>
      </p:grpSp>
      <p:sp>
        <p:nvSpPr>
          <p:cNvPr id="19" name="文本框 12"/>
          <p:cNvSpPr txBox="1"/>
          <p:nvPr/>
        </p:nvSpPr>
        <p:spPr>
          <a:xfrm>
            <a:off x="895455" y="3429000"/>
            <a:ext cx="1232233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Out[5]: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847215" y="3289935"/>
            <a:ext cx="8496935" cy="87249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(15, 2)</a:t>
            </a:r>
            <a:endParaRPr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blinds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zh-CN" altLang="en-US" dirty="0">
                <a:sym typeface="+mn-ea"/>
              </a:rPr>
              <a:t>（</a:t>
            </a:r>
            <a:r>
              <a:rPr lang="en-US" altLang="zh-CN" dirty="0">
                <a:sym typeface="+mn-ea"/>
              </a:rPr>
              <a:t>2</a:t>
            </a:r>
            <a:r>
              <a:rPr lang="zh-CN" altLang="en-US" dirty="0">
                <a:sym typeface="+mn-ea"/>
              </a:rPr>
              <a:t>）</a:t>
            </a:r>
            <a:r>
              <a:rPr lang="en-US" altLang="zh-CN" dirty="0">
                <a:sym typeface="+mn-ea"/>
              </a:rPr>
              <a:t> </a:t>
            </a:r>
            <a:r>
              <a:rPr lang="zh-CN" altLang="en-US" dirty="0">
                <a:sym typeface="+mn-ea"/>
              </a:rPr>
              <a:t>数据理解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▼第6章  【典型案例及实践】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6.1 统计分析</a:t>
            </a:r>
            <a:endParaRPr lang="zh-CN" altLang="en-US" dirty="0"/>
          </a:p>
        </p:txBody>
      </p:sp>
      <p:grpSp>
        <p:nvGrpSpPr>
          <p:cNvPr id="8" name="组合 7"/>
          <p:cNvGrpSpPr/>
          <p:nvPr/>
        </p:nvGrpSpPr>
        <p:grpSpPr>
          <a:xfrm>
            <a:off x="890270" y="1683385"/>
            <a:ext cx="10287635" cy="726440"/>
            <a:chOff x="975335" y="2003852"/>
            <a:chExt cx="8702044" cy="887515"/>
          </a:xfrm>
        </p:grpSpPr>
        <p:sp>
          <p:nvSpPr>
            <p:cNvPr id="9" name="文本框 6"/>
            <p:cNvSpPr txBox="1"/>
            <p:nvPr/>
          </p:nvSpPr>
          <p:spPr>
            <a:xfrm>
              <a:off x="975335" y="2061053"/>
              <a:ext cx="1016209" cy="5624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In[6]: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1784969" y="2003852"/>
              <a:ext cx="7892410" cy="887515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>
                  <a:solidFill>
                    <a:schemeClr val="tx1"/>
                  </a:solidFill>
                </a:rPr>
                <a:t>df_women.info()</a:t>
              </a:r>
              <a:endParaRPr lang="en-US" altLang="zh-CN" sz="2400" b="1">
                <a:solidFill>
                  <a:schemeClr val="tx1"/>
                </a:solidFill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2091690" y="2780665"/>
            <a:ext cx="6348730" cy="3415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/>
              <a:t>&lt;class 'pandas.core.frame.DataFrame'&gt;</a:t>
            </a:r>
            <a:endParaRPr lang="zh-CN" altLang="en-US" sz="2400"/>
          </a:p>
          <a:p>
            <a:r>
              <a:rPr lang="zh-CN" altLang="en-US" sz="2400"/>
              <a:t>Int64Index: 15 entries, 1 to 15</a:t>
            </a:r>
            <a:endParaRPr lang="zh-CN" altLang="en-US" sz="2400"/>
          </a:p>
          <a:p>
            <a:r>
              <a:rPr lang="zh-CN" altLang="en-US" sz="2400"/>
              <a:t>Data columns (total 2 columns):</a:t>
            </a:r>
            <a:endParaRPr lang="zh-CN" altLang="en-US" sz="2400"/>
          </a:p>
          <a:p>
            <a:r>
              <a:rPr lang="zh-CN" altLang="en-US" sz="2400"/>
              <a:t> #   Column  Non-Null Count  Dtype</a:t>
            </a:r>
            <a:endParaRPr lang="zh-CN" altLang="en-US" sz="2400"/>
          </a:p>
          <a:p>
            <a:r>
              <a:rPr lang="zh-CN" altLang="en-US" sz="2400"/>
              <a:t>---  ------  --------------  -----</a:t>
            </a:r>
            <a:endParaRPr lang="zh-CN" altLang="en-US" sz="2400"/>
          </a:p>
          <a:p>
            <a:r>
              <a:rPr lang="zh-CN" altLang="en-US" sz="2400"/>
              <a:t> 0   height  15 non-null     int64</a:t>
            </a:r>
            <a:endParaRPr lang="zh-CN" altLang="en-US" sz="2400"/>
          </a:p>
          <a:p>
            <a:r>
              <a:rPr lang="zh-CN" altLang="en-US" sz="2400"/>
              <a:t> 1   weight  15 non-null     int64</a:t>
            </a:r>
            <a:endParaRPr lang="zh-CN" altLang="en-US" sz="2400"/>
          </a:p>
          <a:p>
            <a:r>
              <a:rPr lang="zh-CN" altLang="en-US" sz="2400"/>
              <a:t>dtypes: int64(2)</a:t>
            </a:r>
            <a:endParaRPr lang="zh-CN" altLang="en-US" sz="2400"/>
          </a:p>
          <a:p>
            <a:r>
              <a:rPr lang="zh-CN" altLang="en-US" sz="2400"/>
              <a:t>memory usage: 360.0 bytes</a:t>
            </a:r>
            <a:endParaRPr lang="zh-CN" altLang="en-US" sz="2400"/>
          </a:p>
        </p:txBody>
      </p:sp>
    </p:spTree>
  </p:cSld>
  <p:clrMapOvr>
    <a:masterClrMapping/>
  </p:clrMapOvr>
  <p:transition>
    <p:blinds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230823"/>
            <a:ext cx="9802523" cy="821913"/>
          </a:xfrm>
        </p:spPr>
        <p:txBody>
          <a:bodyPr/>
          <a:lstStyle/>
          <a:p>
            <a:r>
              <a:rPr lang="zh-CN" altLang="en-US" dirty="0">
                <a:sym typeface="+mn-ea"/>
              </a:rPr>
              <a:t>（</a:t>
            </a:r>
            <a:r>
              <a:rPr lang="en-US" altLang="zh-CN" dirty="0">
                <a:sym typeface="+mn-ea"/>
              </a:rPr>
              <a:t>2</a:t>
            </a:r>
            <a:r>
              <a:rPr lang="zh-CN" altLang="en-US" dirty="0">
                <a:sym typeface="+mn-ea"/>
              </a:rPr>
              <a:t>）</a:t>
            </a:r>
            <a:r>
              <a:rPr lang="en-US" altLang="zh-CN" dirty="0">
                <a:sym typeface="+mn-ea"/>
              </a:rPr>
              <a:t> </a:t>
            </a:r>
            <a:r>
              <a:rPr lang="zh-CN" altLang="en-US" dirty="0">
                <a:sym typeface="+mn-ea"/>
              </a:rPr>
              <a:t>数据理解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▼第6章  【典型案例及实践】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6.1 统计分析</a:t>
            </a:r>
            <a:endParaRPr lang="zh-CN" altLang="en-US" dirty="0"/>
          </a:p>
        </p:txBody>
      </p:sp>
      <p:grpSp>
        <p:nvGrpSpPr>
          <p:cNvPr id="15" name="组合 14"/>
          <p:cNvGrpSpPr/>
          <p:nvPr/>
        </p:nvGrpSpPr>
        <p:grpSpPr>
          <a:xfrm>
            <a:off x="899795" y="1028700"/>
            <a:ext cx="10092690" cy="566090"/>
            <a:chOff x="975335" y="2061053"/>
            <a:chExt cx="8966290" cy="527780"/>
          </a:xfrm>
        </p:grpSpPr>
        <p:sp>
          <p:nvSpPr>
            <p:cNvPr id="7" name="文本框 6"/>
            <p:cNvSpPr txBox="1"/>
            <p:nvPr/>
          </p:nvSpPr>
          <p:spPr>
            <a:xfrm>
              <a:off x="975335" y="2061053"/>
              <a:ext cx="1016209" cy="429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In[7]: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1780584" y="2102586"/>
              <a:ext cx="8161041" cy="486247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200" b="1">
                  <a:solidFill>
                    <a:schemeClr val="tx1"/>
                  </a:solidFill>
                </a:rPr>
                <a:t>print(df_women.columns)</a:t>
              </a:r>
              <a:endParaRPr lang="en-US" altLang="zh-CN" sz="2200" b="1">
                <a:solidFill>
                  <a:schemeClr val="tx1"/>
                </a:solidFill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1805940" y="1988820"/>
            <a:ext cx="660717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 b="1"/>
              <a:t>Index(['height', 'weight'], dtype='object')</a:t>
            </a:r>
            <a:endParaRPr lang="zh-CN" altLang="en-US" sz="2400" b="1"/>
          </a:p>
        </p:txBody>
      </p:sp>
    </p:spTree>
  </p:cSld>
  <p:clrMapOvr>
    <a:masterClrMapping/>
  </p:clrMapOvr>
  <p:transition>
    <p:blinds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230823"/>
            <a:ext cx="9802523" cy="821913"/>
          </a:xfrm>
        </p:spPr>
        <p:txBody>
          <a:bodyPr/>
          <a:lstStyle/>
          <a:p>
            <a:r>
              <a:rPr lang="zh-CN" altLang="en-US" dirty="0">
                <a:sym typeface="+mn-ea"/>
              </a:rPr>
              <a:t>（</a:t>
            </a:r>
            <a:r>
              <a:rPr lang="en-US" altLang="zh-CN" dirty="0">
                <a:sym typeface="+mn-ea"/>
              </a:rPr>
              <a:t>2</a:t>
            </a:r>
            <a:r>
              <a:rPr lang="zh-CN" altLang="en-US" dirty="0">
                <a:sym typeface="+mn-ea"/>
              </a:rPr>
              <a:t>）</a:t>
            </a:r>
            <a:r>
              <a:rPr lang="en-US" altLang="zh-CN" dirty="0">
                <a:sym typeface="+mn-ea"/>
              </a:rPr>
              <a:t> </a:t>
            </a:r>
            <a:r>
              <a:rPr lang="zh-CN" altLang="en-US" dirty="0">
                <a:sym typeface="+mn-ea"/>
              </a:rPr>
              <a:t>数据理解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▼第6章  【典型案例及实践】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6.1 统计分析</a:t>
            </a:r>
            <a:endParaRPr lang="zh-CN" altLang="en-US" dirty="0"/>
          </a:p>
        </p:txBody>
      </p:sp>
      <p:grpSp>
        <p:nvGrpSpPr>
          <p:cNvPr id="15" name="组合 14"/>
          <p:cNvGrpSpPr/>
          <p:nvPr/>
        </p:nvGrpSpPr>
        <p:grpSpPr>
          <a:xfrm>
            <a:off x="899795" y="1028700"/>
            <a:ext cx="10092690" cy="566090"/>
            <a:chOff x="975335" y="2061053"/>
            <a:chExt cx="8966290" cy="527780"/>
          </a:xfrm>
        </p:grpSpPr>
        <p:sp>
          <p:nvSpPr>
            <p:cNvPr id="7" name="文本框 6"/>
            <p:cNvSpPr txBox="1"/>
            <p:nvPr/>
          </p:nvSpPr>
          <p:spPr>
            <a:xfrm>
              <a:off x="975335" y="2061053"/>
              <a:ext cx="1016209" cy="429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In[8]: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1780584" y="2102586"/>
              <a:ext cx="8161041" cy="486247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200" b="1">
                  <a:solidFill>
                    <a:schemeClr val="tx1"/>
                  </a:solidFill>
                </a:rPr>
                <a:t>df_women.describe()</a:t>
              </a:r>
              <a:endParaRPr lang="en-US" altLang="zh-CN" sz="2200" b="1">
                <a:solidFill>
                  <a:schemeClr val="tx1"/>
                </a:solidFill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2135505" y="2136775"/>
            <a:ext cx="5407025" cy="3415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/>
              <a:t>	height	</a:t>
            </a:r>
            <a:r>
              <a:rPr lang="en-US" altLang="zh-CN" sz="2400"/>
              <a:t>           </a:t>
            </a:r>
            <a:r>
              <a:rPr lang="zh-CN" altLang="en-US" sz="2400"/>
              <a:t>weight</a:t>
            </a:r>
            <a:endParaRPr lang="zh-CN" altLang="en-US" sz="2400"/>
          </a:p>
          <a:p>
            <a:r>
              <a:rPr lang="zh-CN" altLang="en-US" sz="2400"/>
              <a:t>count	15.000000	15.000000</a:t>
            </a:r>
            <a:endParaRPr lang="zh-CN" altLang="en-US" sz="2400"/>
          </a:p>
          <a:p>
            <a:r>
              <a:rPr lang="zh-CN" altLang="en-US" sz="2400"/>
              <a:t>mean	65.000000	136.733333</a:t>
            </a:r>
            <a:endParaRPr lang="zh-CN" altLang="en-US" sz="2400"/>
          </a:p>
          <a:p>
            <a:r>
              <a:rPr lang="zh-CN" altLang="en-US" sz="2400"/>
              <a:t>std	4.472136	15.498694</a:t>
            </a:r>
            <a:endParaRPr lang="zh-CN" altLang="en-US" sz="2400"/>
          </a:p>
          <a:p>
            <a:r>
              <a:rPr lang="zh-CN" altLang="en-US" sz="2400"/>
              <a:t>min	58.000000	115.000000</a:t>
            </a:r>
            <a:endParaRPr lang="zh-CN" altLang="en-US" sz="2400"/>
          </a:p>
          <a:p>
            <a:r>
              <a:rPr lang="zh-CN" altLang="en-US" sz="2400"/>
              <a:t>25%	61.500000	124.500000</a:t>
            </a:r>
            <a:endParaRPr lang="zh-CN" altLang="en-US" sz="2400"/>
          </a:p>
          <a:p>
            <a:r>
              <a:rPr lang="zh-CN" altLang="en-US" sz="2400"/>
              <a:t>50%	65.000000	135.000000</a:t>
            </a:r>
            <a:endParaRPr lang="zh-CN" altLang="en-US" sz="2400"/>
          </a:p>
          <a:p>
            <a:r>
              <a:rPr lang="zh-CN" altLang="en-US" sz="2400"/>
              <a:t>75%	68.500000	148.000000</a:t>
            </a:r>
            <a:endParaRPr lang="zh-CN" altLang="en-US" sz="2400"/>
          </a:p>
          <a:p>
            <a:r>
              <a:rPr lang="zh-CN" altLang="en-US" sz="2400"/>
              <a:t>max	72.000000	164.000000</a:t>
            </a:r>
            <a:endParaRPr lang="zh-CN" altLang="en-US" sz="2400"/>
          </a:p>
        </p:txBody>
      </p:sp>
      <p:sp>
        <p:nvSpPr>
          <p:cNvPr id="14" name="文本框 12"/>
          <p:cNvSpPr txBox="1"/>
          <p:nvPr/>
        </p:nvSpPr>
        <p:spPr>
          <a:xfrm>
            <a:off x="910986" y="2492632"/>
            <a:ext cx="1232233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Out[8]: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blinds dir="vert"/>
  </p:transition>
</p:sld>
</file>

<file path=ppt/theme/theme1.xml><?xml version="1.0" encoding="utf-8"?>
<a:theme xmlns:a="http://schemas.openxmlformats.org/drawingml/2006/main" name="吉祥如意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吉祥如意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模块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吉祥如意 1">
        <a:dk1>
          <a:srgbClr val="000000"/>
        </a:dk1>
        <a:lt1>
          <a:srgbClr val="FFFFFF"/>
        </a:lt1>
        <a:dk2>
          <a:srgbClr val="E40000"/>
        </a:dk2>
        <a:lt2>
          <a:srgbClr val="DDDDDD"/>
        </a:lt2>
        <a:accent1>
          <a:srgbClr val="E1F4FF"/>
        </a:accent1>
        <a:accent2>
          <a:srgbClr val="FFE2C5"/>
        </a:accent2>
        <a:accent3>
          <a:srgbClr val="FFFFFF"/>
        </a:accent3>
        <a:accent4>
          <a:srgbClr val="000000"/>
        </a:accent4>
        <a:accent5>
          <a:srgbClr val="EEF8FF"/>
        </a:accent5>
        <a:accent6>
          <a:srgbClr val="E7CDB2"/>
        </a:accent6>
        <a:hlink>
          <a:srgbClr val="0066CC"/>
        </a:hlink>
        <a:folHlink>
          <a:srgbClr val="9F9FB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2">
        <a:dk1>
          <a:srgbClr val="59582D"/>
        </a:dk1>
        <a:lt1>
          <a:srgbClr val="EAEAEA"/>
        </a:lt1>
        <a:dk2>
          <a:srgbClr val="666699"/>
        </a:dk2>
        <a:lt2>
          <a:srgbClr val="D9D9D9"/>
        </a:lt2>
        <a:accent1>
          <a:srgbClr val="CCECFF"/>
        </a:accent1>
        <a:accent2>
          <a:srgbClr val="B2D2C7"/>
        </a:accent2>
        <a:accent3>
          <a:srgbClr val="F3F3F3"/>
        </a:accent3>
        <a:accent4>
          <a:srgbClr val="4B4A25"/>
        </a:accent4>
        <a:accent5>
          <a:srgbClr val="E2F4FF"/>
        </a:accent5>
        <a:accent6>
          <a:srgbClr val="A1BEB4"/>
        </a:accent6>
        <a:hlink>
          <a:srgbClr val="993366"/>
        </a:hlink>
        <a:folHlink>
          <a:srgbClr val="92B9E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3">
        <a:dk1>
          <a:srgbClr val="000099"/>
        </a:dk1>
        <a:lt1>
          <a:srgbClr val="FFFFCC"/>
        </a:lt1>
        <a:dk2>
          <a:srgbClr val="004000"/>
        </a:dk2>
        <a:lt2>
          <a:srgbClr val="FFD9B3"/>
        </a:lt2>
        <a:accent1>
          <a:srgbClr val="FFD9D9"/>
        </a:accent1>
        <a:accent2>
          <a:srgbClr val="DDDDDD"/>
        </a:accent2>
        <a:accent3>
          <a:srgbClr val="FFFFE2"/>
        </a:accent3>
        <a:accent4>
          <a:srgbClr val="000082"/>
        </a:accent4>
        <a:accent5>
          <a:srgbClr val="FFE9E9"/>
        </a:accent5>
        <a:accent6>
          <a:srgbClr val="C8C8C8"/>
        </a:accent6>
        <a:hlink>
          <a:srgbClr val="FF0000"/>
        </a:hlink>
        <a:folHlink>
          <a:srgbClr val="FFAB5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4">
        <a:dk1>
          <a:srgbClr val="000000"/>
        </a:dk1>
        <a:lt1>
          <a:srgbClr val="DCE8E2"/>
        </a:lt1>
        <a:dk2>
          <a:srgbClr val="0033CC"/>
        </a:dk2>
        <a:lt2>
          <a:srgbClr val="C4C4D8"/>
        </a:lt2>
        <a:accent1>
          <a:srgbClr val="FFFFFF"/>
        </a:accent1>
        <a:accent2>
          <a:srgbClr val="A9CFB1"/>
        </a:accent2>
        <a:accent3>
          <a:srgbClr val="EBF2EE"/>
        </a:accent3>
        <a:accent4>
          <a:srgbClr val="000000"/>
        </a:accent4>
        <a:accent5>
          <a:srgbClr val="FFFFFF"/>
        </a:accent5>
        <a:accent6>
          <a:srgbClr val="99BBA0"/>
        </a:accent6>
        <a:hlink>
          <a:srgbClr val="CC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5">
        <a:dk1>
          <a:srgbClr val="606090"/>
        </a:dk1>
        <a:lt1>
          <a:srgbClr val="E5FFFF"/>
        </a:lt1>
        <a:dk2>
          <a:srgbClr val="0000CC"/>
        </a:dk2>
        <a:lt2>
          <a:srgbClr val="91DAFF"/>
        </a:lt2>
        <a:accent1>
          <a:srgbClr val="EAEAEA"/>
        </a:accent1>
        <a:accent2>
          <a:srgbClr val="FFE2C5"/>
        </a:accent2>
        <a:accent3>
          <a:srgbClr val="F0FFFF"/>
        </a:accent3>
        <a:accent4>
          <a:srgbClr val="51517A"/>
        </a:accent4>
        <a:accent5>
          <a:srgbClr val="F3F3F3"/>
        </a:accent5>
        <a:accent6>
          <a:srgbClr val="E7CDB2"/>
        </a:accent6>
        <a:hlink>
          <a:srgbClr val="000000"/>
        </a:hlink>
        <a:folHlink>
          <a:srgbClr val="3DB7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6">
        <a:dk1>
          <a:srgbClr val="CC0066"/>
        </a:dk1>
        <a:lt1>
          <a:srgbClr val="FFDDBB"/>
        </a:lt1>
        <a:dk2>
          <a:srgbClr val="000000"/>
        </a:dk2>
        <a:lt2>
          <a:srgbClr val="C0C0C0"/>
        </a:lt2>
        <a:accent1>
          <a:srgbClr val="FFFFCC"/>
        </a:accent1>
        <a:accent2>
          <a:srgbClr val="FFFFFF"/>
        </a:accent2>
        <a:accent3>
          <a:srgbClr val="FFEBDA"/>
        </a:accent3>
        <a:accent4>
          <a:srgbClr val="AE0056"/>
        </a:accent4>
        <a:accent5>
          <a:srgbClr val="FFFFE2"/>
        </a:accent5>
        <a:accent6>
          <a:srgbClr val="E7E7E7"/>
        </a:accent6>
        <a:hlink>
          <a:srgbClr val="0066CC"/>
        </a:hlink>
        <a:folHlink>
          <a:srgbClr val="8EB3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7">
        <a:dk1>
          <a:srgbClr val="B60000"/>
        </a:dk1>
        <a:lt1>
          <a:srgbClr val="FFFF99"/>
        </a:lt1>
        <a:dk2>
          <a:srgbClr val="800000"/>
        </a:dk2>
        <a:lt2>
          <a:srgbClr val="FFFFFF"/>
        </a:lt2>
        <a:accent1>
          <a:srgbClr val="9888A4"/>
        </a:accent1>
        <a:accent2>
          <a:srgbClr val="A9335D"/>
        </a:accent2>
        <a:accent3>
          <a:srgbClr val="C0AAAA"/>
        </a:accent3>
        <a:accent4>
          <a:srgbClr val="DADA82"/>
        </a:accent4>
        <a:accent5>
          <a:srgbClr val="CAC3CF"/>
        </a:accent5>
        <a:accent6>
          <a:srgbClr val="992D53"/>
        </a:accent6>
        <a:hlink>
          <a:srgbClr val="CCECFF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吉祥如意 8">
        <a:dk1>
          <a:srgbClr val="808080"/>
        </a:dk1>
        <a:lt1>
          <a:srgbClr val="FFFFFF"/>
        </a:lt1>
        <a:dk2>
          <a:srgbClr val="1C1C1C"/>
        </a:dk2>
        <a:lt2>
          <a:srgbClr val="FFFF66"/>
        </a:lt2>
        <a:accent1>
          <a:srgbClr val="9898BA"/>
        </a:accent1>
        <a:accent2>
          <a:srgbClr val="777777"/>
        </a:accent2>
        <a:accent3>
          <a:srgbClr val="ABABAB"/>
        </a:accent3>
        <a:accent4>
          <a:srgbClr val="DADADA"/>
        </a:accent4>
        <a:accent5>
          <a:srgbClr val="CACAD9"/>
        </a:accent5>
        <a:accent6>
          <a:srgbClr val="6B6B6B"/>
        </a:accent6>
        <a:hlink>
          <a:srgbClr val="CCFF99"/>
        </a:hlink>
        <a:folHlink>
          <a:srgbClr val="E43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6407</Words>
  <Application>WPS 演示</Application>
  <PresentationFormat>宽屏</PresentationFormat>
  <Paragraphs>637</Paragraphs>
  <Slides>38</Slides>
  <Notes>32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50" baseType="lpstr">
      <vt:lpstr>Arial</vt:lpstr>
      <vt:lpstr>宋体</vt:lpstr>
      <vt:lpstr>Wingdings</vt:lpstr>
      <vt:lpstr>Times New Roman</vt:lpstr>
      <vt:lpstr>Wingdings 2</vt:lpstr>
      <vt:lpstr>华文中宋</vt:lpstr>
      <vt:lpstr>Sitka Subheading</vt:lpstr>
      <vt:lpstr>MV Boli</vt:lpstr>
      <vt:lpstr>微软雅黑</vt:lpstr>
      <vt:lpstr>Arial Unicode MS</vt:lpstr>
      <vt:lpstr>Calibri</vt:lpstr>
      <vt:lpstr>吉祥如意</vt:lpstr>
      <vt:lpstr>《数据科学理论与实践》之            案例及实践</vt:lpstr>
      <vt:lpstr> 6.1 统计分析</vt:lpstr>
      <vt:lpstr>（1）数据读入</vt:lpstr>
      <vt:lpstr>（1）数据读入</vt:lpstr>
      <vt:lpstr>（1）数据读入</vt:lpstr>
      <vt:lpstr>（2） 数据理解</vt:lpstr>
      <vt:lpstr>（2） 数据理解</vt:lpstr>
      <vt:lpstr>（2） 数据理解</vt:lpstr>
      <vt:lpstr>（2） 数据理解</vt:lpstr>
      <vt:lpstr>(2) 数据理解</vt:lpstr>
      <vt:lpstr>（3）数据规整化处理</vt:lpstr>
      <vt:lpstr>（3）数据规整化处理</vt:lpstr>
      <vt:lpstr>（3）数据规整化处理</vt:lpstr>
      <vt:lpstr>（4）模型训练</vt:lpstr>
      <vt:lpstr>（4）模型训练</vt:lpstr>
      <vt:lpstr>（4）模型训练</vt:lpstr>
      <vt:lpstr>（5）模型解读与评价</vt:lpstr>
      <vt:lpstr>（5）模型解读与评价</vt:lpstr>
      <vt:lpstr>（5）模型解读与评价</vt:lpstr>
      <vt:lpstr>（5）模型解读与评价</vt:lpstr>
      <vt:lpstr>（5）模型解读与评价</vt:lpstr>
      <vt:lpstr>（5）模型解读与评价</vt:lpstr>
      <vt:lpstr>（5）模型解读与评价</vt:lpstr>
      <vt:lpstr>（5）模型解读与评价</vt:lpstr>
      <vt:lpstr>（5）模型解读与评价</vt:lpstr>
      <vt:lpstr>（5）模型解读与评价</vt:lpstr>
      <vt:lpstr>（5）模型解读与评价</vt:lpstr>
      <vt:lpstr>（5）模型解读与评价</vt:lpstr>
      <vt:lpstr>（6）模型优化与重新选择</vt:lpstr>
      <vt:lpstr>（6）模型优化与重新选择</vt:lpstr>
      <vt:lpstr>（6）模型优化与重新选择</vt:lpstr>
      <vt:lpstr>（6）模型优化与重新选择</vt:lpstr>
      <vt:lpstr>（6）模型优化与重新选择</vt:lpstr>
      <vt:lpstr>（6）模型优化与重新选择</vt:lpstr>
      <vt:lpstr>（6）模型优化与重新选择</vt:lpstr>
      <vt:lpstr>（6）模型优化与重新选择</vt:lpstr>
      <vt:lpstr>（6）模型优化与重新选择</vt:lpstr>
      <vt:lpstr>PowerPoint 演示文稿</vt:lpstr>
    </vt:vector>
  </TitlesOfParts>
  <Company>LENOVO (Beijing) Limited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中国航天时代电子公司 物资管理系统</dc:title>
  <dc:creator>LENOVO User</dc:creator>
  <cp:lastModifiedBy>孟刚</cp:lastModifiedBy>
  <cp:revision>1572</cp:revision>
  <cp:lastPrinted>2017-07-17T10:18:00Z</cp:lastPrinted>
  <dcterms:created xsi:type="dcterms:W3CDTF">2007-03-02T11:26:00Z</dcterms:created>
  <dcterms:modified xsi:type="dcterms:W3CDTF">2021-11-08T17:33:28Z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08C561AE20684461BB7521BE1EF066F9</vt:lpwstr>
  </property>
  <property fmtid="{D5CDD505-2E9C-101B-9397-08002B2CF9AE}" pid="3" name="KSOProductBuildVer">
    <vt:lpwstr>2052-11.1.0.11045</vt:lpwstr>
  </property>
</Properties>
</file>