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972" r:id="rId3"/>
    <p:sldId id="853" r:id="rId5"/>
    <p:sldId id="855" r:id="rId6"/>
    <p:sldId id="1041" r:id="rId7"/>
    <p:sldId id="905" r:id="rId8"/>
    <p:sldId id="1007" r:id="rId9"/>
    <p:sldId id="856" r:id="rId10"/>
    <p:sldId id="1008" r:id="rId11"/>
    <p:sldId id="857" r:id="rId12"/>
    <p:sldId id="1009" r:id="rId13"/>
    <p:sldId id="906" r:id="rId14"/>
    <p:sldId id="858" r:id="rId15"/>
    <p:sldId id="1010" r:id="rId16"/>
    <p:sldId id="860" r:id="rId17"/>
    <p:sldId id="1012" r:id="rId18"/>
    <p:sldId id="1013" r:id="rId19"/>
    <p:sldId id="1014" r:id="rId20"/>
    <p:sldId id="1016" r:id="rId21"/>
    <p:sldId id="1017" r:id="rId22"/>
    <p:sldId id="1018" r:id="rId23"/>
    <p:sldId id="1059" r:id="rId24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2426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dirty="0" smtClean="0">
                <a:solidFill>
                  <a:srgbClr val="C00000"/>
                </a:solidFill>
              </a:rPr>
              <a:t>》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案例及实践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92690" cy="858520"/>
            <a:chOff x="975335" y="2061053"/>
            <a:chExt cx="8966290" cy="5277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283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y_data=np.ravel(data[['diagnosis']])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y_data[0:6]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910986" y="24926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7260" y="2564765"/>
            <a:ext cx="66611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array(['M', 'M', 'M', 'M', 'M', 'M'], dtype=object)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数据</a:t>
            </a:r>
            <a:r>
              <a:rPr lang="zh-CN" altLang="en-US" dirty="0"/>
              <a:t>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62210" cy="1871345"/>
            <a:chOff x="975335" y="2061053"/>
            <a:chExt cx="8939212" cy="391242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9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161276" cy="383309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from sklearn.model_selection import train_test_split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X_trainingSet,X_testSet,y_trainingSet,y_testSet=train_test_split(X_data,y_data,random_state=1)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3</a:t>
            </a:r>
            <a:r>
              <a:rPr lang="zh-CN" dirty="0"/>
              <a:t>）数据规整化</a:t>
            </a:r>
            <a:r>
              <a:rPr lang="zh-CN" dirty="0"/>
              <a:t>处理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61531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48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print(X_trainingSet.shape)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055574" y="234876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23160" y="249237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(426, 30)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3</a:t>
            </a:r>
            <a:r>
              <a:rPr lang="zh-CN" dirty="0"/>
              <a:t>）数据规整化</a:t>
            </a:r>
            <a:r>
              <a:rPr lang="zh-CN" dirty="0"/>
              <a:t>处理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67080" y="1484630"/>
            <a:ext cx="9808210" cy="615315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48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sz="2200" b="1">
                  <a:solidFill>
                    <a:schemeClr val="tx1"/>
                  </a:solidFill>
                </a:rPr>
                <a:t>print(X_testSet.shape)</a:t>
              </a:r>
              <a:endParaRPr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1055574" y="234876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5550" y="25647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(143, 30)</a:t>
            </a:r>
            <a:endParaRPr lang="zh-CN" altLang="en-US" b="1"/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dirty="0"/>
              <a:t>）模型</a:t>
            </a:r>
            <a:r>
              <a:rPr lang="zh-CN" dirty="0"/>
              <a:t>训练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411605"/>
            <a:ext cx="10248265" cy="699770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3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from sklearn.neighbors import KNeighborsClassifier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dirty="0"/>
              <a:t>）模型</a:t>
            </a:r>
            <a:r>
              <a:rPr lang="zh-CN" dirty="0"/>
              <a:t>训练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156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myModel=KNeighborsClassifier(algorithm='kd_tree')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4</a:t>
            </a:r>
            <a:r>
              <a:rPr lang="zh-CN" dirty="0"/>
              <a:t>）模型</a:t>
            </a:r>
            <a:r>
              <a:rPr lang="zh-CN" dirty="0"/>
              <a:t>训练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156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myModel.fit(X_trainingSet,y_trainingSet)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759075" y="2420620"/>
            <a:ext cx="6673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KNeighborsClassifier(algorithm='kd_tree')</a:t>
            </a:r>
            <a:endParaRPr lang="zh-CN" altLang="en-US" sz="2400" b="1"/>
          </a:p>
        </p:txBody>
      </p:sp>
      <p:sp>
        <p:nvSpPr>
          <p:cNvPr id="15" name="文本框 12"/>
          <p:cNvSpPr txBox="1"/>
          <p:nvPr/>
        </p:nvSpPr>
        <p:spPr>
          <a:xfrm>
            <a:off x="1055574" y="234876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）模型解读与</a:t>
            </a:r>
            <a:r>
              <a:rPr lang="zh-CN" dirty="0"/>
              <a:t>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51180" y="1052830"/>
            <a:ext cx="10248265" cy="71564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y_predictSet=myModel.predict(X_testSet)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print(y_predictSet)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564765"/>
            <a:ext cx="10657840" cy="294640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6388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print(y_testSet)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2492375"/>
            <a:ext cx="9697720" cy="255333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6.2 </a:t>
            </a:r>
            <a:r>
              <a:rPr lang="zh-CN" altLang="en-US" sz="5400" dirty="0">
                <a:solidFill>
                  <a:srgbClr val="C00000"/>
                </a:solidFill>
              </a:rPr>
              <a:t>机器</a:t>
            </a:r>
            <a:r>
              <a:rPr lang="zh-CN" altLang="en-US" sz="5400" dirty="0">
                <a:solidFill>
                  <a:srgbClr val="C00000"/>
                </a:solidFill>
              </a:rPr>
              <a:t>学习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60648"/>
            <a:ext cx="9802523" cy="821913"/>
          </a:xfrm>
        </p:spPr>
        <p:txBody>
          <a:bodyPr/>
          <a:lstStyle/>
          <a:p>
            <a:r>
              <a:rPr lang="zh-CN" dirty="0"/>
              <a:t>（</a:t>
            </a:r>
            <a:r>
              <a:rPr lang="en-US" altLang="zh-CN" dirty="0"/>
              <a:t>5</a:t>
            </a:r>
            <a:r>
              <a:rPr lang="zh-CN" dirty="0"/>
              <a:t>）</a:t>
            </a:r>
            <a:r>
              <a:rPr lang="zh-CN" dirty="0">
                <a:sym typeface="+mn-ea"/>
              </a:rPr>
              <a:t>模型解读与评价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91490" y="1082675"/>
            <a:ext cx="10248265" cy="725805"/>
            <a:chOff x="858869" y="2003852"/>
            <a:chExt cx="10458083" cy="81724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123653" cy="5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75078" y="2003852"/>
              <a:ext cx="9441874" cy="81724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from sklearn.metrics import accuracy_score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 dirty="0">
                  <a:solidFill>
                    <a:schemeClr val="tx1"/>
                  </a:solidFill>
                </a:rPr>
                <a:t>print(accuracy_score(y_testSet,y_predictSet))</a:t>
              </a:r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2"/>
          <p:cNvSpPr txBox="1"/>
          <p:nvPr/>
        </p:nvSpPr>
        <p:spPr>
          <a:xfrm>
            <a:off x="543129" y="270881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8170" y="2780665"/>
            <a:ext cx="35610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0.9370629370629371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4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▼第</a:t>
            </a:r>
            <a:r>
              <a:rPr lang="en-US" altLang="zh-CN" dirty="0"/>
              <a:t>6</a:t>
            </a:r>
            <a:r>
              <a:rPr lang="zh-CN" altLang="en-US" dirty="0"/>
              <a:t>章【典型案例及</a:t>
            </a:r>
            <a:r>
              <a:rPr lang="zh-CN" altLang="en-US" dirty="0"/>
              <a:t>实践】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</a:t>
            </a:r>
            <a:r>
              <a:rPr lang="zh-CN" altLang="en-US" dirty="0"/>
              <a:t>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2063115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19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pandas as pd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numpy as np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import os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os.chdir(r'C:\Users\soloman\clm')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print(os.getcwd())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91360" y="3644900"/>
            <a:ext cx="34378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C:\Users\soloman\clm</a:t>
            </a:r>
            <a:endParaRPr lang="zh-CN" altLang="en-US" sz="2400" b="1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</a:t>
            </a:r>
            <a:r>
              <a:rPr lang="zh-CN" altLang="en-US" dirty="0"/>
              <a:t>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39470" y="1484630"/>
            <a:ext cx="10287635" cy="132461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bc_data=pd.read_csv('bc_data.csv',header=0)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bc_data.head()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05" y="2996565"/>
            <a:ext cx="9076690" cy="29254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print(bc_data.shape)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991360" y="3500755"/>
            <a:ext cx="3868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(569, 32)</a:t>
            </a:r>
            <a:endParaRPr lang="zh-CN" altLang="en-US" sz="240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）数据读入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134112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304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print(bc_data.columns)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47215" y="3141345"/>
            <a:ext cx="92500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Index(['id', 'diagnosis', 'radius_mean', 'texture_mean', 'perimeter_mean',</a:t>
            </a:r>
            <a:endParaRPr lang="zh-CN" altLang="en-US"/>
          </a:p>
          <a:p>
            <a:r>
              <a:rPr lang="zh-CN" altLang="en-US"/>
              <a:t>       'area_mean', 'smoothness_mean', 'compactness_mean', 'concavity_mean',</a:t>
            </a:r>
            <a:endParaRPr lang="zh-CN" altLang="en-US"/>
          </a:p>
          <a:p>
            <a:r>
              <a:rPr lang="zh-CN" altLang="en-US"/>
              <a:t>       'concave points_mean', 'symmetry_mean', 'fractal_dimension_mean',</a:t>
            </a:r>
            <a:endParaRPr lang="zh-CN" altLang="en-US"/>
          </a:p>
          <a:p>
            <a:r>
              <a:rPr lang="zh-CN" altLang="en-US"/>
              <a:t>       'radius_se', 'texture_se', 'perimeter_se', 'area_se', 'smoothness_se',</a:t>
            </a:r>
            <a:endParaRPr lang="zh-CN" altLang="en-US"/>
          </a:p>
          <a:p>
            <a:r>
              <a:rPr lang="zh-CN" altLang="en-US"/>
              <a:t>       'compactness_se', 'concavity_se', 'concave points_se', 'symmetry_se',</a:t>
            </a:r>
            <a:endParaRPr lang="zh-CN" altLang="en-US"/>
          </a:p>
          <a:p>
            <a:r>
              <a:rPr lang="zh-CN" altLang="en-US"/>
              <a:t>       'fractal_dimension_se', 'radius_worst', 'texture_worst',</a:t>
            </a:r>
            <a:endParaRPr lang="zh-CN" altLang="en-US"/>
          </a:p>
          <a:p>
            <a:r>
              <a:rPr lang="zh-CN" altLang="en-US"/>
              <a:t>       'perimeter_worst', 'area_worst', 'smoothness_worst',</a:t>
            </a:r>
            <a:endParaRPr lang="zh-CN" altLang="en-US"/>
          </a:p>
          <a:p>
            <a:r>
              <a:rPr lang="zh-CN" altLang="en-US"/>
              <a:t>       'compactness_worst', 'concavity_worst', 'concave_points_worst',</a:t>
            </a:r>
            <a:endParaRPr lang="zh-CN" altLang="en-US"/>
          </a:p>
          <a:p>
            <a:r>
              <a:rPr lang="zh-CN" altLang="en-US"/>
              <a:t>       'symmetry_worst', 'fractal_dimension_worst'],</a:t>
            </a:r>
            <a:endParaRPr lang="zh-CN" altLang="en-US"/>
          </a:p>
          <a:p>
            <a:r>
              <a:rPr lang="zh-CN" altLang="en-US"/>
              <a:t>      dtype='object')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数据</a:t>
            </a:r>
            <a:r>
              <a:rPr lang="zh-CN" altLang="en-US" dirty="0"/>
              <a:t>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350" y="1484630"/>
            <a:ext cx="10991215" cy="1117600"/>
            <a:chOff x="975335" y="1654343"/>
            <a:chExt cx="9296205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79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3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print(bc_data.describe())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2780665"/>
            <a:ext cx="9980930" cy="275145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72644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56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data=bc_data.drop(['id'],axis=1)</a:t>
              </a:r>
              <a:endParaRPr lang="en-US" altLang="zh-CN" sz="24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print(data.head())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996565"/>
            <a:ext cx="11364595" cy="23063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数据理解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▼第6章  【典型案例及实践】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6.2  机器学习KNN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092690" cy="776605"/>
            <a:chOff x="975335" y="2061053"/>
            <a:chExt cx="8966290" cy="5277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3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48624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X_data=data.drop(['diagnosis'],axis=1)</a:t>
              </a:r>
              <a:endParaRPr lang="en-US" altLang="zh-CN" sz="2200" b="1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200" b="1">
                  <a:solidFill>
                    <a:schemeClr val="tx1"/>
                  </a:solidFill>
                </a:rPr>
                <a:t>X_data.head()</a:t>
              </a:r>
              <a:endParaRPr lang="en-US" altLang="zh-CN" sz="2200" b="1">
                <a:solidFill>
                  <a:schemeClr val="tx1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2276475"/>
            <a:ext cx="11263630" cy="313753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2661</Words>
  <Application>WPS 演示</Application>
  <PresentationFormat>宽屏</PresentationFormat>
  <Paragraphs>255</Paragraphs>
  <Slides>21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Wingdings 2</vt:lpstr>
      <vt:lpstr>华文中宋</vt:lpstr>
      <vt:lpstr>Sitka Subheading</vt:lpstr>
      <vt:lpstr>MV Boli</vt:lpstr>
      <vt:lpstr>微软雅黑</vt:lpstr>
      <vt:lpstr>Arial Unicode MS</vt:lpstr>
      <vt:lpstr>Calibri</vt:lpstr>
      <vt:lpstr>吉祥如意</vt:lpstr>
      <vt:lpstr>《数据科学理论与实践》之            案例及实践</vt:lpstr>
      <vt:lpstr> 6.2 机器学习</vt:lpstr>
      <vt:lpstr>（1）数据读入</vt:lpstr>
      <vt:lpstr>（1）数据读入</vt:lpstr>
      <vt:lpstr>（1）数据读入</vt:lpstr>
      <vt:lpstr>（1）数据读入</vt:lpstr>
      <vt:lpstr>（2） 数据理解</vt:lpstr>
      <vt:lpstr>（2） 数据理解</vt:lpstr>
      <vt:lpstr>（2） 数据理解</vt:lpstr>
      <vt:lpstr>（2） 数据理解</vt:lpstr>
      <vt:lpstr>(2) 数据理解</vt:lpstr>
      <vt:lpstr>（3）数据规整化处理</vt:lpstr>
      <vt:lpstr>（3）数据规整化处理</vt:lpstr>
      <vt:lpstr>（4）模型训练</vt:lpstr>
      <vt:lpstr>（4）模型训练</vt:lpstr>
      <vt:lpstr>（4）模型训练</vt:lpstr>
      <vt:lpstr>（5）模型解读与评价</vt:lpstr>
      <vt:lpstr>（5）模型解读与评价</vt:lpstr>
      <vt:lpstr>（5）模型解读与评价</vt:lpstr>
      <vt:lpstr>（5）模型解读与评价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1573</cp:revision>
  <cp:lastPrinted>2017-07-17T10:18:00Z</cp:lastPrinted>
  <dcterms:created xsi:type="dcterms:W3CDTF">2007-03-02T11:26:00Z</dcterms:created>
  <dcterms:modified xsi:type="dcterms:W3CDTF">2021-11-08T17:33:30Z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2052-11.1.0.11045</vt:lpwstr>
  </property>
</Properties>
</file>