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972" r:id="rId3"/>
    <p:sldId id="853" r:id="rId5"/>
    <p:sldId id="855" r:id="rId6"/>
    <p:sldId id="1041" r:id="rId7"/>
    <p:sldId id="1070" r:id="rId8"/>
    <p:sldId id="1071" r:id="rId9"/>
    <p:sldId id="1073" r:id="rId10"/>
    <p:sldId id="905" r:id="rId11"/>
    <p:sldId id="1078" r:id="rId12"/>
    <p:sldId id="1079" r:id="rId13"/>
    <p:sldId id="1007" r:id="rId14"/>
    <p:sldId id="1103" r:id="rId15"/>
    <p:sldId id="1104" r:id="rId16"/>
    <p:sldId id="1105" r:id="rId17"/>
    <p:sldId id="1107" r:id="rId18"/>
    <p:sldId id="1106" r:id="rId19"/>
    <p:sldId id="1108" r:id="rId20"/>
    <p:sldId id="1109" r:id="rId21"/>
    <p:sldId id="1069" r:id="rId22"/>
    <p:sldId id="856" r:id="rId23"/>
    <p:sldId id="1008" r:id="rId24"/>
    <p:sldId id="857" r:id="rId25"/>
    <p:sldId id="1009" r:id="rId26"/>
    <p:sldId id="906" r:id="rId27"/>
    <p:sldId id="858" r:id="rId28"/>
    <p:sldId id="1010" r:id="rId29"/>
    <p:sldId id="860" r:id="rId30"/>
    <p:sldId id="1110" r:id="rId31"/>
    <p:sldId id="1111" r:id="rId32"/>
    <p:sldId id="1012" r:id="rId33"/>
    <p:sldId id="1013" r:id="rId34"/>
    <p:sldId id="1112" r:id="rId35"/>
    <p:sldId id="1014" r:id="rId36"/>
    <p:sldId id="1016" r:id="rId37"/>
    <p:sldId id="1113" r:id="rId38"/>
    <p:sldId id="1060" r:id="rId39"/>
    <p:sldId id="1017" r:id="rId40"/>
    <p:sldId id="1018" r:id="rId41"/>
    <p:sldId id="1117" r:id="rId42"/>
    <p:sldId id="1061" r:id="rId43"/>
    <p:sldId id="1064" r:id="rId44"/>
    <p:sldId id="1062" r:id="rId45"/>
    <p:sldId id="1065" r:id="rId46"/>
    <p:sldId id="1063" r:id="rId47"/>
    <p:sldId id="1059" r:id="rId48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2426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dirty="0" smtClean="0">
                <a:solidFill>
                  <a:srgbClr val="C00000"/>
                </a:solidFill>
              </a:rPr>
              <a:t>》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案例及实践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83439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8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mySpark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79650" y="2996565"/>
            <a:ext cx="7326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&lt;pyspark.sql.session.SparkSession.Builder at 0x2a2eec51af0&gt;</a:t>
            </a:r>
            <a:endParaRPr lang="zh-CN" altLang="en-US"/>
          </a:p>
        </p:txBody>
      </p:sp>
      <p:sp>
        <p:nvSpPr>
          <p:cNvPr id="15" name="文本框 12"/>
          <p:cNvSpPr txBox="1"/>
          <p:nvPr/>
        </p:nvSpPr>
        <p:spPr>
          <a:xfrm>
            <a:off x="839674" y="290439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myDF=mySpark.range(1,100).toDF("number")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90487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5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print(myDF)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3213100"/>
            <a:ext cx="5938520" cy="6159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95313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2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myDF.printSchema()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040" y="3213100"/>
            <a:ext cx="4792345" cy="73533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divisBy2=myDF.where("number%2=0")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divisBy2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160" y="3287395"/>
            <a:ext cx="5076190" cy="5207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divisBy2.count()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6360" y="337629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49</a:t>
            </a:r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109410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7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myDF.take(5)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260" y="3356610"/>
            <a:ext cx="9921240" cy="32004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myDF=mySpark.range(1,100).toDF("number").where("number%2=0").sort("number")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3345180"/>
            <a:ext cx="4485005" cy="35623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</a:t>
            </a:r>
            <a:r>
              <a:rPr lang="zh-CN" altLang="en-US" dirty="0">
                <a:sym typeface="+mn-ea"/>
              </a:rPr>
              <a:t>数据抽象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myDF=mySpark.range(1,100).toDF("number").where("number%2=0").filter("number%5=0").sort("number").explain()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6495" y="3345180"/>
            <a:ext cx="8165465" cy="16522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6620" y="1696720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读入数据，创建Spark弹性式分布数据集数据框（DataFrame）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df = spark.read.csv('flights.csv', header=True)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6.4 </a:t>
            </a:r>
            <a:r>
              <a:rPr lang="en-US" altLang="zh-CN" sz="5400" dirty="0">
                <a:solidFill>
                  <a:srgbClr val="C00000"/>
                </a:solidFill>
              </a:rPr>
              <a:t>Spark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350" y="1340485"/>
            <a:ext cx="10991215" cy="1117600"/>
            <a:chOff x="975335" y="1406387"/>
            <a:chExt cx="9296205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79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406387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查看数据框结构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df.printSchema()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91360" y="2350135"/>
            <a:ext cx="821245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root</a:t>
            </a:r>
            <a:endParaRPr lang="zh-CN" altLang="en-US" sz="1600"/>
          </a:p>
          <a:p>
            <a:r>
              <a:rPr lang="zh-CN" altLang="en-US" sz="1600"/>
              <a:t> |-- year: string (nullable = true)</a:t>
            </a:r>
            <a:endParaRPr lang="zh-CN" altLang="en-US" sz="1600"/>
          </a:p>
          <a:p>
            <a:r>
              <a:rPr lang="zh-CN" altLang="en-US" sz="1600"/>
              <a:t> |-- month: string (nullable = true)</a:t>
            </a:r>
            <a:endParaRPr lang="zh-CN" altLang="en-US" sz="1600"/>
          </a:p>
          <a:p>
            <a:r>
              <a:rPr lang="zh-CN" altLang="en-US" sz="1600"/>
              <a:t> |-- day: string (nullable = true)</a:t>
            </a:r>
            <a:endParaRPr lang="zh-CN" altLang="en-US" sz="1600"/>
          </a:p>
          <a:p>
            <a:r>
              <a:rPr lang="zh-CN" altLang="en-US" sz="1600"/>
              <a:t> |-- dep_time: string (nullable = true)</a:t>
            </a:r>
            <a:endParaRPr lang="zh-CN" altLang="en-US" sz="1600"/>
          </a:p>
          <a:p>
            <a:r>
              <a:rPr lang="zh-CN" altLang="en-US" sz="1600"/>
              <a:t> |-- dep_delay: string (nullable = true)</a:t>
            </a:r>
            <a:endParaRPr lang="zh-CN" altLang="en-US" sz="1600"/>
          </a:p>
          <a:p>
            <a:r>
              <a:rPr lang="zh-CN" altLang="en-US" sz="1600"/>
              <a:t> |-- arr_time: string (nullable = true)</a:t>
            </a:r>
            <a:endParaRPr lang="zh-CN" altLang="en-US" sz="1600"/>
          </a:p>
          <a:p>
            <a:r>
              <a:rPr lang="zh-CN" altLang="en-US" sz="1600"/>
              <a:t> |-- arr_delay: string (nullable = true)</a:t>
            </a:r>
            <a:endParaRPr lang="zh-CN" altLang="en-US" sz="1600"/>
          </a:p>
          <a:p>
            <a:r>
              <a:rPr lang="zh-CN" altLang="en-US" sz="1600"/>
              <a:t> |-- carrier: string (nullable = true)</a:t>
            </a:r>
            <a:endParaRPr lang="zh-CN" altLang="en-US" sz="1600"/>
          </a:p>
          <a:p>
            <a:r>
              <a:rPr lang="zh-CN" altLang="en-US" sz="1600"/>
              <a:t> |-- tailnum: string (nullable = true)</a:t>
            </a:r>
            <a:endParaRPr lang="zh-CN" altLang="en-US" sz="1600"/>
          </a:p>
          <a:p>
            <a:r>
              <a:rPr lang="zh-CN" altLang="en-US" sz="1600"/>
              <a:t> |-- flight: string (nullable = true)</a:t>
            </a:r>
            <a:endParaRPr lang="zh-CN" altLang="en-US" sz="1600"/>
          </a:p>
          <a:p>
            <a:r>
              <a:rPr lang="zh-CN" altLang="en-US" sz="1600"/>
              <a:t> |-- origin: string (nullable = true)</a:t>
            </a:r>
            <a:endParaRPr lang="zh-CN" altLang="en-US" sz="1600"/>
          </a:p>
          <a:p>
            <a:r>
              <a:rPr lang="zh-CN" altLang="en-US" sz="1600"/>
              <a:t> |-- dest: string (nullable = true)</a:t>
            </a:r>
            <a:endParaRPr lang="zh-CN" altLang="en-US" sz="1600"/>
          </a:p>
          <a:p>
            <a:r>
              <a:rPr lang="zh-CN" altLang="en-US" sz="1600"/>
              <a:t> |-- air_time: string (nullable = true)</a:t>
            </a:r>
            <a:endParaRPr lang="zh-CN" altLang="en-US" sz="1600"/>
          </a:p>
          <a:p>
            <a:r>
              <a:rPr lang="zh-CN" altLang="en-US" sz="1600"/>
              <a:t> |-- distance: string (nullable = true)</a:t>
            </a:r>
            <a:endParaRPr lang="zh-CN" altLang="en-US" sz="1600"/>
          </a:p>
          <a:p>
            <a:r>
              <a:rPr lang="zh-CN" altLang="en-US" sz="1600"/>
              <a:t> |-- hour: string (nullable = true)</a:t>
            </a:r>
            <a:endParaRPr lang="zh-CN" altLang="en-US" sz="1600"/>
          </a:p>
          <a:p>
            <a:r>
              <a:rPr lang="zh-CN" altLang="en-US" sz="1600"/>
              <a:t> |-- minute: string (nullable = true)</a:t>
            </a:r>
            <a:endParaRPr lang="zh-CN" altLang="en-US" sz="1600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420495"/>
            <a:ext cx="10287635" cy="157670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259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DataFrame对象的cache()方法，可缓存的数据框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对应的存储级别默认为MEMORY_AND_DISK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DataFrame的缓存仅有默认级别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df.cache()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19680" y="3429000"/>
            <a:ext cx="79978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DataFrame[year: string, month: string, day: string, dep_time: string, dep_delay: string, arr_time: string, arr_delay: string, carrier: string, tailnum: string, flight: string, origin: string, dest: string, air_time: string, distance: string, hour: string, minute: string]</a:t>
            </a:r>
            <a:endParaRPr lang="zh-CN" altLang="en-US"/>
          </a:p>
        </p:txBody>
      </p:sp>
      <p:sp>
        <p:nvSpPr>
          <p:cNvPr id="15" name="文本框 12"/>
          <p:cNvSpPr txBox="1"/>
          <p:nvPr/>
        </p:nvSpPr>
        <p:spPr>
          <a:xfrm>
            <a:off x="1127329" y="32847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31825" y="1052830"/>
            <a:ext cx="10360660" cy="1183005"/>
            <a:chOff x="737272" y="2071603"/>
            <a:chExt cx="9204353" cy="517230"/>
          </a:xfrm>
        </p:grpSpPr>
        <p:sp>
          <p:nvSpPr>
            <p:cNvPr id="7" name="文本框 6"/>
            <p:cNvSpPr txBox="1"/>
            <p:nvPr/>
          </p:nvSpPr>
          <p:spPr>
            <a:xfrm>
              <a:off x="737272" y="2071603"/>
              <a:ext cx="1016209" cy="20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# DataFrame对象的show方法用于查看数据框的内容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# 查看前5条记录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df.show(5)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75460" y="2564765"/>
            <a:ext cx="1095756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|year|month|day|dep_time|dep_delay|arr_time|arr_delay|carrier|tailnum|flight|origin|dest|air_time|distance|hour|minute|</a:t>
            </a:r>
            <a:endParaRPr lang="zh-CN" altLang="en-US" sz="1600"/>
          </a:p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|2014|    1|  1|       1|       96|     235|       70|     AS| N508AS|   145|   PDX| ANC|     194|    1542|   0|     1|</a:t>
            </a:r>
            <a:endParaRPr lang="zh-CN" altLang="en-US" sz="1600"/>
          </a:p>
          <a:p>
            <a:r>
              <a:rPr lang="zh-CN" altLang="en-US" sz="1600"/>
              <a:t>|2014|    1|  1|       4|       -6|     738|      -23|     US| N195UW|  1830|   SEA| CLT|     252|    2279|   0|     4|</a:t>
            </a:r>
            <a:endParaRPr lang="zh-CN" altLang="en-US" sz="1600"/>
          </a:p>
          <a:p>
            <a:r>
              <a:rPr lang="zh-CN" altLang="en-US" sz="1600"/>
              <a:t>|2014|    1|  1|       8|       13|     548|       -4|     UA| N37422|  1609|   PDX| IAH|     201|    1825|   0|     8|</a:t>
            </a:r>
            <a:endParaRPr lang="zh-CN" altLang="en-US" sz="1600"/>
          </a:p>
          <a:p>
            <a:r>
              <a:rPr lang="zh-CN" altLang="en-US" sz="1600"/>
              <a:t>|2014|    1|  1|      28|       -2|     800|      -23|     US| N547UW|   466|   PDX| CLT|     251|    2282|   0|    28|</a:t>
            </a:r>
            <a:endParaRPr lang="zh-CN" altLang="en-US" sz="1600"/>
          </a:p>
          <a:p>
            <a:r>
              <a:rPr lang="zh-CN" altLang="en-US" sz="1600"/>
              <a:t>|2014|    1|  1|      34|       44|     325|       43|     AS| N762AS|   121|   SEA| ANC|     201|    1448|   0|    34|</a:t>
            </a:r>
            <a:endParaRPr lang="zh-CN" altLang="en-US" sz="1600"/>
          </a:p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only showing top 5 rows</a:t>
            </a:r>
            <a:endParaRPr lang="zh-CN" altLang="en-US" sz="1600"/>
          </a:p>
        </p:txBody>
      </p:sp>
      <p:sp>
        <p:nvSpPr>
          <p:cNvPr id="6" name="文本框 12"/>
          <p:cNvSpPr txBox="1"/>
          <p:nvPr/>
        </p:nvSpPr>
        <p:spPr>
          <a:xfrm>
            <a:off x="618490" y="2420620"/>
            <a:ext cx="1470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92690" cy="1073150"/>
            <a:chOff x="975335" y="2061053"/>
            <a:chExt cx="8966290" cy="5277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22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# DataFrame对象的columns属性可查看数据框的列名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# 但此属性不可修改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df.columns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911225" y="2492375"/>
            <a:ext cx="1525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5550" y="2492375"/>
            <a:ext cx="660082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['year',</a:t>
            </a:r>
            <a:endParaRPr lang="zh-CN" altLang="en-US" sz="1600"/>
          </a:p>
          <a:p>
            <a:r>
              <a:rPr lang="zh-CN" altLang="en-US" sz="1600"/>
              <a:t> 'month',</a:t>
            </a:r>
            <a:endParaRPr lang="zh-CN" altLang="en-US" sz="1600"/>
          </a:p>
          <a:p>
            <a:r>
              <a:rPr lang="zh-CN" altLang="en-US" sz="1600"/>
              <a:t> 'day',</a:t>
            </a:r>
            <a:endParaRPr lang="zh-CN" altLang="en-US" sz="1600"/>
          </a:p>
          <a:p>
            <a:r>
              <a:rPr lang="zh-CN" altLang="en-US" sz="1600"/>
              <a:t> 'dep_time',</a:t>
            </a:r>
            <a:endParaRPr lang="zh-CN" altLang="en-US" sz="1600"/>
          </a:p>
          <a:p>
            <a:r>
              <a:rPr lang="zh-CN" altLang="en-US" sz="1600"/>
              <a:t> 'dep_delay',</a:t>
            </a:r>
            <a:endParaRPr lang="zh-CN" altLang="en-US" sz="1600"/>
          </a:p>
          <a:p>
            <a:r>
              <a:rPr lang="zh-CN" altLang="en-US" sz="1600"/>
              <a:t> 'arr_time',</a:t>
            </a:r>
            <a:endParaRPr lang="zh-CN" altLang="en-US" sz="1600"/>
          </a:p>
          <a:p>
            <a:r>
              <a:rPr lang="zh-CN" altLang="en-US" sz="1600"/>
              <a:t> 'arr_delay',</a:t>
            </a:r>
            <a:endParaRPr lang="zh-CN" altLang="en-US" sz="1600"/>
          </a:p>
          <a:p>
            <a:r>
              <a:rPr lang="zh-CN" altLang="en-US" sz="1600"/>
              <a:t> 'carrier',</a:t>
            </a:r>
            <a:endParaRPr lang="zh-CN" altLang="en-US" sz="1600"/>
          </a:p>
          <a:p>
            <a:r>
              <a:rPr lang="zh-CN" altLang="en-US" sz="1600"/>
              <a:t> 'tailnum',</a:t>
            </a:r>
            <a:endParaRPr lang="zh-CN" altLang="en-US" sz="1600"/>
          </a:p>
          <a:p>
            <a:r>
              <a:rPr lang="zh-CN" altLang="en-US" sz="1600"/>
              <a:t> 'flight',</a:t>
            </a:r>
            <a:endParaRPr lang="zh-CN" altLang="en-US" sz="1600"/>
          </a:p>
          <a:p>
            <a:r>
              <a:rPr lang="zh-CN" altLang="en-US" sz="1600"/>
              <a:t> 'origin',</a:t>
            </a:r>
            <a:endParaRPr lang="zh-CN" altLang="en-US" sz="1600"/>
          </a:p>
          <a:p>
            <a:r>
              <a:rPr lang="zh-CN" altLang="en-US" sz="1600"/>
              <a:t> 'dest',</a:t>
            </a:r>
            <a:endParaRPr lang="zh-CN" altLang="en-US" sz="1600"/>
          </a:p>
          <a:p>
            <a:r>
              <a:rPr lang="zh-CN" altLang="en-US" sz="1600"/>
              <a:t> 'air_time',</a:t>
            </a:r>
            <a:endParaRPr lang="zh-CN" altLang="en-US" sz="1600"/>
          </a:p>
          <a:p>
            <a:r>
              <a:rPr lang="zh-CN" altLang="en-US" sz="1600"/>
              <a:t> 'distance',</a:t>
            </a:r>
            <a:endParaRPr lang="zh-CN" altLang="en-US" sz="1600"/>
          </a:p>
          <a:p>
            <a:r>
              <a:rPr lang="zh-CN" altLang="en-US" sz="1600"/>
              <a:t> 'hour',</a:t>
            </a:r>
            <a:endParaRPr lang="zh-CN" altLang="en-US" sz="1600"/>
          </a:p>
          <a:p>
            <a:r>
              <a:rPr lang="zh-CN" altLang="en-US" sz="1600"/>
              <a:t> 'minute']</a:t>
            </a:r>
            <a:endParaRPr lang="zh-CN" altLang="en-US" sz="1600"/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62210" cy="1484630"/>
            <a:chOff x="975335" y="2061053"/>
            <a:chExt cx="8939212" cy="39124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12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161276" cy="38330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# DataFrame对象的count方法用于统计数据框的行数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df.count()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5550" y="31610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52535</a:t>
            </a:r>
            <a:endParaRPr lang="zh-CN" altLang="en-US"/>
          </a:p>
        </p:txBody>
      </p:sp>
      <p:sp>
        <p:nvSpPr>
          <p:cNvPr id="6" name="文本框 12"/>
          <p:cNvSpPr txBox="1"/>
          <p:nvPr/>
        </p:nvSpPr>
        <p:spPr>
          <a:xfrm>
            <a:off x="1054100" y="3068955"/>
            <a:ext cx="1358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Spark DataFrame </a:t>
            </a:r>
            <a:r>
              <a:rPr lang="zh-CN" altLang="en-US" dirty="0">
                <a:sym typeface="+mn-ea"/>
              </a:rPr>
              <a:t>操作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226377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132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# DataFrame对象的select方法用于选择数据框特定的列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spark_df_flights_selected = df.select(df['tailnum'], df['flight'],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                                      df['dest'], df['arr_delay'],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                                      df['dep_delay'])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# 查看选择数据的前三条信息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spark_df_flights_selected.show(3)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23160" y="4149090"/>
            <a:ext cx="54902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+-------+------+----+---------+---------+</a:t>
            </a:r>
            <a:endParaRPr lang="zh-CN" altLang="en-US"/>
          </a:p>
          <a:p>
            <a:r>
              <a:rPr lang="zh-CN" altLang="en-US"/>
              <a:t>|tailnum|flight|dest|arr_delay|dep_delay|</a:t>
            </a:r>
            <a:endParaRPr lang="zh-CN" altLang="en-US"/>
          </a:p>
          <a:p>
            <a:r>
              <a:rPr lang="zh-CN" altLang="en-US"/>
              <a:t>+-------+------+----+---------+---------+</a:t>
            </a:r>
            <a:endParaRPr lang="zh-CN" altLang="en-US"/>
          </a:p>
          <a:p>
            <a:r>
              <a:rPr lang="zh-CN" altLang="en-US"/>
              <a:t>| N508AS|   145| ANC|       70|       96|</a:t>
            </a:r>
            <a:endParaRPr lang="zh-CN" altLang="en-US"/>
          </a:p>
          <a:p>
            <a:r>
              <a:rPr lang="zh-CN" altLang="en-US"/>
              <a:t>| N195UW|  1830| CLT|      -23|       -6|</a:t>
            </a:r>
            <a:endParaRPr lang="zh-CN" altLang="en-US"/>
          </a:p>
          <a:p>
            <a:r>
              <a:rPr lang="zh-CN" altLang="en-US"/>
              <a:t>| N37422|  1609| IAH|       -4|       13|</a:t>
            </a:r>
            <a:endParaRPr lang="zh-CN" altLang="en-US"/>
          </a:p>
          <a:p>
            <a:r>
              <a:rPr lang="zh-CN" altLang="en-US"/>
              <a:t>+-------+------+----+---------+---------+</a:t>
            </a:r>
            <a:endParaRPr lang="zh-CN" altLang="en-US"/>
          </a:p>
          <a:p>
            <a:r>
              <a:rPr lang="zh-CN" altLang="en-US"/>
              <a:t>only showing top 3 rows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dirty="0"/>
              <a:t>）</a:t>
            </a:r>
            <a:r>
              <a:rPr lang="en-US" altLang="zh-CN" dirty="0"/>
              <a:t>Spark DataFrame 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133794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223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# DataFrame对象的createGlobalTempView方法可将数据框注册为临时视图对象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# 该方法的参数即为临时视图的名称</a:t>
              </a:r>
              <a:endParaRPr sz="2200" b="1">
                <a:solidFill>
                  <a:schemeClr val="tx1"/>
                </a:solidFill>
              </a:endParaRPr>
            </a:p>
            <a:p>
              <a:pPr lvl="0"/>
              <a:r>
                <a:rPr sz="2200" b="1">
                  <a:solidFill>
                    <a:schemeClr val="tx1"/>
                  </a:solidFill>
                </a:rPr>
                <a:t>df.createTempView('flights_view')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en-US" altLang="zh-CN" dirty="0"/>
              <a:t>SQL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411605"/>
            <a:ext cx="10248265" cy="165735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22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可使用SparkSession对象（本教程中为spark）的sql方法做SQl查询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构造一个SQL语句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sql_str = 'select dest, arr_delay from flights_view'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en-US" altLang="zh-CN" dirty="0"/>
              <a:t>SQL</a:t>
            </a:r>
            <a:r>
              <a:rPr lang="zh-CN" altLang="en-US" dirty="0"/>
              <a:t>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411605"/>
            <a:ext cx="10248265" cy="131064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28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spark_destDF = spark.sql(sql_str)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412875"/>
            <a:ext cx="10248265" cy="101727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3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查看查询结果的内容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spark_destDF.show(3)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47215" y="3068955"/>
            <a:ext cx="52692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+----+---------+</a:t>
            </a:r>
            <a:endParaRPr lang="zh-CN" altLang="en-US"/>
          </a:p>
          <a:p>
            <a:r>
              <a:rPr lang="zh-CN" altLang="en-US"/>
              <a:t>|dest|arr_delay|</a:t>
            </a:r>
            <a:endParaRPr lang="zh-CN" altLang="en-US"/>
          </a:p>
          <a:p>
            <a:r>
              <a:rPr lang="zh-CN" altLang="en-US"/>
              <a:t>+----+---------+</a:t>
            </a:r>
            <a:endParaRPr lang="zh-CN" altLang="en-US"/>
          </a:p>
          <a:p>
            <a:r>
              <a:rPr lang="zh-CN" altLang="en-US"/>
              <a:t>| ANC|       70|</a:t>
            </a:r>
            <a:endParaRPr lang="zh-CN" altLang="en-US"/>
          </a:p>
          <a:p>
            <a:r>
              <a:rPr lang="zh-CN" altLang="en-US"/>
              <a:t>| CLT|      -23|</a:t>
            </a:r>
            <a:endParaRPr lang="zh-CN" altLang="en-US"/>
          </a:p>
          <a:p>
            <a:r>
              <a:rPr lang="zh-CN" altLang="en-US"/>
              <a:t>| IAH|       -4|</a:t>
            </a:r>
            <a:endParaRPr lang="zh-CN" altLang="en-US"/>
          </a:p>
          <a:p>
            <a:r>
              <a:rPr lang="zh-CN" altLang="en-US"/>
              <a:t>+----+---------+</a:t>
            </a:r>
            <a:endParaRPr lang="zh-CN" altLang="en-US"/>
          </a:p>
          <a:p>
            <a:r>
              <a:rPr lang="zh-CN" altLang="en-US"/>
              <a:t>only showing top 3 rows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）导入</a:t>
            </a:r>
            <a:r>
              <a:rPr lang="en-US" altLang="zh-CN" dirty="0"/>
              <a:t>pyspark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149669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27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pip install pyspark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149479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2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DataFrame对象的write.csv方法将数据框保存为csv文件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此处会新建一个Output_spark_destDF目录，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并在其下存储csv文件， 类似HDFS的存储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#spark_destDF.write.csv('Output_spark_destDF1')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198882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1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SparkSession对象的read.csv方法将csv文件读取为弹性式分布的dfnew = spark.read.csv('Output_spark_destDF1/part-00000-3896a94f-6c56-45d8-a259-cb70d2b1da3c-c000.csv')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109982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34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查看DataFrame对象的内容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dfnew.show(3)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77975" y="2767965"/>
            <a:ext cx="52508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+---+---+</a:t>
            </a:r>
            <a:endParaRPr lang="zh-CN" altLang="en-US"/>
          </a:p>
          <a:p>
            <a:r>
              <a:rPr lang="zh-CN" altLang="en-US"/>
              <a:t>|_c0|_c1|</a:t>
            </a:r>
            <a:endParaRPr lang="zh-CN" altLang="en-US"/>
          </a:p>
          <a:p>
            <a:r>
              <a:rPr lang="zh-CN" altLang="en-US"/>
              <a:t>+---+---+</a:t>
            </a:r>
            <a:endParaRPr lang="zh-CN" altLang="en-US"/>
          </a:p>
          <a:p>
            <a:r>
              <a:rPr lang="zh-CN" altLang="en-US"/>
              <a:t>|ANC| 70|</a:t>
            </a:r>
            <a:endParaRPr lang="zh-CN" altLang="en-US"/>
          </a:p>
          <a:p>
            <a:r>
              <a:rPr lang="zh-CN" altLang="en-US"/>
              <a:t>|CLT|-23|</a:t>
            </a:r>
            <a:endParaRPr lang="zh-CN" altLang="en-US"/>
          </a:p>
          <a:p>
            <a:r>
              <a:rPr lang="zh-CN" altLang="en-US"/>
              <a:t>|IAH| -4|</a:t>
            </a:r>
            <a:endParaRPr lang="zh-CN" altLang="en-US"/>
          </a:p>
          <a:p>
            <a:r>
              <a:rPr lang="zh-CN" altLang="en-US"/>
              <a:t>+---+---+</a:t>
            </a:r>
            <a:endParaRPr lang="zh-CN" altLang="en-US"/>
          </a:p>
          <a:p>
            <a:r>
              <a:rPr lang="zh-CN" altLang="en-US"/>
              <a:t>only showing top 3 rows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121666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3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DataFrame对象的filter方法用于筛选数据框中的行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jfkDF = df.filter(df['dest'] == 'JFK')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jfkDF.show(3)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82980" y="2852420"/>
            <a:ext cx="1129157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|year|month|day|dep_time|dep_delay|arr_time|arr_delay|carrier|tailnum|flight|origin|dest|air_time|distance|hour|minute|</a:t>
            </a:r>
            <a:endParaRPr lang="zh-CN" altLang="en-US" sz="1600"/>
          </a:p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|2014|    1|  1|     654|       -6|    1455|      -10|     DL| N686DA|   418|   SEA| JFK|     273|    2422|   6|    54|</a:t>
            </a:r>
            <a:endParaRPr lang="zh-CN" altLang="en-US" sz="1600"/>
          </a:p>
          <a:p>
            <a:r>
              <a:rPr lang="zh-CN" altLang="en-US" sz="1600"/>
              <a:t>|2014|    1|  1|     708|       -7|    1510|      -19|     AA| N3DNAA|   236|   SEA| JFK|     281|    2422|   7|     8|</a:t>
            </a:r>
            <a:endParaRPr lang="zh-CN" altLang="en-US" sz="1600"/>
          </a:p>
          <a:p>
            <a:r>
              <a:rPr lang="zh-CN" altLang="en-US" sz="1600"/>
              <a:t>|2014|    1|  1|     708|       -2|    1453|      -20|     DL| N3772H|  2258|   PDX| JFK|     267|    2454|   7|     8|</a:t>
            </a:r>
            <a:endParaRPr lang="zh-CN" altLang="en-US" sz="1600"/>
          </a:p>
          <a:p>
            <a:r>
              <a:rPr lang="zh-CN" altLang="en-US" sz="1600"/>
              <a:t>+----+-----+---+--------+---------+--------+---------+-------+-------+------+------+----+--------+--------+----+------+</a:t>
            </a:r>
            <a:endParaRPr lang="zh-CN" altLang="en-US" sz="1600"/>
          </a:p>
          <a:p>
            <a:r>
              <a:rPr lang="zh-CN" altLang="en-US" sz="1600"/>
              <a:t>only showing top 3 rows</a:t>
            </a:r>
            <a:endParaRPr lang="zh-CN" altLang="en-US" sz="1600"/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1099165" cy="2645410"/>
            <a:chOff x="858869" y="2003852"/>
            <a:chExt cx="11326404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14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4934" y="2003852"/>
              <a:ext cx="10310339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使用DataFrame对象的groupBy方法实现分组统计，agg方法实现聚合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groupBy方法接受一个列为参数，作为分组依据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agg方法接受一个字典作为参数，一个键值对对应一个列的操作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键（key）表示待聚合的列的类名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值（value）表示聚合使用的方法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 = df.groupBy(df.day)\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     .agg({'dep_delay': 'mean', 'arr_delay':'mean'})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dirty="0">
                <a:sym typeface="+mn-ea"/>
              </a:rPr>
              <a:t>5）SQL编程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1099165" cy="1773555"/>
            <a:chOff x="858869" y="2003852"/>
            <a:chExt cx="11326404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21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4934" y="2003852"/>
              <a:ext cx="10310339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使用DataFrame对象的show方法显示数据框的内容,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从显示结果可以看出，计算结果为“所有航班的每日平均延误起飞时间和每日平均延误降落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dailyDelayDF.show()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dirty="0"/>
              <a:t>（5）SQL编程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315" y="1196340"/>
            <a:ext cx="4645025" cy="475043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0248265" cy="270891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1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 = dailyDelayDF.withColumnRenamed('avg(arr_delay)', 'avg_arr_delay')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 = dailyDelayDF.withColumnRenamed('avg(dep_delay)', 'avg_dep_delay')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dailyDelayDF.printSchema()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775460" y="4076700"/>
            <a:ext cx="59658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root</a:t>
            </a:r>
            <a:endParaRPr lang="zh-CN" altLang="en-US"/>
          </a:p>
          <a:p>
            <a:r>
              <a:rPr lang="zh-CN" altLang="en-US"/>
              <a:t> |-- day: string (nullable = true)</a:t>
            </a:r>
            <a:endParaRPr lang="zh-CN" altLang="en-US"/>
          </a:p>
          <a:p>
            <a:r>
              <a:rPr lang="zh-CN" altLang="en-US"/>
              <a:t> |-- avg_arr_delay: double (nullable = true)</a:t>
            </a:r>
            <a:endParaRPr lang="zh-CN" altLang="en-US"/>
          </a:p>
          <a:p>
            <a:r>
              <a:rPr lang="zh-CN" altLang="en-US"/>
              <a:t> |-- avg_dep_delay: double (nullable = true)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268730"/>
            <a:ext cx="11267440" cy="1668145"/>
            <a:chOff x="858869" y="2003852"/>
            <a:chExt cx="11498124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2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4934" y="2003852"/>
              <a:ext cx="10482059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DataFrame对象的toPandas方法可将弹性式分布数据框装换为本地的pandas数据框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local_dailyDelay = dailyDelayDF.toPandas()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116205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3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查看pandas数据框前10行内容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local_dailyDelay.head(10)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2925" y="2995930"/>
            <a:ext cx="1542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51405" y="2996565"/>
            <a:ext cx="76187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	day	avg_arr_delay	avg_dep_delay</a:t>
            </a:r>
            <a:endParaRPr lang="zh-CN" altLang="en-US"/>
          </a:p>
          <a:p>
            <a:r>
              <a:rPr lang="zh-CN" altLang="en-US"/>
              <a:t>0	7	0.025215	5.243243</a:t>
            </a:r>
            <a:endParaRPr lang="zh-CN" altLang="en-US"/>
          </a:p>
          <a:p>
            <a:r>
              <a:rPr lang="zh-CN" altLang="en-US"/>
              <a:t>1	15	1.081916	4.818353</a:t>
            </a:r>
            <a:endParaRPr lang="zh-CN" altLang="en-US"/>
          </a:p>
          <a:p>
            <a:r>
              <a:rPr lang="zh-CN" altLang="en-US"/>
              <a:t>2	11	5.749171	7.250661</a:t>
            </a:r>
            <a:endParaRPr lang="zh-CN" altLang="en-US"/>
          </a:p>
          <a:p>
            <a:r>
              <a:rPr lang="zh-CN" altLang="en-US"/>
              <a:t>3	29	6.407452	11.321750</a:t>
            </a:r>
            <a:endParaRPr lang="zh-CN" altLang="en-US"/>
          </a:p>
          <a:p>
            <a:r>
              <a:rPr lang="zh-CN" altLang="en-US"/>
              <a:t>4	3	5.629351	11.526242</a:t>
            </a:r>
            <a:endParaRPr lang="zh-CN" altLang="en-US"/>
          </a:p>
          <a:p>
            <a:r>
              <a:rPr lang="zh-CN" altLang="en-US"/>
              <a:t>5	30	9.433526	12.316638</a:t>
            </a:r>
            <a:endParaRPr lang="zh-CN" altLang="en-US"/>
          </a:p>
          <a:p>
            <a:r>
              <a:rPr lang="zh-CN" altLang="en-US"/>
              <a:t>6	8	0.524559	4.555905</a:t>
            </a:r>
            <a:endParaRPr lang="zh-CN" altLang="en-US"/>
          </a:p>
          <a:p>
            <a:r>
              <a:rPr lang="zh-CN" altLang="en-US"/>
              <a:t>7	22	-1.081757	6.102314</a:t>
            </a:r>
            <a:endParaRPr lang="zh-CN" altLang="en-US"/>
          </a:p>
          <a:p>
            <a:r>
              <a:rPr lang="zh-CN" altLang="en-US"/>
              <a:t>8	28	-3.405063	4.110271</a:t>
            </a:r>
            <a:endParaRPr lang="zh-CN" altLang="en-US"/>
          </a:p>
          <a:p>
            <a:r>
              <a:rPr lang="zh-CN" altLang="en-US"/>
              <a:t>9	16	0.315821	4.291742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）SparkSession及其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132461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# 从spark.sql模块中导入SparkSession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from pyspark.sql import SparkSession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1506835" cy="389890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设置matplotlib绘图为行内显示，可在jupyter notebook中直接绘出图像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否则需调用show方法显示绘制的图像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%matplotlib inline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导入matplotlib包的pyplot模块，取别名为plt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import matplotlib.pyplot as plt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绘制“日期-起飞”散点图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此处将点的坐标转换为数值类型，详见numpy数组的操作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plt.scatter(local_dailyDelay.day.values.astype('i8'),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local_dailyDelay.avg_dep_delay.astype('f8'))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设置轴名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plt.xlabel('日期')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plt.ylabel('起飞延误时间')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sp>
        <p:nvSpPr>
          <p:cNvPr id="15" name="文本框 12"/>
          <p:cNvSpPr txBox="1"/>
          <p:nvPr/>
        </p:nvSpPr>
        <p:spPr>
          <a:xfrm>
            <a:off x="354330" y="1700530"/>
            <a:ext cx="1861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7260" y="1751330"/>
            <a:ext cx="33242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Text(0,0.5,'起飞延误时间')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5460" y="2060575"/>
            <a:ext cx="5503545" cy="4145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318897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11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绘制“日期-到达”散点图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plt.scatter(local_dailyDelay.day.values.astype('i8'),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            local_dailyDelay.avg_arr_delay.values.astype('f8'))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设置轴标签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plt.xlabel('日期')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plt.ylabel('到达延误时间')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绘制x=0水平线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plt.axhline(0, color='black', linestyle='--', alpha=0.5)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sp>
        <p:nvSpPr>
          <p:cNvPr id="15" name="文本框 12"/>
          <p:cNvSpPr txBox="1"/>
          <p:nvPr/>
        </p:nvSpPr>
        <p:spPr>
          <a:xfrm>
            <a:off x="695325" y="1628775"/>
            <a:ext cx="1667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567305" y="2348865"/>
            <a:ext cx="5446395" cy="378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279650" y="1675130"/>
            <a:ext cx="5109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&lt;matplotlib.lines.Line2D at 0x2dac8cab588&gt;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dirty="0">
                <a:sym typeface="+mn-ea"/>
              </a:rPr>
              <a:t>）</a:t>
            </a:r>
            <a:r>
              <a:rPr lang="en-US" dirty="0">
                <a:sym typeface="+mn-ea"/>
              </a:rPr>
              <a:t>DataFrame</a:t>
            </a:r>
            <a:r>
              <a:rPr lang="zh-CN" altLang="en-US" dirty="0">
                <a:sym typeface="+mn-ea"/>
              </a:rPr>
              <a:t>的可视化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9425" y="1556385"/>
            <a:ext cx="10248265" cy="16681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2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# 关闭SparkSession会话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spark.stop()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4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▼第</a:t>
            </a:r>
            <a:r>
              <a:rPr lang="en-US" altLang="zh-CN" dirty="0"/>
              <a:t>6</a:t>
            </a:r>
            <a:r>
              <a:rPr lang="zh-CN" altLang="en-US" dirty="0"/>
              <a:t>章【典型案例及</a:t>
            </a:r>
            <a:r>
              <a:rPr lang="zh-CN" altLang="en-US" dirty="0"/>
              <a:t>实践】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）SparkSession及其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86423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SparkSession</a:t>
              </a:r>
              <a:endParaRPr lang="en-US" altLang="zh-CN" sz="24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79650" y="2950845"/>
            <a:ext cx="4636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pyspark.sql.session.SparkSession</a:t>
            </a:r>
            <a:endParaRPr lang="zh-CN" altLang="en-US"/>
          </a:p>
        </p:txBody>
      </p:sp>
      <p:sp>
        <p:nvSpPr>
          <p:cNvPr id="15" name="文本框 12"/>
          <p:cNvSpPr txBox="1"/>
          <p:nvPr/>
        </p:nvSpPr>
        <p:spPr>
          <a:xfrm>
            <a:off x="839674" y="290439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）SparkSession及其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92583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4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dir(SparkSession)</a:t>
              </a:r>
              <a:endParaRPr lang="en-US" altLang="zh-CN" sz="24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839674" y="290439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3795" y="2924810"/>
            <a:ext cx="3004820" cy="332422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）SparkSession及其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91313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47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help(SparkSession)</a:t>
              </a:r>
              <a:endParaRPr lang="en-US" altLang="zh-CN" sz="2400" b="1">
                <a:solidFill>
                  <a:schemeClr val="tx1"/>
                </a:solidFill>
                <a:sym typeface="+mn-ea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）SparkSession及其创建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265049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154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实例化一个SparkSession，用于连接Spark集群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app名中不要带空格，否则会出错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# 此处以本地模式加载集群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spark = SparkSession.builder\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.appName('My_App')\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.master('local')\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    .getOrCreate()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）SparkSession及其创建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6.4 Spark编程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83439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48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mySpark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79650" y="2996565"/>
            <a:ext cx="7326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&lt;pyspark.sql.session.SparkSession.Builder at 0x2a2eec51af0&gt;</a:t>
            </a:r>
            <a:endParaRPr lang="zh-CN" altLang="en-US"/>
          </a:p>
        </p:txBody>
      </p:sp>
      <p:sp>
        <p:nvSpPr>
          <p:cNvPr id="15" name="文本框 12"/>
          <p:cNvSpPr txBox="1"/>
          <p:nvPr/>
        </p:nvSpPr>
        <p:spPr>
          <a:xfrm>
            <a:off x="839674" y="290439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tags/tag1.xml><?xml version="1.0" encoding="utf-8"?>
<p:tagLst xmlns:p="http://schemas.openxmlformats.org/presentationml/2006/main">
  <p:tag name="KSO_WM_UNIT_PLACING_PICTURE_USER_VIEWPORT" val="{&quot;height&quot;:3996,&quot;width&quot;:3612}"/>
</p:tagLst>
</file>

<file path=ppt/tags/tag2.xml><?xml version="1.0" encoding="utf-8"?>
<p:tagLst xmlns:p="http://schemas.openxmlformats.org/presentationml/2006/main">
  <p:tag name="KSO_WM_UNIT_PLACING_PICTURE_USER_VIEWPORT" val="{&quot;height&quot;:5320,&quot;width&quot;:7719}"/>
</p:tagLst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9662</Words>
  <Application>WPS 演示</Application>
  <PresentationFormat>宽屏</PresentationFormat>
  <Paragraphs>658</Paragraphs>
  <Slides>45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Wingdings 2</vt:lpstr>
      <vt:lpstr>华文中宋</vt:lpstr>
      <vt:lpstr>Sitka Subheading</vt:lpstr>
      <vt:lpstr>MV Boli</vt:lpstr>
      <vt:lpstr>微软雅黑</vt:lpstr>
      <vt:lpstr>Arial Unicode MS</vt:lpstr>
      <vt:lpstr>Calibri</vt:lpstr>
      <vt:lpstr>吉祥如意</vt:lpstr>
      <vt:lpstr>《数据科学理论与实践》之            案例及实践</vt:lpstr>
      <vt:lpstr> 6.4 Spark编程</vt:lpstr>
      <vt:lpstr>（1）导入pyspark包</vt:lpstr>
      <vt:lpstr>（2）SparkSession及其创建</vt:lpstr>
      <vt:lpstr>（2）SparkSession及其创建</vt:lpstr>
      <vt:lpstr>（2）SparkSession及其创建</vt:lpstr>
      <vt:lpstr>（2）SparkSession及其创建</vt:lpstr>
      <vt:lpstr>（2）SparkSession及其创建</vt:lpstr>
      <vt:lpstr>（2）SparkSession及其创建</vt:lpstr>
      <vt:lpstr>（3）Spark数据抽象类型</vt:lpstr>
      <vt:lpstr>（3）Spark数据抽象类型</vt:lpstr>
      <vt:lpstr>（3）Spark数据抽象类型</vt:lpstr>
      <vt:lpstr>（3）Spark数据抽象类型</vt:lpstr>
      <vt:lpstr>（3）Spark数据抽象类型</vt:lpstr>
      <vt:lpstr>（3）Spark数据抽象类型</vt:lpstr>
      <vt:lpstr>（3）Spark数据抽象类型</vt:lpstr>
      <vt:lpstr>（3）Spark数据抽象类型</vt:lpstr>
      <vt:lpstr>（3）Spark数据抽象类型</vt:lpstr>
      <vt:lpstr>（4）数据读入</vt:lpstr>
      <vt:lpstr>（2） 数据理解</vt:lpstr>
      <vt:lpstr>（2） 数据理解</vt:lpstr>
      <vt:lpstr>（2） 数据理解</vt:lpstr>
      <vt:lpstr>（2） 数据理解</vt:lpstr>
      <vt:lpstr>(2) 数据理解</vt:lpstr>
      <vt:lpstr>（3）数据规整化处理</vt:lpstr>
      <vt:lpstr>（3）数据规整化处理</vt:lpstr>
      <vt:lpstr>（4）模型训练</vt:lpstr>
      <vt:lpstr>（5）SQL编程</vt:lpstr>
      <vt:lpstr>（5）SQL编程</vt:lpstr>
      <vt:lpstr>（4）模型训练</vt:lpstr>
      <vt:lpstr>（4）模型训练</vt:lpstr>
      <vt:lpstr>（4）模型训练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（5）模型解读与评价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1578</cp:revision>
  <cp:lastPrinted>2017-07-17T10:18:00Z</cp:lastPrinted>
  <dcterms:created xsi:type="dcterms:W3CDTF">2007-03-02T11:26:00Z</dcterms:created>
  <dcterms:modified xsi:type="dcterms:W3CDTF">2021-11-22T17:25:30Z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2052-11.1.0.11115</vt:lpwstr>
  </property>
</Properties>
</file>