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972" r:id="rId3"/>
    <p:sldId id="853" r:id="rId5"/>
    <p:sldId id="855" r:id="rId6"/>
    <p:sldId id="1041" r:id="rId7"/>
    <p:sldId id="1070" r:id="rId8"/>
    <p:sldId id="1071" r:id="rId9"/>
    <p:sldId id="1073" r:id="rId10"/>
    <p:sldId id="905" r:id="rId11"/>
    <p:sldId id="1078" r:id="rId12"/>
    <p:sldId id="1007" r:id="rId13"/>
    <p:sldId id="1103" r:id="rId14"/>
    <p:sldId id="1104" r:id="rId15"/>
    <p:sldId id="1105" r:id="rId16"/>
    <p:sldId id="1107" r:id="rId17"/>
    <p:sldId id="1106" r:id="rId18"/>
    <p:sldId id="1108" r:id="rId19"/>
    <p:sldId id="1109" r:id="rId20"/>
    <p:sldId id="1069" r:id="rId21"/>
    <p:sldId id="856" r:id="rId22"/>
    <p:sldId id="1008" r:id="rId23"/>
    <p:sldId id="857" r:id="rId24"/>
    <p:sldId id="1009" r:id="rId25"/>
    <p:sldId id="906" r:id="rId26"/>
    <p:sldId id="858" r:id="rId27"/>
    <p:sldId id="1010" r:id="rId28"/>
    <p:sldId id="860" r:id="rId29"/>
    <p:sldId id="1110" r:id="rId30"/>
    <p:sldId id="1111" r:id="rId31"/>
    <p:sldId id="1012" r:id="rId32"/>
    <p:sldId id="1013" r:id="rId33"/>
    <p:sldId id="1112" r:id="rId34"/>
    <p:sldId id="1014" r:id="rId35"/>
    <p:sldId id="1016" r:id="rId36"/>
    <p:sldId id="1113" r:id="rId37"/>
    <p:sldId id="1060" r:id="rId38"/>
    <p:sldId id="1017" r:id="rId39"/>
    <p:sldId id="1018" r:id="rId40"/>
    <p:sldId id="1117" r:id="rId41"/>
    <p:sldId id="1061" r:id="rId42"/>
    <p:sldId id="1064" r:id="rId43"/>
    <p:sldId id="1062" r:id="rId44"/>
    <p:sldId id="1065" r:id="rId45"/>
    <p:sldId id="1063" r:id="rId46"/>
    <p:sldId id="1059" r:id="rId47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3"/>
        <p:guide pos="22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99631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10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myDF=mySpark.range(1,100).toDF("number")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90487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print(myDF)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3213100"/>
            <a:ext cx="5938520" cy="6159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95313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2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myDF.printSchema()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3213100"/>
            <a:ext cx="4792345" cy="73533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07759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7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divisBy2=myDF.where("number%2=0")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divisBy2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160" y="3287395"/>
            <a:ext cx="5076190" cy="5207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90487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divisBy2.count()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6360" y="337629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49</a:t>
            </a:r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78994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1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myDF.take(5)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260" y="3356610"/>
            <a:ext cx="9921240" cy="3200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746740" cy="1341120"/>
            <a:chOff x="975335" y="2003852"/>
            <a:chExt cx="9090389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790" y="2003852"/>
              <a:ext cx="8280934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myDF=mySpark.range(1,100).toDF("number").where("number%2=0").sort("number")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3345180"/>
            <a:ext cx="4485005" cy="3562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myDF=mySpark.range(1,100).toDF("number").where("number%2=0").filter("number%5=0").sort("number").explain()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495" y="3345180"/>
            <a:ext cx="8165465" cy="16522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09530" cy="976630"/>
            <a:chOff x="975335" y="2003852"/>
            <a:chExt cx="8635977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1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18902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 = spark.read.csv('flights.csv', header=True)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389380"/>
            <a:ext cx="11135360" cy="869315"/>
            <a:chOff x="975335" y="1490496"/>
            <a:chExt cx="9418121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01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02324" y="1490496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df.printSchema()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91360" y="2350135"/>
            <a:ext cx="821245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root</a:t>
            </a:r>
            <a:endParaRPr lang="zh-CN" altLang="en-US" sz="1600"/>
          </a:p>
          <a:p>
            <a:r>
              <a:rPr lang="zh-CN" altLang="en-US" sz="1600"/>
              <a:t> |-- year: string (nullable = true)</a:t>
            </a:r>
            <a:endParaRPr lang="zh-CN" altLang="en-US" sz="1600"/>
          </a:p>
          <a:p>
            <a:r>
              <a:rPr lang="zh-CN" altLang="en-US" sz="1600"/>
              <a:t> |-- month: string (nullable = true)</a:t>
            </a:r>
            <a:endParaRPr lang="zh-CN" altLang="en-US" sz="1600"/>
          </a:p>
          <a:p>
            <a:r>
              <a:rPr lang="zh-CN" altLang="en-US" sz="1600"/>
              <a:t> |-- day: string (nullable = true)</a:t>
            </a:r>
            <a:endParaRPr lang="zh-CN" altLang="en-US" sz="1600"/>
          </a:p>
          <a:p>
            <a:r>
              <a:rPr lang="zh-CN" altLang="en-US" sz="1600"/>
              <a:t> |-- dep_time: string (nullable = true)</a:t>
            </a:r>
            <a:endParaRPr lang="zh-CN" altLang="en-US" sz="1600"/>
          </a:p>
          <a:p>
            <a:r>
              <a:rPr lang="zh-CN" altLang="en-US" sz="1600"/>
              <a:t> |-- dep_delay: string (nullable = true)</a:t>
            </a:r>
            <a:endParaRPr lang="zh-CN" altLang="en-US" sz="1600"/>
          </a:p>
          <a:p>
            <a:r>
              <a:rPr lang="zh-CN" altLang="en-US" sz="1600"/>
              <a:t> |-- arr_time: string (nullable = true)</a:t>
            </a:r>
            <a:endParaRPr lang="zh-CN" altLang="en-US" sz="1600"/>
          </a:p>
          <a:p>
            <a:r>
              <a:rPr lang="zh-CN" altLang="en-US" sz="1600"/>
              <a:t> |-- arr_delay: string (nullable = true)</a:t>
            </a:r>
            <a:endParaRPr lang="zh-CN" altLang="en-US" sz="1600"/>
          </a:p>
          <a:p>
            <a:r>
              <a:rPr lang="zh-CN" altLang="en-US" sz="1600"/>
              <a:t> |-- carrier: string (nullable = true)</a:t>
            </a:r>
            <a:endParaRPr lang="zh-CN" altLang="en-US" sz="1600"/>
          </a:p>
          <a:p>
            <a:r>
              <a:rPr lang="zh-CN" altLang="en-US" sz="1600"/>
              <a:t> |-- tailnum: string (nullable = true)</a:t>
            </a:r>
            <a:endParaRPr lang="zh-CN" altLang="en-US" sz="1600"/>
          </a:p>
          <a:p>
            <a:r>
              <a:rPr lang="zh-CN" altLang="en-US" sz="1600"/>
              <a:t> |-- flight: string (nullable = true)</a:t>
            </a:r>
            <a:endParaRPr lang="zh-CN" altLang="en-US" sz="1600"/>
          </a:p>
          <a:p>
            <a:r>
              <a:rPr lang="zh-CN" altLang="en-US" sz="1600"/>
              <a:t> |-- origin: string (nullable = true)</a:t>
            </a:r>
            <a:endParaRPr lang="zh-CN" altLang="en-US" sz="1600"/>
          </a:p>
          <a:p>
            <a:r>
              <a:rPr lang="zh-CN" altLang="en-US" sz="1600"/>
              <a:t> |-- dest: string (nullable = true)</a:t>
            </a:r>
            <a:endParaRPr lang="zh-CN" altLang="en-US" sz="1600"/>
          </a:p>
          <a:p>
            <a:r>
              <a:rPr lang="zh-CN" altLang="en-US" sz="1600"/>
              <a:t> |-- air_time: string (nullable = true)</a:t>
            </a:r>
            <a:endParaRPr lang="zh-CN" altLang="en-US" sz="1600"/>
          </a:p>
          <a:p>
            <a:r>
              <a:rPr lang="zh-CN" altLang="en-US" sz="1600"/>
              <a:t> |-- distance: string (nullable = true)</a:t>
            </a:r>
            <a:endParaRPr lang="zh-CN" altLang="en-US" sz="1600"/>
          </a:p>
          <a:p>
            <a:r>
              <a:rPr lang="zh-CN" altLang="en-US" sz="1600"/>
              <a:t> |-- hour: string (nullable = true)</a:t>
            </a:r>
            <a:endParaRPr lang="zh-CN" altLang="en-US" sz="1600"/>
          </a:p>
          <a:p>
            <a:r>
              <a:rPr lang="zh-CN" altLang="en-US" sz="1600"/>
              <a:t> |-- minute: string (nullable = true)</a:t>
            </a:r>
            <a:endParaRPr lang="zh-CN" altLang="en-US" sz="160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6.4 </a:t>
            </a:r>
            <a:r>
              <a:rPr lang="en-US" altLang="zh-CN" sz="5400" dirty="0">
                <a:solidFill>
                  <a:srgbClr val="C00000"/>
                </a:solidFill>
              </a:rPr>
              <a:t>Spark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5985" y="1412875"/>
            <a:ext cx="10287635" cy="69786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8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df.cache()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19680" y="3429000"/>
            <a:ext cx="7997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DataFrame[year: string, month: string, day: string, dep_time: string, dep_delay: string, arr_time: string, arr_delay: string, carrier: string, tailnum: string, flight: string, origin: string, dest: string, air_time: string, distance: string, hour: string, minute: string]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31825" y="1052830"/>
            <a:ext cx="10360660" cy="537845"/>
            <a:chOff x="737272" y="2071603"/>
            <a:chExt cx="9204353" cy="517230"/>
          </a:xfrm>
        </p:grpSpPr>
        <p:sp>
          <p:nvSpPr>
            <p:cNvPr id="7" name="文本框 6"/>
            <p:cNvSpPr txBox="1"/>
            <p:nvPr/>
          </p:nvSpPr>
          <p:spPr>
            <a:xfrm>
              <a:off x="737272" y="2071603"/>
              <a:ext cx="1016209" cy="44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df.show(5)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75460" y="2564765"/>
            <a:ext cx="109575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|year|month|day|dep_time|dep_delay|arr_time|arr_delay|carrier|tailnum|flight|origin|dest|air_time|distance|hour|minute|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|2014|    1|  1|       1|       96|     235|       70|     AS| N508AS|   145|   PDX| ANC|     194|    1542|   0|     1|</a:t>
            </a:r>
            <a:endParaRPr lang="zh-CN" altLang="en-US" sz="1600"/>
          </a:p>
          <a:p>
            <a:r>
              <a:rPr lang="zh-CN" altLang="en-US" sz="1600"/>
              <a:t>|2014|    1|  1|       4|       -6|     738|      -23|     US| N195UW|  1830|   SEA| CLT|     252|    2279|   0|     4|</a:t>
            </a:r>
            <a:endParaRPr lang="zh-CN" altLang="en-US" sz="1600"/>
          </a:p>
          <a:p>
            <a:r>
              <a:rPr lang="zh-CN" altLang="en-US" sz="1600"/>
              <a:t>|2014|    1|  1|       8|       13|     548|       -4|     UA| N37422|  1609|   PDX| IAH|     201|    1825|   0|     8|</a:t>
            </a:r>
            <a:endParaRPr lang="zh-CN" altLang="en-US" sz="1600"/>
          </a:p>
          <a:p>
            <a:r>
              <a:rPr lang="zh-CN" altLang="en-US" sz="1600"/>
              <a:t>|2014|    1|  1|      28|       -2|     800|      -23|     US| N547UW|   466|   PDX| CLT|     251|    2282|   0|    28|</a:t>
            </a:r>
            <a:endParaRPr lang="zh-CN" altLang="en-US" sz="1600"/>
          </a:p>
          <a:p>
            <a:r>
              <a:rPr lang="zh-CN" altLang="en-US" sz="1600"/>
              <a:t>|2014|    1|  1|      34|       44|     325|       43|     AS| N762AS|   121|   SEA| ANC|     201|    1448|   0|    34|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only showing top 5 rows</a:t>
            </a:r>
            <a:endParaRPr lang="zh-CN" altLang="en-US" sz="1600"/>
          </a:p>
        </p:txBody>
      </p:sp>
      <p:sp>
        <p:nvSpPr>
          <p:cNvPr id="6" name="文本框 12"/>
          <p:cNvSpPr txBox="1"/>
          <p:nvPr/>
        </p:nvSpPr>
        <p:spPr>
          <a:xfrm>
            <a:off x="618490" y="2420620"/>
            <a:ext cx="147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817245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9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df.columns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1225" y="2492375"/>
            <a:ext cx="1525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5550" y="2492375"/>
            <a:ext cx="660082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['year',</a:t>
            </a:r>
            <a:endParaRPr lang="zh-CN" altLang="en-US" sz="1600"/>
          </a:p>
          <a:p>
            <a:r>
              <a:rPr lang="zh-CN" altLang="en-US" sz="1600"/>
              <a:t> 'month',</a:t>
            </a:r>
            <a:endParaRPr lang="zh-CN" altLang="en-US" sz="1600"/>
          </a:p>
          <a:p>
            <a:r>
              <a:rPr lang="zh-CN" altLang="en-US" sz="1600"/>
              <a:t> 'day',</a:t>
            </a:r>
            <a:endParaRPr lang="zh-CN" altLang="en-US" sz="1600"/>
          </a:p>
          <a:p>
            <a:r>
              <a:rPr lang="zh-CN" altLang="en-US" sz="1600"/>
              <a:t> 'dep_time',</a:t>
            </a:r>
            <a:endParaRPr lang="zh-CN" altLang="en-US" sz="1600"/>
          </a:p>
          <a:p>
            <a:r>
              <a:rPr lang="zh-CN" altLang="en-US" sz="1600"/>
              <a:t> 'dep_delay',</a:t>
            </a:r>
            <a:endParaRPr lang="zh-CN" altLang="en-US" sz="1600"/>
          </a:p>
          <a:p>
            <a:r>
              <a:rPr lang="zh-CN" altLang="en-US" sz="1600"/>
              <a:t> 'arr_time',</a:t>
            </a:r>
            <a:endParaRPr lang="zh-CN" altLang="en-US" sz="1600"/>
          </a:p>
          <a:p>
            <a:r>
              <a:rPr lang="zh-CN" altLang="en-US" sz="1600"/>
              <a:t> 'arr_delay',</a:t>
            </a:r>
            <a:endParaRPr lang="zh-CN" altLang="en-US" sz="1600"/>
          </a:p>
          <a:p>
            <a:r>
              <a:rPr lang="zh-CN" altLang="en-US" sz="1600"/>
              <a:t> 'carrier',</a:t>
            </a:r>
            <a:endParaRPr lang="zh-CN" altLang="en-US" sz="1600"/>
          </a:p>
          <a:p>
            <a:r>
              <a:rPr lang="zh-CN" altLang="en-US" sz="1600"/>
              <a:t> 'tailnum',</a:t>
            </a:r>
            <a:endParaRPr lang="zh-CN" altLang="en-US" sz="1600"/>
          </a:p>
          <a:p>
            <a:r>
              <a:rPr lang="zh-CN" altLang="en-US" sz="1600"/>
              <a:t> 'flight',</a:t>
            </a:r>
            <a:endParaRPr lang="zh-CN" altLang="en-US" sz="1600"/>
          </a:p>
          <a:p>
            <a:r>
              <a:rPr lang="zh-CN" altLang="en-US" sz="1600"/>
              <a:t> 'origin',</a:t>
            </a:r>
            <a:endParaRPr lang="zh-CN" altLang="en-US" sz="1600"/>
          </a:p>
          <a:p>
            <a:r>
              <a:rPr lang="zh-CN" altLang="en-US" sz="1600"/>
              <a:t> 'dest',</a:t>
            </a:r>
            <a:endParaRPr lang="zh-CN" altLang="en-US" sz="1600"/>
          </a:p>
          <a:p>
            <a:r>
              <a:rPr lang="zh-CN" altLang="en-US" sz="1600"/>
              <a:t> 'air_time',</a:t>
            </a:r>
            <a:endParaRPr lang="zh-CN" altLang="en-US" sz="1600"/>
          </a:p>
          <a:p>
            <a:r>
              <a:rPr lang="zh-CN" altLang="en-US" sz="1600"/>
              <a:t> 'distance',</a:t>
            </a:r>
            <a:endParaRPr lang="zh-CN" altLang="en-US" sz="1600"/>
          </a:p>
          <a:p>
            <a:r>
              <a:rPr lang="zh-CN" altLang="en-US" sz="1600"/>
              <a:t> 'hour',</a:t>
            </a:r>
            <a:endParaRPr lang="zh-CN" altLang="en-US" sz="1600"/>
          </a:p>
          <a:p>
            <a:r>
              <a:rPr lang="zh-CN" altLang="en-US" sz="1600"/>
              <a:t> 'minute']</a:t>
            </a:r>
            <a:endParaRPr lang="zh-CN" altLang="en-US" sz="1600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43940" y="1033145"/>
            <a:ext cx="10062210" cy="741680"/>
            <a:chOff x="975335" y="2061053"/>
            <a:chExt cx="8939212" cy="39124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161276" cy="38330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df.count()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0" y="31610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52535</a:t>
            </a:r>
            <a:endParaRPr lang="zh-CN" altLang="en-US"/>
          </a:p>
        </p:txBody>
      </p:sp>
      <p:sp>
        <p:nvSpPr>
          <p:cNvPr id="6" name="文本框 12"/>
          <p:cNvSpPr txBox="1"/>
          <p:nvPr/>
        </p:nvSpPr>
        <p:spPr>
          <a:xfrm>
            <a:off x="1054100" y="3068955"/>
            <a:ext cx="1358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167195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17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spark_df_flights_selected = df.select(df['tailnum'], df['flight'],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                                      df['dest'], df['arr_delay'],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                                      df['dep_delay'])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spark_df_flights_selected.show(3)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192655" y="3726815"/>
            <a:ext cx="57207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+-------+------+----+---------+---------+</a:t>
            </a:r>
            <a:endParaRPr lang="zh-CN" altLang="en-US"/>
          </a:p>
          <a:p>
            <a:r>
              <a:rPr lang="zh-CN" altLang="en-US"/>
              <a:t>|tailnum|flight|dest|arr_delay|dep_delay|</a:t>
            </a:r>
            <a:endParaRPr lang="zh-CN" altLang="en-US"/>
          </a:p>
          <a:p>
            <a:r>
              <a:rPr lang="zh-CN" altLang="en-US"/>
              <a:t>+-------+------+----+---------+---------+</a:t>
            </a:r>
            <a:endParaRPr lang="zh-CN" altLang="en-US"/>
          </a:p>
          <a:p>
            <a:r>
              <a:rPr lang="zh-CN" altLang="en-US"/>
              <a:t>| N508AS|   145| ANC|       70|       96|</a:t>
            </a:r>
            <a:endParaRPr lang="zh-CN" altLang="en-US"/>
          </a:p>
          <a:p>
            <a:r>
              <a:rPr lang="zh-CN" altLang="en-US"/>
              <a:t>| N195UW|  1830| CLT|      -23|       -6|</a:t>
            </a:r>
            <a:endParaRPr lang="zh-CN" altLang="en-US"/>
          </a:p>
          <a:p>
            <a:r>
              <a:rPr lang="zh-CN" altLang="en-US"/>
              <a:t>| N37422|  1609| IAH|       -4|       13|</a:t>
            </a:r>
            <a:endParaRPr lang="zh-CN" altLang="en-US"/>
          </a:p>
          <a:p>
            <a:r>
              <a:rPr lang="zh-CN" altLang="en-US"/>
              <a:t>+-------+------+----+---------+---------+</a:t>
            </a:r>
            <a:endParaRPr lang="zh-CN" altLang="en-US"/>
          </a:p>
          <a:p>
            <a:r>
              <a:rPr lang="zh-CN" altLang="en-US"/>
              <a:t>only showing top 3 rows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</a:t>
            </a:r>
            <a:r>
              <a:rPr lang="en-US" altLang="zh-CN" dirty="0"/>
              <a:t>Spark DataFrame 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82613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36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df.createTempView('flights_view')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en-US" altLang="zh-CN" dirty="0"/>
              <a:t>SQL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411605"/>
            <a:ext cx="10248265" cy="69659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sql_str = 'select dest, arr_delay from flights_view'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en-US" altLang="zh-CN" dirty="0"/>
              <a:t>SQL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411605"/>
            <a:ext cx="10248265" cy="69469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spark_destDF = spark.sql(sql_str)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412875"/>
            <a:ext cx="10248265" cy="77724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4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spark_destDF.show(3)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47215" y="3068955"/>
            <a:ext cx="52692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+----+---------+</a:t>
            </a:r>
            <a:endParaRPr lang="zh-CN" altLang="en-US"/>
          </a:p>
          <a:p>
            <a:r>
              <a:rPr lang="zh-CN" altLang="en-US"/>
              <a:t>|dest|arr_delay|</a:t>
            </a:r>
            <a:endParaRPr lang="zh-CN" altLang="en-US"/>
          </a:p>
          <a:p>
            <a:r>
              <a:rPr lang="zh-CN" altLang="en-US"/>
              <a:t>+----+---------+</a:t>
            </a:r>
            <a:endParaRPr lang="zh-CN" altLang="en-US"/>
          </a:p>
          <a:p>
            <a:r>
              <a:rPr lang="zh-CN" altLang="en-US"/>
              <a:t>| ANC|       70|</a:t>
            </a:r>
            <a:endParaRPr lang="zh-CN" altLang="en-US"/>
          </a:p>
          <a:p>
            <a:r>
              <a:rPr lang="zh-CN" altLang="en-US"/>
              <a:t>| CLT|      -23|</a:t>
            </a:r>
            <a:endParaRPr lang="zh-CN" altLang="en-US"/>
          </a:p>
          <a:p>
            <a:r>
              <a:rPr lang="zh-CN" altLang="en-US"/>
              <a:t>| IAH|       -4|</a:t>
            </a:r>
            <a:endParaRPr lang="zh-CN" altLang="en-US"/>
          </a:p>
          <a:p>
            <a:r>
              <a:rPr lang="zh-CN" altLang="en-US"/>
              <a:t>+----+---------+</a:t>
            </a:r>
            <a:endParaRPr lang="zh-CN" altLang="en-US"/>
          </a:p>
          <a:p>
            <a:r>
              <a:rPr lang="zh-CN" altLang="en-US"/>
              <a:t>only showing top 3 rows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01028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7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spark_destDF.write.csv('Output_spark_destDF1')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）导入</a:t>
            </a:r>
            <a:r>
              <a:rPr lang="en-US" altLang="zh-CN" dirty="0"/>
              <a:t>pyspark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79121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1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pip install pyspark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34556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7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dfnew = spark.read.csv('Output_spark_destDF1/part-00000-3896a94f-6c56-45d8-a259-cb70d2b1da3c-c000.csv')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4803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0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dfnew.show(3)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46860" y="2767330"/>
            <a:ext cx="52508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+---+---+</a:t>
            </a:r>
            <a:endParaRPr lang="zh-CN" altLang="en-US"/>
          </a:p>
          <a:p>
            <a:r>
              <a:rPr lang="zh-CN" altLang="en-US"/>
              <a:t>|_c0|_c1|</a:t>
            </a:r>
            <a:endParaRPr lang="zh-CN" altLang="en-US"/>
          </a:p>
          <a:p>
            <a:r>
              <a:rPr lang="zh-CN" altLang="en-US"/>
              <a:t>+---+---+</a:t>
            </a:r>
            <a:endParaRPr lang="zh-CN" altLang="en-US"/>
          </a:p>
          <a:p>
            <a:r>
              <a:rPr lang="zh-CN" altLang="en-US"/>
              <a:t>|ANC| 70|</a:t>
            </a:r>
            <a:endParaRPr lang="zh-CN" altLang="en-US"/>
          </a:p>
          <a:p>
            <a:r>
              <a:rPr lang="zh-CN" altLang="en-US"/>
              <a:t>|CLT|-23|</a:t>
            </a:r>
            <a:endParaRPr lang="zh-CN" altLang="en-US"/>
          </a:p>
          <a:p>
            <a:r>
              <a:rPr lang="zh-CN" altLang="en-US"/>
              <a:t>|IAH| -4|</a:t>
            </a:r>
            <a:endParaRPr lang="zh-CN" altLang="en-US"/>
          </a:p>
          <a:p>
            <a:r>
              <a:rPr lang="zh-CN" altLang="en-US"/>
              <a:t>+---+---+</a:t>
            </a:r>
            <a:endParaRPr lang="zh-CN" altLang="en-US"/>
          </a:p>
          <a:p>
            <a:r>
              <a:rPr lang="zh-CN" altLang="en-US"/>
              <a:t>only showing top 3 rows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10807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jfkDF = df.filter(df['dest'] == 'JFK')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jfkDF.show(3)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82980" y="2852420"/>
            <a:ext cx="1129157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|year|month|day|dep_time|dep_delay|arr_time|arr_delay|carrier|tailnum|flight|origin|dest|air_time|distance|hour|minute|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|2014|    1|  1|     654|       -6|    1455|      -10|     DL| N686DA|   418|   SEA| JFK|     273|    2422|   6|    54|</a:t>
            </a:r>
            <a:endParaRPr lang="zh-CN" altLang="en-US" sz="1600"/>
          </a:p>
          <a:p>
            <a:r>
              <a:rPr lang="zh-CN" altLang="en-US" sz="1600"/>
              <a:t>|2014|    1|  1|     708|       -7|    1510|      -19|     AA| N3DNAA|   236|   SEA| JFK|     281|    2422|   7|     8|</a:t>
            </a:r>
            <a:endParaRPr lang="zh-CN" altLang="en-US" sz="1600"/>
          </a:p>
          <a:p>
            <a:r>
              <a:rPr lang="zh-CN" altLang="en-US" sz="1600"/>
              <a:t>|2014|    1|  1|     708|       -2|    1453|      -20|     DL| N3772H|  2258|   PDX| JFK|     267|    2454|   7|     8|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only showing top 3 rows</a:t>
            </a:r>
            <a:endParaRPr lang="zh-CN" altLang="en-US" sz="1600"/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1099165" cy="1104265"/>
            <a:chOff x="858869" y="2003852"/>
            <a:chExt cx="11326404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310339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 = df.groupBy(df.day)\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     .agg({'dep_delay': 'mean', 'arr_delay':'mean'})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484630"/>
            <a:ext cx="11099165" cy="826135"/>
            <a:chOff x="858869" y="2003852"/>
            <a:chExt cx="11326404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4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310339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dailyDelayDF.show()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dirty="0"/>
              <a:t>（5）SQL编程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196340"/>
            <a:ext cx="5352415" cy="47504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220218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7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 = dailyDelayDF.withColumnRenamed('avg(arr_delay)', 'avg_arr_delay')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 = dailyDelayDF.withColumnRenamed('avg(dep_delay)', 'avg_dep_delay')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dailyDelayDF.printSchema()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75460" y="4076700"/>
            <a:ext cx="5965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root</a:t>
            </a:r>
            <a:endParaRPr lang="zh-CN" altLang="en-US"/>
          </a:p>
          <a:p>
            <a:r>
              <a:rPr lang="zh-CN" altLang="en-US"/>
              <a:t> |-- day: string (nullable = true)</a:t>
            </a:r>
            <a:endParaRPr lang="zh-CN" altLang="en-US"/>
          </a:p>
          <a:p>
            <a:r>
              <a:rPr lang="zh-CN" altLang="en-US"/>
              <a:t> |-- avg_arr_delay: double (nullable = true)</a:t>
            </a:r>
            <a:endParaRPr lang="zh-CN" altLang="en-US"/>
          </a:p>
          <a:p>
            <a:r>
              <a:rPr lang="zh-CN" altLang="en-US"/>
              <a:t> |-- avg_dep_delay: double (nullable = true)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62280" y="1556385"/>
            <a:ext cx="11267440" cy="925830"/>
            <a:chOff x="858869" y="2003852"/>
            <a:chExt cx="11498124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40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482059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local_dailyDelay = dailyDelayDF.toPandas()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65659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local_dailyDelay.head(10)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995930"/>
            <a:ext cx="1542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1405" y="2996565"/>
            <a:ext cx="7618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day	avg_arr_delay	avg_dep_delay</a:t>
            </a:r>
            <a:endParaRPr lang="zh-CN" altLang="en-US"/>
          </a:p>
          <a:p>
            <a:r>
              <a:rPr lang="zh-CN" altLang="en-US"/>
              <a:t>0	7	0.025215	5.243243</a:t>
            </a:r>
            <a:endParaRPr lang="zh-CN" altLang="en-US"/>
          </a:p>
          <a:p>
            <a:r>
              <a:rPr lang="zh-CN" altLang="en-US"/>
              <a:t>1	15	1.081916	4.818353</a:t>
            </a:r>
            <a:endParaRPr lang="zh-CN" altLang="en-US"/>
          </a:p>
          <a:p>
            <a:r>
              <a:rPr lang="zh-CN" altLang="en-US"/>
              <a:t>2	11	5.749171	7.250661</a:t>
            </a:r>
            <a:endParaRPr lang="zh-CN" altLang="en-US"/>
          </a:p>
          <a:p>
            <a:r>
              <a:rPr lang="zh-CN" altLang="en-US"/>
              <a:t>3	29	6.407452	11.321750</a:t>
            </a:r>
            <a:endParaRPr lang="zh-CN" altLang="en-US"/>
          </a:p>
          <a:p>
            <a:r>
              <a:rPr lang="zh-CN" altLang="en-US"/>
              <a:t>4	3	5.629351	11.526242</a:t>
            </a:r>
            <a:endParaRPr lang="zh-CN" altLang="en-US"/>
          </a:p>
          <a:p>
            <a:r>
              <a:rPr lang="zh-CN" altLang="en-US"/>
              <a:t>5	30	9.433526	12.316638</a:t>
            </a:r>
            <a:endParaRPr lang="zh-CN" altLang="en-US"/>
          </a:p>
          <a:p>
            <a:r>
              <a:rPr lang="zh-CN" altLang="en-US"/>
              <a:t>6	8	0.524559	4.555905</a:t>
            </a:r>
            <a:endParaRPr lang="zh-CN" altLang="en-US"/>
          </a:p>
          <a:p>
            <a:r>
              <a:rPr lang="zh-CN" altLang="en-US"/>
              <a:t>7	22	-1.081757	6.102314</a:t>
            </a:r>
            <a:endParaRPr lang="zh-CN" altLang="en-US"/>
          </a:p>
          <a:p>
            <a:r>
              <a:rPr lang="zh-CN" altLang="en-US"/>
              <a:t>8	28	-3.405063	4.110271</a:t>
            </a:r>
            <a:endParaRPr lang="zh-CN" altLang="en-US"/>
          </a:p>
          <a:p>
            <a:r>
              <a:rPr lang="zh-CN" altLang="en-US"/>
              <a:t>9	16	0.315821	4.291742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7035" y="1556385"/>
            <a:ext cx="11506835" cy="2884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%matplotlib inline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import matplotlib.pyplot as plt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plt.scatter(local_dailyDelay.day.values.astype('i8'),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local_dailyDelay.avg_dep_delay.astype('f8'))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plt.xlabel('日期')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plt.ylabel('起飞延误时间')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132461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# 从spark.sql模块中导入SparkSession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from pyspark.sql import SparkSession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sp>
        <p:nvSpPr>
          <p:cNvPr id="15" name="文本框 12"/>
          <p:cNvSpPr txBox="1"/>
          <p:nvPr/>
        </p:nvSpPr>
        <p:spPr>
          <a:xfrm>
            <a:off x="354330" y="1700530"/>
            <a:ext cx="186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260" y="1751330"/>
            <a:ext cx="332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Text(0,0.5,'起飞延误时间')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5460" y="2060575"/>
            <a:ext cx="5503545" cy="4145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203263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plt.scatter(local_dailyDelay.day.values.astype('i8'),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local_dailyDelay.avg_arr_delay.values.astype('f8'))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plt.xlabel('日期')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plt.ylabel('到达延误时间')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plt.axhline(0, color='black', linestyle='--', alpha=0.5)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sp>
        <p:nvSpPr>
          <p:cNvPr id="15" name="文本框 12"/>
          <p:cNvSpPr txBox="1"/>
          <p:nvPr/>
        </p:nvSpPr>
        <p:spPr>
          <a:xfrm>
            <a:off x="695325" y="1628775"/>
            <a:ext cx="1667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567305" y="2348865"/>
            <a:ext cx="5446395" cy="378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279650" y="1675130"/>
            <a:ext cx="5109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&lt;matplotlib.lines.Line2D at 0x2dac8cab588&gt;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9425" y="1556385"/>
            <a:ext cx="10248265" cy="61277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6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spark.stop()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</a:t>
            </a:r>
            <a:r>
              <a:rPr lang="en-US" altLang="zh-CN" dirty="0"/>
              <a:t>6</a:t>
            </a:r>
            <a:r>
              <a:rPr lang="zh-CN" altLang="en-US" dirty="0"/>
              <a:t>章【典型案例及</a:t>
            </a:r>
            <a:r>
              <a:rPr lang="zh-CN" altLang="en-US" dirty="0"/>
              <a:t>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64389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634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SparkSession</a:t>
              </a: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79650" y="2950845"/>
            <a:ext cx="4636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pyspark.sql.session.SparkSession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67500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605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dir(SparkSession)</a:t>
              </a: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3795" y="2924810"/>
            <a:ext cx="3004820" cy="332422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91313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4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help(SparkSession)</a:t>
              </a: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）SparkSession及其创建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182181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224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 = SparkSession.builder\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.appName('My_App')\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.master('local')\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.getOrCreate()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）SparkSession及其创建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83439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8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mySpark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79650" y="2996565"/>
            <a:ext cx="7326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&lt;pyspark.sql.session.SparkSession.Builder at 0x2a2eec51af0&gt;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KSO_WM_UNIT_PLACING_PICTURE_USER_VIEWPORT" val="{&quot;height&quot;:3996,&quot;width&quot;:3612}"/>
</p:tagLst>
</file>

<file path=ppt/tags/tag2.xml><?xml version="1.0" encoding="utf-8"?>
<p:tagLst xmlns:p="http://schemas.openxmlformats.org/presentationml/2006/main">
  <p:tag name="KSO_WM_UNIT_PLACING_PICTURE_USER_VIEWPORT" val="{&quot;height&quot;:5320,&quot;width&quot;:7719}"/>
</p:tagLst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8406</Words>
  <Application>WPS 演示</Application>
  <PresentationFormat>宽屏</PresentationFormat>
  <Paragraphs>597</Paragraphs>
  <Slides>44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吉祥如意</vt:lpstr>
      <vt:lpstr>《数据科学理论与实践》之            案例及实践</vt:lpstr>
      <vt:lpstr> 6.4 Spark编程</vt:lpstr>
      <vt:lpstr>（1）导入pyspark包</vt:lpstr>
      <vt:lpstr>（2）SparkSession及其创建</vt:lpstr>
      <vt:lpstr>（2）SparkSession及其创建</vt:lpstr>
      <vt:lpstr>（2）SparkSession及其创建</vt:lpstr>
      <vt:lpstr>（2）SparkSession及其创建</vt:lpstr>
      <vt:lpstr>（2）SparkSession及其创建</vt:lpstr>
      <vt:lpstr>（2）SparkSession及其创建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（4）Spark DataFrame 操作</vt:lpstr>
      <vt:lpstr>（4）Spark DataFrame 操作</vt:lpstr>
      <vt:lpstr>（4）Spark DataFrame 操作</vt:lpstr>
      <vt:lpstr>（4）Spark DataFrame 操作</vt:lpstr>
      <vt:lpstr>（4）Spark DataFrame 操作</vt:lpstr>
      <vt:lpstr>(4）Spark DataFrame 操作</vt:lpstr>
      <vt:lpstr>（4）Spark DataFrame 操作</vt:lpstr>
      <vt:lpstr>（4）Spark DataFrame 操作</vt:lpstr>
      <vt:lpstr>（5）SQL编程</vt:lpstr>
      <vt:lpstr>（5）SQL编程</vt:lpstr>
      <vt:lpstr>（5）SQL编程</vt:lpstr>
      <vt:lpstr>（5）SQL编程</vt:lpstr>
      <vt:lpstr>（5）SQL编程</vt:lpstr>
      <vt:lpstr>（5）SQL编程</vt:lpstr>
      <vt:lpstr>（5）SQL编程</vt:lpstr>
      <vt:lpstr>（5）SQL编程</vt:lpstr>
      <vt:lpstr>（5）SQL编程</vt:lpstr>
      <vt:lpstr>（5）SQL编程</vt:lpstr>
      <vt:lpstr>（6）DataFrame的可视化</vt:lpstr>
      <vt:lpstr>（6）DataFrame的可视化</vt:lpstr>
      <vt:lpstr>（6）DataFrame的可视化</vt:lpstr>
      <vt:lpstr>（6）DataFrame的可视化</vt:lpstr>
      <vt:lpstr>（6）DataFrame的可视化</vt:lpstr>
      <vt:lpstr>（6）DataFrame的可视化</vt:lpstr>
      <vt:lpstr>（6）DataFrame的可视化</vt:lpstr>
      <vt:lpstr>（6）DataFrame的可视化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1579</cp:revision>
  <cp:lastPrinted>2017-07-17T10:18:00Z</cp:lastPrinted>
  <dcterms:created xsi:type="dcterms:W3CDTF">2007-03-02T11:26:00Z</dcterms:created>
  <dcterms:modified xsi:type="dcterms:W3CDTF">2021-11-23T02:10:56Z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2052-11.1.0.11115</vt:lpwstr>
  </property>
</Properties>
</file>