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344" r:id="rId2"/>
    <p:sldId id="357" r:id="rId3"/>
    <p:sldId id="346" r:id="rId4"/>
    <p:sldId id="345" r:id="rId5"/>
    <p:sldId id="347" r:id="rId6"/>
    <p:sldId id="349" r:id="rId7"/>
    <p:sldId id="348" r:id="rId8"/>
    <p:sldId id="369" r:id="rId9"/>
    <p:sldId id="354" r:id="rId10"/>
    <p:sldId id="350" r:id="rId11"/>
    <p:sldId id="351" r:id="rId12"/>
    <p:sldId id="356" r:id="rId13"/>
    <p:sldId id="355" r:id="rId14"/>
    <p:sldId id="353" r:id="rId15"/>
    <p:sldId id="362" r:id="rId16"/>
    <p:sldId id="365" r:id="rId17"/>
    <p:sldId id="358" r:id="rId18"/>
    <p:sldId id="363" r:id="rId19"/>
    <p:sldId id="364" r:id="rId20"/>
    <p:sldId id="366" r:id="rId21"/>
    <p:sldId id="376" r:id="rId22"/>
    <p:sldId id="375" r:id="rId23"/>
    <p:sldId id="374" r:id="rId24"/>
    <p:sldId id="367" r:id="rId25"/>
    <p:sldId id="368" r:id="rId26"/>
    <p:sldId id="361" r:id="rId27"/>
    <p:sldId id="360" r:id="rId28"/>
    <p:sldId id="377"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2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D03B5-F189-49B6-BAAC-2D489CE67E46}" type="datetimeFigureOut">
              <a:rPr lang="fr-FR" smtClean="0"/>
              <a:t>13/05/2015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1AF09-611B-408B-AF1D-372CE5630A44}" type="slidenum">
              <a:rPr lang="fr-FR" smtClean="0"/>
              <a:t>‹#›</a:t>
            </a:fld>
            <a:endParaRPr lang="fr-FR"/>
          </a:p>
        </p:txBody>
      </p:sp>
    </p:spTree>
    <p:extLst>
      <p:ext uri="{BB962C8B-B14F-4D97-AF65-F5344CB8AC3E}">
        <p14:creationId xmlns:p14="http://schemas.microsoft.com/office/powerpoint/2010/main" val="284851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651AF09-611B-408B-AF1D-372CE5630A44}" type="slidenum">
              <a:rPr lang="fr-FR" smtClean="0"/>
              <a:t>17</a:t>
            </a:fld>
            <a:endParaRPr lang="fr-FR"/>
          </a:p>
        </p:txBody>
      </p:sp>
    </p:spTree>
    <p:extLst>
      <p:ext uri="{BB962C8B-B14F-4D97-AF65-F5344CB8AC3E}">
        <p14:creationId xmlns:p14="http://schemas.microsoft.com/office/powerpoint/2010/main" val="260386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651AF09-611B-408B-AF1D-372CE5630A44}" type="slidenum">
              <a:rPr lang="fr-FR" smtClean="0"/>
              <a:t>20</a:t>
            </a:fld>
            <a:endParaRPr lang="fr-FR"/>
          </a:p>
        </p:txBody>
      </p:sp>
    </p:spTree>
    <p:extLst>
      <p:ext uri="{BB962C8B-B14F-4D97-AF65-F5344CB8AC3E}">
        <p14:creationId xmlns:p14="http://schemas.microsoft.com/office/powerpoint/2010/main" val="237518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651AF09-611B-408B-AF1D-372CE5630A44}" type="slidenum">
              <a:rPr lang="fr-FR" smtClean="0"/>
              <a:t>23</a:t>
            </a:fld>
            <a:endParaRPr lang="fr-FR"/>
          </a:p>
        </p:txBody>
      </p:sp>
    </p:spTree>
    <p:extLst>
      <p:ext uri="{BB962C8B-B14F-4D97-AF65-F5344CB8AC3E}">
        <p14:creationId xmlns:p14="http://schemas.microsoft.com/office/powerpoint/2010/main" val="174247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651AF09-611B-408B-AF1D-372CE5630A44}" type="slidenum">
              <a:rPr lang="fr-FR" smtClean="0"/>
              <a:t>26</a:t>
            </a:fld>
            <a:endParaRPr lang="fr-FR"/>
          </a:p>
        </p:txBody>
      </p:sp>
    </p:spTree>
    <p:extLst>
      <p:ext uri="{BB962C8B-B14F-4D97-AF65-F5344CB8AC3E}">
        <p14:creationId xmlns:p14="http://schemas.microsoft.com/office/powerpoint/2010/main" val="87595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1200" y="2209801"/>
            <a:ext cx="10566400" cy="1577175"/>
          </a:xfrm>
        </p:spPr>
        <p:txBody>
          <a:bodyPr/>
          <a:lstStyle>
            <a:lvl1pPr algn="l">
              <a:defRPr>
                <a:solidFill>
                  <a:srgbClr val="0070C0"/>
                </a:solidFill>
                <a:latin typeface="Arial" panose="020B0604020202020204" pitchFamily="34" charset="0"/>
                <a:cs typeface="Arial" panose="020B0604020202020204"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p:nvPr>
        </p:nvSpPr>
        <p:spPr>
          <a:xfrm>
            <a:off x="711200" y="3810000"/>
            <a:ext cx="9652000" cy="1676400"/>
          </a:xfrm>
        </p:spPr>
        <p:txBody>
          <a:bodyPr/>
          <a:lstStyle>
            <a:lvl1pPr marL="0" indent="0" algn="l">
              <a:buNone/>
              <a:defRPr>
                <a:solidFill>
                  <a:schemeClr val="tx1">
                    <a:lumMod val="75000"/>
                    <a:lumOff val="2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0972800" cy="4876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3124200"/>
            <a:ext cx="10363200" cy="533400"/>
          </a:xfrm>
        </p:spPr>
        <p:txBody>
          <a:bodyPr anchor="b">
            <a:normAutofit/>
          </a:bodyPr>
          <a:lstStyle>
            <a:lvl1pPr marL="0" indent="0">
              <a:buNone/>
              <a:defRPr sz="320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p>
            <a:endParaRPr lang="en-US"/>
          </a:p>
        </p:txBody>
      </p:sp>
      <p:sp>
        <p:nvSpPr>
          <p:cNvPr id="7" name="Text Placeholder 2"/>
          <p:cNvSpPr>
            <a:spLocks noGrp="1"/>
          </p:cNvSpPr>
          <p:nvPr>
            <p:ph type="body" idx="12"/>
          </p:nvPr>
        </p:nvSpPr>
        <p:spPr>
          <a:xfrm>
            <a:off x="914400" y="3733801"/>
            <a:ext cx="10363200" cy="533400"/>
          </a:xfrm>
        </p:spPr>
        <p:txBody>
          <a:bodyPr anchor="b">
            <a:normAutofit/>
          </a:bodyPr>
          <a:lstStyle>
            <a:lvl1pPr marL="0" indent="0">
              <a:buNone/>
              <a:defRPr sz="3200">
                <a:solidFill>
                  <a:srgbClr val="00B0F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5/13/2015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5/13/2015</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5/13/2015</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Creative Commons CC-By 3.0</a:t>
            </a:r>
            <a:endParaRPr lang="en-US" dirty="0"/>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59905" y="5943600"/>
            <a:ext cx="1178095" cy="7778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playlist?list=PLFBM-eCNdj6A5VSmOEjpn8XoiM88398B7" TargetMode="External"/><Relationship Id="rId2" Type="http://schemas.openxmlformats.org/officeDocument/2006/relationships/hyperlink" Target="https://github.com/guermonprez/intel-academic-IoT-course" TargetMode="External"/><Relationship Id="rId1" Type="http://schemas.openxmlformats.org/officeDocument/2006/relationships/slideLayout" Target="../slideLayouts/slideLayout2.xml"/><Relationship Id="rId4" Type="http://schemas.openxmlformats.org/officeDocument/2006/relationships/hyperlink" Target="http://software.intel.com/academic/iot/"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Internet of Things with Intel</a:t>
            </a:r>
            <a:br>
              <a:rPr lang="en-US" dirty="0" smtClean="0"/>
            </a:br>
            <a:r>
              <a:rPr lang="en-US" dirty="0" smtClean="0"/>
              <a:t>A1 – What is </a:t>
            </a:r>
            <a:r>
              <a:rPr lang="en-US" dirty="0" err="1" smtClean="0"/>
              <a:t>IoT</a:t>
            </a:r>
            <a:r>
              <a:rPr lang="en-US" dirty="0" smtClean="0"/>
              <a:t> ?</a:t>
            </a:r>
            <a:endParaRPr lang="fr-FR" dirty="0"/>
          </a:p>
        </p:txBody>
      </p:sp>
      <p:sp>
        <p:nvSpPr>
          <p:cNvPr id="5" name="Subtitle 4"/>
          <p:cNvSpPr>
            <a:spLocks noGrp="1"/>
          </p:cNvSpPr>
          <p:nvPr>
            <p:ph type="subTitle" idx="1"/>
          </p:nvPr>
        </p:nvSpPr>
        <p:spPr/>
        <p:txBody>
          <a:bodyPr/>
          <a:lstStyle/>
          <a:p>
            <a:r>
              <a:rPr lang="en-US" dirty="0" smtClean="0"/>
              <a:t>paul.guermonprez@intel.com</a:t>
            </a:r>
            <a:endParaRPr lang="fr-FR" dirty="0"/>
          </a:p>
        </p:txBody>
      </p:sp>
    </p:spTree>
    <p:extLst>
      <p:ext uri="{BB962C8B-B14F-4D97-AF65-F5344CB8AC3E}">
        <p14:creationId xmlns:p14="http://schemas.microsoft.com/office/powerpoint/2010/main" val="2374703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deploy </a:t>
            </a:r>
            <a:r>
              <a:rPr lang="en-US" dirty="0" err="1" smtClean="0"/>
              <a:t>IoT</a:t>
            </a:r>
            <a:r>
              <a:rPr lang="en-US" dirty="0" smtClean="0"/>
              <a:t> solutions ?</a:t>
            </a:r>
            <a:endParaRPr lang="fr-FR"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B0F0"/>
                </a:solidFill>
              </a:rPr>
              <a:t>To optimize : </a:t>
            </a:r>
            <a:r>
              <a:rPr lang="en-US" dirty="0" smtClean="0"/>
              <a:t>an automated air conditioning system could improve your daily life.</a:t>
            </a:r>
          </a:p>
          <a:p>
            <a:pPr marL="0" indent="0">
              <a:buNone/>
            </a:pPr>
            <a:r>
              <a:rPr lang="en-US" dirty="0" smtClean="0"/>
              <a:t>But it can also allow the electricity company to limit your power consumption during summer peak days.</a:t>
            </a:r>
          </a:p>
          <a:p>
            <a:pPr marL="0" indent="0">
              <a:buNone/>
            </a:pPr>
            <a:r>
              <a:rPr lang="en-US" dirty="0" smtClean="0"/>
              <a:t>20% cheaper electricity all year to allow the electricity company to limit by 10% your consumption during 3 peak days a year ?</a:t>
            </a:r>
          </a:p>
          <a:p>
            <a:pPr marL="0" indent="0">
              <a:buNone/>
            </a:pPr>
            <a:r>
              <a:rPr lang="en-US" i="1" dirty="0" smtClean="0">
                <a:solidFill>
                  <a:srgbClr val="00B050"/>
                </a:solidFill>
              </a:rPr>
              <a:t>… why not </a:t>
            </a:r>
            <a:r>
              <a:rPr lang="en-US" i="1" dirty="0" smtClean="0">
                <a:solidFill>
                  <a:srgbClr val="00B050"/>
                </a:solidFill>
                <a:sym typeface="Wingdings" panose="05000000000000000000" pitchFamily="2" charset="2"/>
              </a:rPr>
              <a:t>:-)</a:t>
            </a:r>
            <a:r>
              <a:rPr lang="en-US" i="1" dirty="0" smtClean="0"/>
              <a:t/>
            </a:r>
            <a:br>
              <a:rPr lang="en-US" i="1" dirty="0" smtClean="0"/>
            </a:br>
            <a:endParaRPr lang="en-US" i="1" dirty="0" smtClean="0"/>
          </a:p>
          <a:p>
            <a:pPr marL="0" indent="0" algn="ctr">
              <a:buNone/>
            </a:pPr>
            <a:r>
              <a:rPr lang="en-US" dirty="0" smtClean="0">
                <a:solidFill>
                  <a:srgbClr val="00B0F0"/>
                </a:solidFill>
              </a:rPr>
              <a:t>Think hardware + software data service</a:t>
            </a:r>
            <a:br>
              <a:rPr lang="en-US" dirty="0" smtClean="0">
                <a:solidFill>
                  <a:srgbClr val="00B0F0"/>
                </a:solidFill>
              </a:rPr>
            </a:br>
            <a:r>
              <a:rPr lang="en-US" dirty="0" smtClean="0">
                <a:solidFill>
                  <a:srgbClr val="00B0F0"/>
                </a:solidFill>
              </a:rPr>
              <a:t>rather than just hardware.</a:t>
            </a:r>
          </a:p>
        </p:txBody>
      </p:sp>
    </p:spTree>
    <p:extLst>
      <p:ext uri="{BB962C8B-B14F-4D97-AF65-F5344CB8AC3E}">
        <p14:creationId xmlns:p14="http://schemas.microsoft.com/office/powerpoint/2010/main" val="3006479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deploy </a:t>
            </a:r>
            <a:r>
              <a:rPr lang="en-US" dirty="0" err="1" smtClean="0"/>
              <a:t>IoT</a:t>
            </a:r>
            <a:r>
              <a:rPr lang="en-US" dirty="0" smtClean="0"/>
              <a:t> solutions ?</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B0F0"/>
                </a:solidFill>
              </a:rPr>
              <a:t>To collect data : </a:t>
            </a:r>
            <a:r>
              <a:rPr lang="en-US" dirty="0"/>
              <a:t>I</a:t>
            </a:r>
            <a:r>
              <a:rPr lang="en-US" dirty="0" smtClean="0"/>
              <a:t>nternet access and communications are already highly monitored to characterize your behavior.</a:t>
            </a:r>
          </a:p>
          <a:p>
            <a:pPr marL="0" indent="0">
              <a:buNone/>
            </a:pPr>
            <a:r>
              <a:rPr lang="en-US" dirty="0" smtClean="0"/>
              <a:t>But the physical world is not, except for GPS.</a:t>
            </a:r>
          </a:p>
          <a:p>
            <a:pPr marL="0" indent="0">
              <a:buNone/>
            </a:pPr>
            <a:r>
              <a:rPr lang="en-US" dirty="0" smtClean="0"/>
              <a:t>Knowing everything about your electrical devices, consumptions, movements at home has a lot of value.</a:t>
            </a:r>
          </a:p>
          <a:p>
            <a:pPr marL="0" indent="0">
              <a:buNone/>
            </a:pPr>
            <a:r>
              <a:rPr lang="en-US" dirty="0" smtClean="0"/>
              <a:t>Happy ? </a:t>
            </a:r>
            <a:r>
              <a:rPr lang="en-US" i="1" dirty="0" smtClean="0"/>
              <a:t>… </a:t>
            </a:r>
            <a:r>
              <a:rPr lang="en-US" i="1" dirty="0" smtClean="0">
                <a:solidFill>
                  <a:srgbClr val="FFC000"/>
                </a:solidFill>
              </a:rPr>
              <a:t>maybe not :-(</a:t>
            </a:r>
            <a:r>
              <a:rPr lang="en-US" i="1" dirty="0" smtClean="0"/>
              <a:t/>
            </a:r>
            <a:br>
              <a:rPr lang="en-US" i="1" dirty="0" smtClean="0"/>
            </a:br>
            <a:endParaRPr lang="en-US" i="1" dirty="0" smtClean="0"/>
          </a:p>
          <a:p>
            <a:pPr marL="0" indent="0" algn="ctr">
              <a:buNone/>
            </a:pPr>
            <a:r>
              <a:rPr lang="en-US" dirty="0" smtClean="0">
                <a:solidFill>
                  <a:srgbClr val="00B0F0"/>
                </a:solidFill>
              </a:rPr>
              <a:t>Just like with mobile devices,</a:t>
            </a:r>
            <a:br>
              <a:rPr lang="en-US" dirty="0" smtClean="0">
                <a:solidFill>
                  <a:srgbClr val="00B0F0"/>
                </a:solidFill>
              </a:rPr>
            </a:br>
            <a:r>
              <a:rPr lang="en-US" dirty="0" smtClean="0">
                <a:solidFill>
                  <a:srgbClr val="00B0F0"/>
                </a:solidFill>
              </a:rPr>
              <a:t>a lot of </a:t>
            </a:r>
            <a:r>
              <a:rPr lang="en-US" dirty="0" err="1" smtClean="0">
                <a:solidFill>
                  <a:srgbClr val="00B0F0"/>
                </a:solidFill>
              </a:rPr>
              <a:t>IoT</a:t>
            </a:r>
            <a:r>
              <a:rPr lang="en-US" dirty="0" smtClean="0">
                <a:solidFill>
                  <a:srgbClr val="00B0F0"/>
                </a:solidFill>
              </a:rPr>
              <a:t> devices will collect data.</a:t>
            </a:r>
          </a:p>
        </p:txBody>
      </p:sp>
    </p:spTree>
    <p:extLst>
      <p:ext uri="{BB962C8B-B14F-4D97-AF65-F5344CB8AC3E}">
        <p14:creationId xmlns:p14="http://schemas.microsoft.com/office/powerpoint/2010/main" val="2940979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3344578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Wearable</a:t>
            </a:r>
            <a:endParaRPr lang="fr-FR" dirty="0"/>
          </a:p>
        </p:txBody>
      </p:sp>
    </p:spTree>
    <p:extLst>
      <p:ext uri="{BB962C8B-B14F-4D97-AF65-F5344CB8AC3E}">
        <p14:creationId xmlns:p14="http://schemas.microsoft.com/office/powerpoint/2010/main" val="3016454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upload.wikimedia.org/wikipedia/en/archive/b/bf/20120423093646!Jawbone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289" y="3783702"/>
            <a:ext cx="2236203" cy="13888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zeofoto.files.wordpress.com/2013/09/withings-pul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2" y="4964485"/>
            <a:ext cx="2580754" cy="18948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images.apple.com/ipod/nike/images/overview_he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152400"/>
            <a:ext cx="3733800" cy="27330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Quantified self</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Form : Stuff you wear, minimal interaction,</a:t>
            </a:r>
            <a:br>
              <a:rPr lang="en-US" dirty="0" smtClean="0"/>
            </a:br>
            <a:r>
              <a:rPr lang="en-US" dirty="0" smtClean="0"/>
              <a:t>often connected your phone</a:t>
            </a:r>
            <a:br>
              <a:rPr lang="en-US" dirty="0" smtClean="0"/>
            </a:br>
            <a:r>
              <a:rPr lang="en-US" dirty="0" smtClean="0"/>
              <a:t>but not your typical mobile device.</a:t>
            </a:r>
          </a:p>
          <a:p>
            <a:pPr marL="0" indent="0">
              <a:buNone/>
            </a:pPr>
            <a:r>
              <a:rPr lang="en-US" dirty="0" smtClean="0"/>
              <a:t>Motivations : body/health information.</a:t>
            </a:r>
          </a:p>
        </p:txBody>
      </p:sp>
      <p:pic>
        <p:nvPicPr>
          <p:cNvPr id="1026" name="Picture 2" descr="http://static1.fitbit.com/simple.b-cssdisabled-png.h55c5bb50f980dfe64b88180880a155a8.pack?items=%2Fcontent%2Fassets%2Fhome2%2Fimages%2Fmain-products_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860391"/>
            <a:ext cx="3406150" cy="13965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1.fitbit.com/simple.b-cssdisabled-png.h593db8c8038d97dea740543620eb6a67.pack?items=%2Fimages%2Fcommon%2Flogo_with_trade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3496" y="4199977"/>
            <a:ext cx="1772950" cy="4252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martwatchgroup.com/wp-content/uploads/2013/12/basis_peak_400x400_v2-300x3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4440" y="4765522"/>
            <a:ext cx="2093766" cy="2093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martwatch-test.biz/wp-content/uploads/2014/03/basis-herstellerlogo-pres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76463" y="3939741"/>
            <a:ext cx="2465177" cy="9834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Jawbone wristban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2289" y="4893606"/>
            <a:ext cx="2021477" cy="20214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upload.wikimedia.org/wikipedia/en/thumb/b/b7/Withings-logo.svg/512px-Withings-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3038" y="4176228"/>
            <a:ext cx="1719651" cy="51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91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eeky-gadgets.com/wp-content/uploads/2014/11/Intel-M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99" y="4324626"/>
            <a:ext cx="4139670" cy="248380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media.engadget.com/img/products/537/biqj/biqj-8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0" y="274638"/>
            <a:ext cx="2907877" cy="21809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Wearable - Watches</a:t>
            </a:r>
            <a:endParaRPr lang="fr-FR" dirty="0"/>
          </a:p>
        </p:txBody>
      </p:sp>
      <p:sp>
        <p:nvSpPr>
          <p:cNvPr id="3" name="Content Placeholder 2"/>
          <p:cNvSpPr>
            <a:spLocks noGrp="1"/>
          </p:cNvSpPr>
          <p:nvPr>
            <p:ph idx="1"/>
          </p:nvPr>
        </p:nvSpPr>
        <p:spPr/>
        <p:txBody>
          <a:bodyPr/>
          <a:lstStyle/>
          <a:p>
            <a:pPr marL="0" indent="0">
              <a:buNone/>
            </a:pPr>
            <a:r>
              <a:rPr lang="en-US" dirty="0" smtClean="0"/>
              <a:t>Wearable … but not really an </a:t>
            </a:r>
            <a:r>
              <a:rPr lang="en-US" dirty="0" err="1" smtClean="0"/>
              <a:t>IoT</a:t>
            </a:r>
            <a:r>
              <a:rPr lang="en-US" dirty="0" smtClean="0"/>
              <a:t>.</a:t>
            </a:r>
            <a:br>
              <a:rPr lang="en-US" dirty="0" smtClean="0"/>
            </a:br>
            <a:r>
              <a:rPr lang="en-US" dirty="0" smtClean="0"/>
              <a:t>More like </a:t>
            </a:r>
            <a:r>
              <a:rPr lang="en-US" dirty="0"/>
              <a:t>a mobile </a:t>
            </a:r>
            <a:r>
              <a:rPr lang="en-US" dirty="0" smtClean="0"/>
              <a:t>device. Note :</a:t>
            </a:r>
            <a:endParaRPr lang="en-US" dirty="0"/>
          </a:p>
          <a:p>
            <a:r>
              <a:rPr lang="en-US" dirty="0" smtClean="0"/>
              <a:t>Intel/</a:t>
            </a:r>
            <a:r>
              <a:rPr lang="en-US" dirty="0" err="1" smtClean="0"/>
              <a:t>TagHeuer</a:t>
            </a:r>
            <a:r>
              <a:rPr lang="en-US" dirty="0" smtClean="0"/>
              <a:t>/Google collaboration.</a:t>
            </a:r>
          </a:p>
          <a:p>
            <a:r>
              <a:rPr lang="en-US" dirty="0" smtClean="0"/>
              <a:t>Intel MICA </a:t>
            </a:r>
            <a:r>
              <a:rPr lang="en-US" dirty="0" err="1" smtClean="0"/>
              <a:t>Smartband</a:t>
            </a:r>
            <a:r>
              <a:rPr lang="en-US" dirty="0" smtClean="0"/>
              <a:t>.</a:t>
            </a:r>
            <a:endParaRPr lang="fr-FR" dirty="0"/>
          </a:p>
        </p:txBody>
      </p:sp>
      <p:pic>
        <p:nvPicPr>
          <p:cNvPr id="7170" name="Picture 2" descr="http://www.imedicalapps.com/wp-content/uploads/2014/09/watch-d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6469" y="2819400"/>
            <a:ext cx="2184937" cy="2589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5862" y="3943477"/>
            <a:ext cx="4978400" cy="2930145"/>
          </a:xfrm>
          <a:prstGeom prst="rect">
            <a:avLst/>
          </a:prstGeom>
        </p:spPr>
      </p:pic>
      <p:pic>
        <p:nvPicPr>
          <p:cNvPr id="7176" name="Picture 8" descr="http://1.bp.blogspot.com/-HwmlZJwfDlY/VKld96V-VkI/AAAAAAAABYM/ejXnVrc2CUU/s1600/41sMKf34z%2B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3932" y="1999161"/>
            <a:ext cx="1689099" cy="265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68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Wearable - Glasses</a:t>
            </a:r>
            <a:endParaRPr lang="fr-FR" dirty="0"/>
          </a:p>
        </p:txBody>
      </p:sp>
      <p:sp>
        <p:nvSpPr>
          <p:cNvPr id="3" name="Content Placeholder 2"/>
          <p:cNvSpPr>
            <a:spLocks noGrp="1"/>
          </p:cNvSpPr>
          <p:nvPr>
            <p:ph idx="1"/>
          </p:nvPr>
        </p:nvSpPr>
        <p:spPr/>
        <p:txBody>
          <a:bodyPr/>
          <a:lstStyle/>
          <a:p>
            <a:endParaRPr lang="fr-FR"/>
          </a:p>
        </p:txBody>
      </p:sp>
      <p:pic>
        <p:nvPicPr>
          <p:cNvPr id="4" name="Picture 2" descr="http://www.transcriptionoutsourcing.net/wp-content/uploads/2014/02/9210684962_c622cc8c65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730796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09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Smart building / Home automation</a:t>
            </a:r>
            <a:endParaRPr lang="fr-FR" dirty="0"/>
          </a:p>
        </p:txBody>
      </p:sp>
    </p:spTree>
    <p:extLst>
      <p:ext uri="{BB962C8B-B14F-4D97-AF65-F5344CB8AC3E}">
        <p14:creationId xmlns:p14="http://schemas.microsoft.com/office/powerpoint/2010/main" val="2422366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Google - Nest</a:t>
            </a:r>
            <a:endParaRPr lang="fr-FR" dirty="0"/>
          </a:p>
        </p:txBody>
      </p:sp>
      <p:sp>
        <p:nvSpPr>
          <p:cNvPr id="5" name="Content Placeholder 4"/>
          <p:cNvSpPr>
            <a:spLocks noGrp="1"/>
          </p:cNvSpPr>
          <p:nvPr>
            <p:ph idx="1"/>
          </p:nvPr>
        </p:nvSpPr>
        <p:spPr/>
        <p:txBody>
          <a:bodyPr/>
          <a:lstStyle/>
          <a:p>
            <a:endParaRPr lang="fr-FR"/>
          </a:p>
        </p:txBody>
      </p:sp>
      <p:pic>
        <p:nvPicPr>
          <p:cNvPr id="6" name="Picture 2" descr="http://img.deusm.com/bigdatarepublic/2014/01/271027/nest-ph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86523"/>
            <a:ext cx="8610600" cy="528691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ecx.images-amazon.com/images/I/81XLL%2BGwU%2B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236785"/>
            <a:ext cx="4701799" cy="470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25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Sen.se</a:t>
            </a:r>
            <a:endParaRPr lang="fr-FR" dirty="0"/>
          </a:p>
        </p:txBody>
      </p:sp>
      <p:sp>
        <p:nvSpPr>
          <p:cNvPr id="5" name="Content Placeholder 4"/>
          <p:cNvSpPr>
            <a:spLocks noGrp="1"/>
          </p:cNvSpPr>
          <p:nvPr>
            <p:ph idx="1"/>
          </p:nvPr>
        </p:nvSpPr>
        <p:spPr/>
        <p:txBody>
          <a:bodyPr/>
          <a:lstStyle/>
          <a:p>
            <a:endParaRPr lang="fr-FR"/>
          </a:p>
        </p:txBody>
      </p:sp>
      <p:pic>
        <p:nvPicPr>
          <p:cNvPr id="6146" name="Picture 2" descr="http://www.pixelstrade.com/webzine/wp-content/uploads/2014/01/Sense-Mother-10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889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205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What is </a:t>
            </a:r>
            <a:r>
              <a:rPr lang="en-US" dirty="0" err="1" smtClean="0"/>
              <a:t>IoT</a:t>
            </a:r>
            <a:r>
              <a:rPr lang="en-US" dirty="0" smtClean="0"/>
              <a:t> ?</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159557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fontScale="92500" lnSpcReduction="10000"/>
          </a:bodyPr>
          <a:lstStyle/>
          <a:p>
            <a:r>
              <a:rPr lang="en-US" dirty="0" smtClean="0"/>
              <a:t>Non humanoid robots and drones</a:t>
            </a:r>
            <a:endParaRPr lang="fr-FR" dirty="0"/>
          </a:p>
        </p:txBody>
      </p:sp>
    </p:spTree>
    <p:extLst>
      <p:ext uri="{BB962C8B-B14F-4D97-AF65-F5344CB8AC3E}">
        <p14:creationId xmlns:p14="http://schemas.microsoft.com/office/powerpoint/2010/main" val="374773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Nabaztag</a:t>
            </a:r>
            <a:endParaRPr lang="fr-FR" dirty="0"/>
          </a:p>
        </p:txBody>
      </p:sp>
      <p:pic>
        <p:nvPicPr>
          <p:cNvPr id="11266" name="Picture 2" descr="http://41.media.tumblr.com/tumblr_m3emlpeRXD1rt714jo1_1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244" y="1411776"/>
            <a:ext cx="7031512" cy="5075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434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http://img1.lesnumeriques.com/news/34/34590/parrot-jumping-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914400"/>
            <a:ext cx="5344907" cy="371853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smtClean="0"/>
              <a:t>Parrot </a:t>
            </a:r>
            <a:r>
              <a:rPr lang="en-US" dirty="0" err="1" smtClean="0"/>
              <a:t>Minidrones</a:t>
            </a:r>
            <a:endParaRPr lang="fr-FR" dirty="0"/>
          </a:p>
        </p:txBody>
      </p:sp>
      <p:pic>
        <p:nvPicPr>
          <p:cNvPr id="10244" name="Picture 4" descr="http://www.parrot.com/static/images/theme/catalog/rolling_spider/rolling_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84" y="2743200"/>
            <a:ext cx="7057416" cy="41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73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Embedded – Old is New</a:t>
            </a:r>
            <a:endParaRPr lang="fr-FR" dirty="0"/>
          </a:p>
        </p:txBody>
      </p:sp>
    </p:spTree>
    <p:extLst>
      <p:ext uri="{BB962C8B-B14F-4D97-AF65-F5344CB8AC3E}">
        <p14:creationId xmlns:p14="http://schemas.microsoft.com/office/powerpoint/2010/main" val="4115336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Arcade / smart surfaces</a:t>
            </a:r>
            <a:endParaRPr lang="fr-FR" dirty="0"/>
          </a:p>
        </p:txBody>
      </p:sp>
      <p:sp>
        <p:nvSpPr>
          <p:cNvPr id="5" name="Content Placeholder 4"/>
          <p:cNvSpPr>
            <a:spLocks noGrp="1"/>
          </p:cNvSpPr>
          <p:nvPr>
            <p:ph idx="1"/>
          </p:nvPr>
        </p:nvSpPr>
        <p:spPr/>
        <p:txBody>
          <a:bodyPr/>
          <a:lstStyle/>
          <a:p>
            <a:endParaRPr lang="fr-FR"/>
          </a:p>
        </p:txBody>
      </p:sp>
      <p:pic>
        <p:nvPicPr>
          <p:cNvPr id="8196" name="Picture 4" descr="http://techcitynews.com/wp-content/uploads/2013/11/mashmashine-si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333" y="1524000"/>
            <a:ext cx="9271333"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53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signage / Smart furniture</a:t>
            </a:r>
            <a:endParaRPr lang="fr-FR" dirty="0"/>
          </a:p>
        </p:txBody>
      </p:sp>
      <p:sp>
        <p:nvSpPr>
          <p:cNvPr id="5" name="Content Placeholder 4"/>
          <p:cNvSpPr>
            <a:spLocks noGrp="1"/>
          </p:cNvSpPr>
          <p:nvPr>
            <p:ph idx="1"/>
          </p:nvPr>
        </p:nvSpPr>
        <p:spPr/>
        <p:txBody>
          <a:bodyPr/>
          <a:lstStyle/>
          <a:p>
            <a:endParaRPr lang="fr-FR"/>
          </a:p>
        </p:txBody>
      </p:sp>
      <p:pic>
        <p:nvPicPr>
          <p:cNvPr id="8194" name="Picture 2" descr="http://www.campaignbrief.com/Pedigree_ITouch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651509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2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Fields of </a:t>
            </a:r>
            <a:r>
              <a:rPr lang="en-US" dirty="0" err="1" smtClean="0"/>
              <a:t>IoT</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For the fun, the </a:t>
            </a:r>
            <a:r>
              <a:rPr lang="en-US" dirty="0" err="1" smtClean="0"/>
              <a:t>lulz</a:t>
            </a:r>
            <a:endParaRPr lang="fr-FR" dirty="0"/>
          </a:p>
        </p:txBody>
      </p:sp>
    </p:spTree>
    <p:extLst>
      <p:ext uri="{BB962C8B-B14F-4D97-AF65-F5344CB8AC3E}">
        <p14:creationId xmlns:p14="http://schemas.microsoft.com/office/powerpoint/2010/main" val="3260846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Because you can !</a:t>
            </a:r>
            <a:endParaRPr lang="fr-FR" dirty="0"/>
          </a:p>
        </p:txBody>
      </p:sp>
      <p:sp>
        <p:nvSpPr>
          <p:cNvPr id="3" name="Content Placeholder 2"/>
          <p:cNvSpPr>
            <a:spLocks noGrp="1"/>
          </p:cNvSpPr>
          <p:nvPr>
            <p:ph idx="1"/>
          </p:nvPr>
        </p:nvSpPr>
        <p:spPr/>
        <p:txBody>
          <a:bodyPr/>
          <a:lstStyle/>
          <a:p>
            <a:endParaRPr lang="fr-FR"/>
          </a:p>
        </p:txBody>
      </p:sp>
      <p:pic>
        <p:nvPicPr>
          <p:cNvPr id="6" name="Picture 5"/>
          <p:cNvPicPr>
            <a:picLocks noChangeAspect="1"/>
          </p:cNvPicPr>
          <p:nvPr/>
        </p:nvPicPr>
        <p:blipFill>
          <a:blip r:embed="rId2"/>
          <a:stretch>
            <a:fillRect/>
          </a:stretch>
        </p:blipFill>
        <p:spPr>
          <a:xfrm>
            <a:off x="4689677" y="1295279"/>
            <a:ext cx="3467100" cy="5562721"/>
          </a:xfrm>
          <a:prstGeom prst="rect">
            <a:avLst/>
          </a:prstGeom>
        </p:spPr>
      </p:pic>
      <p:pic>
        <p:nvPicPr>
          <p:cNvPr id="7" name="Picture 4" descr="http://www.dfrobot.com/wiki/images/thumb/c/c3/Gardening.jpg/300px-Garden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610600" y="1831156"/>
            <a:ext cx="4073236" cy="37337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wwstereo.com/_images/logos/parrot_logo_2012_0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7364" y="1905000"/>
            <a:ext cx="3056979" cy="9348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0" y="4253314"/>
            <a:ext cx="3971925" cy="2619375"/>
          </a:xfrm>
          <a:prstGeom prst="rect">
            <a:avLst/>
          </a:prstGeom>
        </p:spPr>
      </p:pic>
    </p:spTree>
    <p:extLst>
      <p:ext uri="{BB962C8B-B14F-4D97-AF65-F5344CB8AC3E}">
        <p14:creationId xmlns:p14="http://schemas.microsoft.com/office/powerpoint/2010/main" val="1400736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Get the video recording of this lecture</a:t>
            </a:r>
            <a:br>
              <a:rPr lang="en-US" dirty="0" smtClean="0"/>
            </a:br>
            <a:r>
              <a:rPr lang="en-US" dirty="0" smtClean="0"/>
              <a:t>and sample codes from :</a:t>
            </a:r>
          </a:p>
          <a:p>
            <a:pPr marL="0" indent="0">
              <a:buNone/>
            </a:pPr>
            <a:r>
              <a:rPr lang="en-US" dirty="0" smtClean="0">
                <a:hlinkClick r:id="rId2"/>
              </a:rPr>
              <a:t>https</a:t>
            </a:r>
            <a:r>
              <a:rPr lang="en-US" dirty="0">
                <a:hlinkClick r:id="rId2"/>
              </a:rPr>
              <a:t>://</a:t>
            </a:r>
            <a:r>
              <a:rPr lang="en-US" dirty="0" smtClean="0">
                <a:hlinkClick r:id="rId2"/>
              </a:rPr>
              <a:t>github.com/guermonprez/intel-academic-IoT-course</a:t>
            </a:r>
            <a:endParaRPr lang="en-US" dirty="0" smtClean="0"/>
          </a:p>
          <a:p>
            <a:pPr marL="0" indent="0">
              <a:buNone/>
            </a:pPr>
            <a:r>
              <a:rPr lang="en-US" dirty="0">
                <a:hlinkClick r:id="rId3"/>
              </a:rPr>
              <a:t>https://</a:t>
            </a:r>
            <a:r>
              <a:rPr lang="en-US" dirty="0" smtClean="0">
                <a:hlinkClick r:id="rId3"/>
              </a:rPr>
              <a:t>www.youtube.com/playlist?list=PLFBM-eCNdj6A5VSmOEjpn8XoiM88398B7</a:t>
            </a:r>
            <a:endParaRPr lang="en-US" dirty="0" smtClean="0"/>
          </a:p>
          <a:p>
            <a:pPr marL="0" indent="0">
              <a:buNone/>
            </a:pPr>
            <a:r>
              <a:rPr lang="en-US" dirty="0">
                <a:hlinkClick r:id="rId4"/>
              </a:rPr>
              <a:t>http://software.intel.com/academic/iot/</a:t>
            </a:r>
            <a:endParaRPr lang="en-US" dirty="0"/>
          </a:p>
          <a:p>
            <a:pPr marL="0" indent="0">
              <a:buNone/>
            </a:pPr>
            <a:endParaRPr lang="en-US" dirty="0" smtClean="0"/>
          </a:p>
          <a:p>
            <a:pPr marL="0" indent="0" algn="ctr">
              <a:buNone/>
            </a:pPr>
            <a:r>
              <a:rPr lang="en-US" dirty="0" smtClean="0"/>
              <a:t>Please send feedback and questions to :</a:t>
            </a:r>
          </a:p>
          <a:p>
            <a:pPr marL="0" indent="0" algn="ctr">
              <a:buNone/>
            </a:pPr>
            <a:r>
              <a:rPr lang="en-US" dirty="0">
                <a:solidFill>
                  <a:srgbClr val="00B0F0"/>
                </a:solidFill>
              </a:rPr>
              <a:t>p</a:t>
            </a:r>
            <a:r>
              <a:rPr lang="en-US" dirty="0" smtClean="0">
                <a:solidFill>
                  <a:srgbClr val="00B0F0"/>
                </a:solidFill>
              </a:rPr>
              <a:t>aul.guermonprez@intel.com</a:t>
            </a:r>
            <a:endParaRPr lang="fr-FR" dirty="0">
              <a:solidFill>
                <a:srgbClr val="00B0F0"/>
              </a:solidFill>
            </a:endParaRPr>
          </a:p>
        </p:txBody>
      </p:sp>
    </p:spTree>
    <p:extLst>
      <p:ext uri="{BB962C8B-B14F-4D97-AF65-F5344CB8AC3E}">
        <p14:creationId xmlns:p14="http://schemas.microsoft.com/office/powerpoint/2010/main" val="3316692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fr-FR" dirty="0"/>
          </a:p>
        </p:txBody>
      </p:sp>
      <p:sp>
        <p:nvSpPr>
          <p:cNvPr id="3" name="Content Placeholder 2"/>
          <p:cNvSpPr>
            <a:spLocks noGrp="1"/>
          </p:cNvSpPr>
          <p:nvPr>
            <p:ph idx="1"/>
          </p:nvPr>
        </p:nvSpPr>
        <p:spPr/>
        <p:txBody>
          <a:bodyPr/>
          <a:lstStyle/>
          <a:p>
            <a:pPr marL="0" indent="0">
              <a:buNone/>
            </a:pPr>
            <a:r>
              <a:rPr lang="en-US" dirty="0" smtClean="0"/>
              <a:t>Many definitions,</a:t>
            </a:r>
            <a:br>
              <a:rPr lang="en-US" dirty="0" smtClean="0"/>
            </a:br>
            <a:r>
              <a:rPr lang="en-US" dirty="0" smtClean="0"/>
              <a:t>but main characteristics of </a:t>
            </a:r>
            <a:r>
              <a:rPr lang="en-US" dirty="0" err="1" smtClean="0"/>
              <a:t>IoT</a:t>
            </a:r>
            <a:r>
              <a:rPr lang="en-US" dirty="0" smtClean="0"/>
              <a:t> are :</a:t>
            </a:r>
            <a:endParaRPr lang="fr-FR" dirty="0" smtClean="0"/>
          </a:p>
          <a:p>
            <a:r>
              <a:rPr lang="en-US" dirty="0" smtClean="0">
                <a:solidFill>
                  <a:srgbClr val="00B0F0"/>
                </a:solidFill>
              </a:rPr>
              <a:t>Highly connected</a:t>
            </a:r>
          </a:p>
          <a:p>
            <a:r>
              <a:rPr lang="en-US" dirty="0" smtClean="0">
                <a:solidFill>
                  <a:srgbClr val="00B0F0"/>
                </a:solidFill>
              </a:rPr>
              <a:t>Smart</a:t>
            </a:r>
          </a:p>
          <a:p>
            <a:r>
              <a:rPr lang="en-US" dirty="0" smtClean="0">
                <a:solidFill>
                  <a:srgbClr val="00B0F0"/>
                </a:solidFill>
              </a:rPr>
              <a:t>Thing</a:t>
            </a:r>
            <a:r>
              <a:rPr lang="en-US" dirty="0" smtClean="0"/>
              <a:t> = Not a computer / phone / tablet</a:t>
            </a:r>
          </a:p>
          <a:p>
            <a:r>
              <a:rPr lang="en-US" dirty="0" smtClean="0"/>
              <a:t>Network/physical world </a:t>
            </a:r>
            <a:r>
              <a:rPr lang="en-US" dirty="0" smtClean="0">
                <a:solidFill>
                  <a:srgbClr val="00B0F0"/>
                </a:solidFill>
              </a:rPr>
              <a:t>interface</a:t>
            </a:r>
          </a:p>
        </p:txBody>
      </p:sp>
    </p:spTree>
    <p:extLst>
      <p:ext uri="{BB962C8B-B14F-4D97-AF65-F5344CB8AC3E}">
        <p14:creationId xmlns:p14="http://schemas.microsoft.com/office/powerpoint/2010/main" val="4074593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connected</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Can be internet of course, but can also be :</a:t>
            </a:r>
          </a:p>
          <a:p>
            <a:r>
              <a:rPr lang="en-US" dirty="0" smtClean="0">
                <a:solidFill>
                  <a:srgbClr val="00B0F0"/>
                </a:solidFill>
              </a:rPr>
              <a:t>Intermittent</a:t>
            </a:r>
            <a:r>
              <a:rPr lang="en-US" dirty="0" smtClean="0"/>
              <a:t> internet (to save power,</a:t>
            </a:r>
            <a:br>
              <a:rPr lang="en-US" dirty="0" smtClean="0"/>
            </a:br>
            <a:r>
              <a:rPr lang="en-US" dirty="0" smtClean="0"/>
              <a:t>or because it’s unavailable)</a:t>
            </a:r>
          </a:p>
          <a:p>
            <a:r>
              <a:rPr lang="en-US" dirty="0" smtClean="0"/>
              <a:t>Low bandwidth, long distance (</a:t>
            </a:r>
            <a:r>
              <a:rPr lang="en-US" dirty="0" err="1" smtClean="0">
                <a:solidFill>
                  <a:srgbClr val="00B0F0"/>
                </a:solidFill>
              </a:rPr>
              <a:t>Sigfox</a:t>
            </a:r>
            <a:r>
              <a:rPr lang="en-US" dirty="0" smtClean="0"/>
              <a:t>)</a:t>
            </a:r>
          </a:p>
          <a:p>
            <a:r>
              <a:rPr lang="en-US" dirty="0" smtClean="0">
                <a:solidFill>
                  <a:srgbClr val="00B0F0"/>
                </a:solidFill>
              </a:rPr>
              <a:t>Mesh</a:t>
            </a:r>
            <a:r>
              <a:rPr lang="en-US" dirty="0" smtClean="0"/>
              <a:t> networks</a:t>
            </a:r>
          </a:p>
          <a:p>
            <a:r>
              <a:rPr lang="en-US" dirty="0" smtClean="0"/>
              <a:t>Local : Bluetooth Low Energy </a:t>
            </a:r>
            <a:r>
              <a:rPr lang="en-US" dirty="0" smtClean="0">
                <a:solidFill>
                  <a:srgbClr val="00B0F0"/>
                </a:solidFill>
              </a:rPr>
              <a:t>BLE, </a:t>
            </a:r>
            <a:r>
              <a:rPr lang="en-US" dirty="0" err="1" smtClean="0">
                <a:solidFill>
                  <a:srgbClr val="00B0F0"/>
                </a:solidFill>
              </a:rPr>
              <a:t>ZigBee</a:t>
            </a:r>
            <a:endParaRPr lang="en-US" dirty="0" smtClean="0">
              <a:solidFill>
                <a:srgbClr val="00B0F0"/>
              </a:solidFill>
            </a:endParaRPr>
          </a:p>
          <a:p>
            <a:endParaRPr lang="en-US" dirty="0" smtClean="0"/>
          </a:p>
          <a:p>
            <a:pPr marL="0" indent="0" algn="ctr">
              <a:buNone/>
            </a:pPr>
            <a:r>
              <a:rPr lang="en-US" dirty="0">
                <a:solidFill>
                  <a:srgbClr val="00B0F0"/>
                </a:solidFill>
              </a:rPr>
              <a:t>The “Internet” </a:t>
            </a:r>
            <a:r>
              <a:rPr lang="en-US" dirty="0" smtClean="0">
                <a:solidFill>
                  <a:srgbClr val="00B0F0"/>
                </a:solidFill>
              </a:rPr>
              <a:t>of </a:t>
            </a:r>
            <a:r>
              <a:rPr lang="en-US" dirty="0" err="1" smtClean="0">
                <a:solidFill>
                  <a:srgbClr val="00B0F0"/>
                </a:solidFill>
              </a:rPr>
              <a:t>IoT</a:t>
            </a:r>
            <a:r>
              <a:rPr lang="en-US" dirty="0" smtClean="0">
                <a:solidFill>
                  <a:srgbClr val="00B0F0"/>
                </a:solidFill>
              </a:rPr>
              <a:t> is not your usual Internet.</a:t>
            </a:r>
          </a:p>
        </p:txBody>
      </p:sp>
    </p:spTree>
    <p:extLst>
      <p:ext uri="{BB962C8B-B14F-4D97-AF65-F5344CB8AC3E}">
        <p14:creationId xmlns:p14="http://schemas.microsoft.com/office/powerpoint/2010/main" val="390665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Smart does not mean the raw information is smart or coming from an ultra precise sensor.</a:t>
            </a:r>
          </a:p>
          <a:p>
            <a:pPr marL="0" indent="0">
              <a:buNone/>
            </a:pPr>
            <a:r>
              <a:rPr lang="en-US" dirty="0" smtClean="0"/>
              <a:t>Your solution will be smart if :</a:t>
            </a:r>
          </a:p>
          <a:p>
            <a:r>
              <a:rPr lang="en-US" dirty="0" smtClean="0"/>
              <a:t>You </a:t>
            </a:r>
            <a:r>
              <a:rPr lang="en-US" dirty="0" smtClean="0">
                <a:solidFill>
                  <a:srgbClr val="00B0F0"/>
                </a:solidFill>
              </a:rPr>
              <a:t>cross analyze </a:t>
            </a:r>
            <a:r>
              <a:rPr lang="en-US" dirty="0" smtClean="0"/>
              <a:t>data from basic sensors</a:t>
            </a:r>
          </a:p>
          <a:p>
            <a:r>
              <a:rPr lang="en-US" dirty="0" smtClean="0"/>
              <a:t>You perform a first level of </a:t>
            </a:r>
            <a:r>
              <a:rPr lang="en-US" dirty="0" smtClean="0">
                <a:solidFill>
                  <a:srgbClr val="00B0F0"/>
                </a:solidFill>
              </a:rPr>
              <a:t>AI locally</a:t>
            </a:r>
          </a:p>
          <a:p>
            <a:r>
              <a:rPr lang="en-US" dirty="0" smtClean="0"/>
              <a:t>You improve your solution with a </a:t>
            </a:r>
            <a:r>
              <a:rPr lang="en-US" dirty="0" smtClean="0">
                <a:solidFill>
                  <a:srgbClr val="00B0F0"/>
                </a:solidFill>
              </a:rPr>
              <a:t>central AI</a:t>
            </a:r>
          </a:p>
          <a:p>
            <a:r>
              <a:rPr lang="en-US" dirty="0" smtClean="0"/>
              <a:t>It works with an </a:t>
            </a:r>
            <a:r>
              <a:rPr lang="en-US" dirty="0" smtClean="0">
                <a:solidFill>
                  <a:srgbClr val="00B0F0"/>
                </a:solidFill>
              </a:rPr>
              <a:t>imperfect connectivity</a:t>
            </a:r>
          </a:p>
          <a:p>
            <a:endParaRPr lang="en-US" dirty="0" smtClean="0"/>
          </a:p>
          <a:p>
            <a:pPr marL="0" indent="0" algn="ctr">
              <a:buNone/>
            </a:pPr>
            <a:r>
              <a:rPr lang="en-US" dirty="0" smtClean="0">
                <a:solidFill>
                  <a:srgbClr val="00B0F0"/>
                </a:solidFill>
              </a:rPr>
              <a:t>Don’t wait for the perfect sensor.</a:t>
            </a:r>
          </a:p>
        </p:txBody>
      </p:sp>
    </p:spTree>
    <p:extLst>
      <p:ext uri="{BB962C8B-B14F-4D97-AF65-F5344CB8AC3E}">
        <p14:creationId xmlns:p14="http://schemas.microsoft.com/office/powerpoint/2010/main" val="4067255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A laptop will use 90% of your brain :</a:t>
            </a:r>
            <a:br>
              <a:rPr lang="en-US" dirty="0" smtClean="0"/>
            </a:br>
            <a:r>
              <a:rPr lang="en-US" dirty="0" smtClean="0"/>
              <a:t>It’s designed as an exclusive tool.</a:t>
            </a:r>
          </a:p>
          <a:p>
            <a:pPr marL="0" indent="0">
              <a:buNone/>
            </a:pPr>
            <a:r>
              <a:rPr lang="en-US" dirty="0" smtClean="0"/>
              <a:t>A modern touch phone : 40%</a:t>
            </a:r>
            <a:br>
              <a:rPr lang="en-US" dirty="0" smtClean="0"/>
            </a:br>
            <a:r>
              <a:rPr lang="en-US" dirty="0" smtClean="0"/>
              <a:t>You can walk, but not drive safely.</a:t>
            </a:r>
          </a:p>
          <a:p>
            <a:pPr marL="0" indent="0">
              <a:buNone/>
            </a:pPr>
            <a:r>
              <a:rPr lang="en-US" dirty="0" smtClean="0"/>
              <a:t>An old phone with keys : 20%</a:t>
            </a:r>
          </a:p>
          <a:p>
            <a:pPr marL="0" indent="0">
              <a:buNone/>
            </a:pPr>
            <a:endParaRPr lang="en-US" dirty="0" smtClean="0"/>
          </a:p>
          <a:p>
            <a:pPr marL="0" indent="0" algn="ctr">
              <a:buNone/>
            </a:pPr>
            <a:r>
              <a:rPr lang="en-US" dirty="0" err="1" smtClean="0">
                <a:solidFill>
                  <a:srgbClr val="00B0F0"/>
                </a:solidFill>
              </a:rPr>
              <a:t>IoT</a:t>
            </a:r>
            <a:r>
              <a:rPr lang="en-US" dirty="0" smtClean="0">
                <a:solidFill>
                  <a:srgbClr val="00B0F0"/>
                </a:solidFill>
              </a:rPr>
              <a:t> solutions : target 0-5% maximum</a:t>
            </a:r>
          </a:p>
        </p:txBody>
      </p:sp>
    </p:spTree>
    <p:extLst>
      <p:ext uri="{BB962C8B-B14F-4D97-AF65-F5344CB8AC3E}">
        <p14:creationId xmlns:p14="http://schemas.microsoft.com/office/powerpoint/2010/main" val="4092511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Why 0-5% maximum ?</a:t>
            </a:r>
          </a:p>
          <a:p>
            <a:r>
              <a:rPr lang="en-US" dirty="0" smtClean="0"/>
              <a:t>You may have 50 of them at home.</a:t>
            </a:r>
            <a:br>
              <a:rPr lang="en-US" dirty="0" smtClean="0"/>
            </a:br>
            <a:r>
              <a:rPr lang="en-US" dirty="0" smtClean="0"/>
              <a:t>You don’t have time for each of them.</a:t>
            </a:r>
          </a:p>
          <a:p>
            <a:r>
              <a:rPr lang="en-US" dirty="0" smtClean="0"/>
              <a:t>You don’t want to think while you interact with them. Natural interfaces are better.</a:t>
            </a:r>
          </a:p>
          <a:p>
            <a:r>
              <a:rPr lang="en-US" dirty="0" smtClean="0"/>
              <a:t>The best interaction : no active interaction.</a:t>
            </a:r>
            <a:br>
              <a:rPr lang="en-US" dirty="0" smtClean="0"/>
            </a:br>
            <a:endParaRPr lang="en-US" dirty="0" smtClean="0"/>
          </a:p>
          <a:p>
            <a:pPr marL="0" indent="0" algn="ctr">
              <a:buNone/>
            </a:pPr>
            <a:r>
              <a:rPr lang="en-US" dirty="0" smtClean="0">
                <a:solidFill>
                  <a:srgbClr val="00B0F0"/>
                </a:solidFill>
              </a:rPr>
              <a:t>No screen, no settings, limited features.</a:t>
            </a:r>
          </a:p>
        </p:txBody>
      </p:sp>
    </p:spTree>
    <p:extLst>
      <p:ext uri="{BB962C8B-B14F-4D97-AF65-F5344CB8AC3E}">
        <p14:creationId xmlns:p14="http://schemas.microsoft.com/office/powerpoint/2010/main" val="2842563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world / Network</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An embedded project may not be </a:t>
            </a:r>
            <a:r>
              <a:rPr lang="en-US" dirty="0" err="1" smtClean="0"/>
              <a:t>IoT</a:t>
            </a:r>
            <a:r>
              <a:rPr lang="en-US" dirty="0" smtClean="0"/>
              <a:t> if :</a:t>
            </a:r>
          </a:p>
          <a:p>
            <a:r>
              <a:rPr lang="en-US" dirty="0" smtClean="0"/>
              <a:t>no information is gathered from the environment</a:t>
            </a:r>
            <a:br>
              <a:rPr lang="en-US" dirty="0" smtClean="0"/>
            </a:br>
            <a:r>
              <a:rPr lang="en-US" dirty="0" smtClean="0"/>
              <a:t>by analog or digital </a:t>
            </a:r>
            <a:r>
              <a:rPr lang="en-US" dirty="0" smtClean="0">
                <a:solidFill>
                  <a:srgbClr val="00B0F0"/>
                </a:solidFill>
              </a:rPr>
              <a:t>sensors</a:t>
            </a:r>
          </a:p>
          <a:p>
            <a:r>
              <a:rPr lang="en-US" dirty="0" smtClean="0"/>
              <a:t>no physical action is taken by </a:t>
            </a:r>
            <a:r>
              <a:rPr lang="en-US" dirty="0" smtClean="0">
                <a:solidFill>
                  <a:srgbClr val="00B0F0"/>
                </a:solidFill>
              </a:rPr>
              <a:t>motors</a:t>
            </a:r>
            <a:r>
              <a:rPr lang="en-US" dirty="0" smtClean="0"/>
              <a:t>, lights, sound, …</a:t>
            </a:r>
          </a:p>
          <a:p>
            <a:endParaRPr lang="en-US" dirty="0">
              <a:solidFill>
                <a:srgbClr val="00B0F0"/>
              </a:solidFill>
            </a:endParaRPr>
          </a:p>
          <a:p>
            <a:pPr marL="0" indent="0" algn="ctr">
              <a:buNone/>
            </a:pPr>
            <a:r>
              <a:rPr lang="en-US" dirty="0" smtClean="0">
                <a:solidFill>
                  <a:srgbClr val="00B0F0"/>
                </a:solidFill>
              </a:rPr>
              <a:t>Plan to interact with the physical world</a:t>
            </a:r>
          </a:p>
        </p:txBody>
      </p:sp>
    </p:spTree>
    <p:extLst>
      <p:ext uri="{BB962C8B-B14F-4D97-AF65-F5344CB8AC3E}">
        <p14:creationId xmlns:p14="http://schemas.microsoft.com/office/powerpoint/2010/main" val="124709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dirty="0" smtClean="0"/>
              <a:t>Why </a:t>
            </a:r>
            <a:r>
              <a:rPr lang="en-US" dirty="0" err="1" smtClean="0"/>
              <a:t>IoT</a:t>
            </a:r>
            <a:r>
              <a:rPr lang="en-US" dirty="0" smtClean="0"/>
              <a:t> ?</a:t>
            </a:r>
            <a:endParaRPr lang="fr-FR" dirty="0"/>
          </a:p>
        </p:txBody>
      </p:sp>
      <p:sp>
        <p:nvSpPr>
          <p:cNvPr id="5" name="Text Placeholder 4"/>
          <p:cNvSpPr>
            <a:spLocks noGrp="1"/>
          </p:cNvSpPr>
          <p:nvPr>
            <p:ph type="body" idx="12"/>
          </p:nvPr>
        </p:nvSpPr>
        <p:spPr/>
        <p:txBody>
          <a:bodyPr>
            <a:normAutofit fontScale="92500" lnSpcReduction="10000"/>
          </a:bodyPr>
          <a:lstStyle/>
          <a:p>
            <a:endParaRPr lang="fr-FR" dirty="0"/>
          </a:p>
        </p:txBody>
      </p:sp>
    </p:spTree>
    <p:extLst>
      <p:ext uri="{BB962C8B-B14F-4D97-AF65-F5344CB8AC3E}">
        <p14:creationId xmlns:p14="http://schemas.microsoft.com/office/powerpoint/2010/main" val="3903388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601</Words>
  <Application>Microsoft Office PowerPoint</Application>
  <PresentationFormat>Widescreen</PresentationFormat>
  <Paragraphs>112</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Segoe UI</vt:lpstr>
      <vt:lpstr>Wingdings</vt:lpstr>
      <vt:lpstr>Office Theme</vt:lpstr>
      <vt:lpstr>Internet of Things with Intel A1 – What is IoT ?</vt:lpstr>
      <vt:lpstr>PowerPoint Presentation</vt:lpstr>
      <vt:lpstr>Internet of Things</vt:lpstr>
      <vt:lpstr>Highly connected</vt:lpstr>
      <vt:lpstr>Smart</vt:lpstr>
      <vt:lpstr>Thing</vt:lpstr>
      <vt:lpstr>Thing</vt:lpstr>
      <vt:lpstr>Physical world / Network</vt:lpstr>
      <vt:lpstr>PowerPoint Presentation</vt:lpstr>
      <vt:lpstr>Why deploy IoT solutions ?</vt:lpstr>
      <vt:lpstr>Why deploy IoT solutions ?</vt:lpstr>
      <vt:lpstr>PowerPoint Presentation</vt:lpstr>
      <vt:lpstr>PowerPoint Presentation</vt:lpstr>
      <vt:lpstr>Quantified self</vt:lpstr>
      <vt:lpstr>Wearable - Watches</vt:lpstr>
      <vt:lpstr>Wearable - Glasses</vt:lpstr>
      <vt:lpstr>PowerPoint Presentation</vt:lpstr>
      <vt:lpstr>Google - Nest</vt:lpstr>
      <vt:lpstr>Sen.se</vt:lpstr>
      <vt:lpstr>PowerPoint Presentation</vt:lpstr>
      <vt:lpstr>Nabaztag</vt:lpstr>
      <vt:lpstr>Parrot Minidrones</vt:lpstr>
      <vt:lpstr>PowerPoint Presentation</vt:lpstr>
      <vt:lpstr>Arcade / smart surfaces</vt:lpstr>
      <vt:lpstr>Digital signage / Smart furniture</vt:lpstr>
      <vt:lpstr>PowerPoint Presentation</vt:lpstr>
      <vt:lpstr>Why ? Because you can !</vt:lpstr>
      <vt:lpstr>Links</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2014-02-20T16:55:44Z</dcterms:created>
  <dcterms:modified xsi:type="dcterms:W3CDTF">2015-05-13T12:34:26Z</dcterms:modified>
</cp:coreProperties>
</file>