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344" r:id="rId2"/>
    <p:sldId id="357" r:id="rId3"/>
    <p:sldId id="358" r:id="rId4"/>
    <p:sldId id="359" r:id="rId5"/>
    <p:sldId id="362" r:id="rId6"/>
    <p:sldId id="360" r:id="rId7"/>
    <p:sldId id="363" r:id="rId8"/>
    <p:sldId id="364" r:id="rId9"/>
    <p:sldId id="365" r:id="rId10"/>
    <p:sldId id="366" r:id="rId11"/>
    <p:sldId id="367" r:id="rId12"/>
    <p:sldId id="381" r:id="rId13"/>
    <p:sldId id="361" r:id="rId14"/>
    <p:sldId id="368" r:id="rId15"/>
    <p:sldId id="369" r:id="rId16"/>
    <p:sldId id="375" r:id="rId17"/>
    <p:sldId id="370" r:id="rId18"/>
    <p:sldId id="371" r:id="rId19"/>
    <p:sldId id="372" r:id="rId20"/>
    <p:sldId id="378" r:id="rId21"/>
    <p:sldId id="373" r:id="rId22"/>
    <p:sldId id="374" r:id="rId23"/>
    <p:sldId id="380" r:id="rId24"/>
    <p:sldId id="379" r:id="rId25"/>
    <p:sldId id="376" r:id="rId26"/>
    <p:sldId id="377"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228"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D03B5-F189-49B6-BAAC-2D489CE67E46}" type="datetimeFigureOut">
              <a:rPr lang="fr-FR" smtClean="0"/>
              <a:t>13/05/2015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1AF09-611B-408B-AF1D-372CE5630A44}" type="slidenum">
              <a:rPr lang="fr-FR" smtClean="0"/>
              <a:t>‹#›</a:t>
            </a:fld>
            <a:endParaRPr lang="fr-FR"/>
          </a:p>
        </p:txBody>
      </p:sp>
    </p:spTree>
    <p:extLst>
      <p:ext uri="{BB962C8B-B14F-4D97-AF65-F5344CB8AC3E}">
        <p14:creationId xmlns:p14="http://schemas.microsoft.com/office/powerpoint/2010/main" val="284851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11200" y="2209801"/>
            <a:ext cx="10566400" cy="1577175"/>
          </a:xfrm>
        </p:spPr>
        <p:txBody>
          <a:bodyPr/>
          <a:lstStyle>
            <a:lvl1pPr algn="l">
              <a:defRPr>
                <a:solidFill>
                  <a:srgbClr val="0070C0"/>
                </a:solidFill>
                <a:latin typeface="Arial" panose="020B0604020202020204" pitchFamily="34" charset="0"/>
                <a:cs typeface="Arial" panose="020B0604020202020204" pitchFamily="34" charset="0"/>
              </a:defRPr>
            </a:lvl1pPr>
          </a:lstStyle>
          <a:p>
            <a:r>
              <a:rPr lang="en-US" dirty="0" smtClean="0"/>
              <a:t>Click to edit Master</a:t>
            </a:r>
            <a:br>
              <a:rPr lang="en-US" dirty="0" smtClean="0"/>
            </a:br>
            <a:r>
              <a:rPr lang="en-US" dirty="0" smtClean="0"/>
              <a:t>title style</a:t>
            </a:r>
            <a:endParaRPr lang="en-US" dirty="0"/>
          </a:p>
        </p:txBody>
      </p:sp>
      <p:sp>
        <p:nvSpPr>
          <p:cNvPr id="3" name="Subtitle 2"/>
          <p:cNvSpPr>
            <a:spLocks noGrp="1"/>
          </p:cNvSpPr>
          <p:nvPr>
            <p:ph type="subTitle" idx="1"/>
          </p:nvPr>
        </p:nvSpPr>
        <p:spPr>
          <a:xfrm>
            <a:off x="711200" y="3810000"/>
            <a:ext cx="9652000" cy="1676400"/>
          </a:xfrm>
        </p:spPr>
        <p:txBody>
          <a:bodyPr/>
          <a:lstStyle>
            <a:lvl1pPr marL="0" indent="0" algn="l">
              <a:buNone/>
              <a:defRPr>
                <a:solidFill>
                  <a:schemeClr val="tx1">
                    <a:lumMod val="75000"/>
                    <a:lumOff val="2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1600200"/>
            <a:ext cx="10972800" cy="4876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3124200"/>
            <a:ext cx="10363200" cy="533400"/>
          </a:xfrm>
        </p:spPr>
        <p:txBody>
          <a:bodyPr anchor="b">
            <a:normAutofit/>
          </a:bodyPr>
          <a:lstStyle>
            <a:lvl1pPr marL="0" indent="0">
              <a:buNone/>
              <a:defRPr sz="3200">
                <a:solidFill>
                  <a:srgbClr val="0070C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11"/>
          </p:nvPr>
        </p:nvSpPr>
        <p:spPr/>
        <p:txBody>
          <a:bodyPr/>
          <a:lstStyle/>
          <a:p>
            <a:endParaRPr lang="en-US"/>
          </a:p>
        </p:txBody>
      </p:sp>
      <p:sp>
        <p:nvSpPr>
          <p:cNvPr id="7" name="Text Placeholder 2"/>
          <p:cNvSpPr>
            <a:spLocks noGrp="1"/>
          </p:cNvSpPr>
          <p:nvPr>
            <p:ph type="body" idx="12"/>
          </p:nvPr>
        </p:nvSpPr>
        <p:spPr>
          <a:xfrm>
            <a:off x="914400" y="3733801"/>
            <a:ext cx="10363200" cy="533400"/>
          </a:xfrm>
        </p:spPr>
        <p:txBody>
          <a:bodyPr anchor="b">
            <a:normAutofit/>
          </a:bodyPr>
          <a:lstStyle>
            <a:lvl1pPr marL="0" indent="0">
              <a:buNone/>
              <a:defRPr sz="3200">
                <a:solidFill>
                  <a:srgbClr val="00B0F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rgbClr val="00B0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5/13/2015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5/13/2015</a:t>
            </a:fld>
            <a:endParaRPr lang="en-US"/>
          </a:p>
        </p:txBody>
      </p:sp>
      <p:sp>
        <p:nvSpPr>
          <p:cNvPr id="4" name="Footer Placeholder 3"/>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5/13/2015</a:t>
            </a:fld>
            <a:endParaRPr lang="en-US"/>
          </a:p>
        </p:txBody>
      </p:sp>
      <p:sp>
        <p:nvSpPr>
          <p:cNvPr id="3" name="Footer Placeholder 2"/>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rgbClr val="0070C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0"/>
            <a:ext cx="109728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5/13/2015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Creative Commons CC-By 3.0</a:t>
            </a:r>
            <a:endParaRPr lang="en-US"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59905" y="5943600"/>
            <a:ext cx="1178095" cy="7778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0070C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creativecommons.org/licenses/by/3.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Internet of Things </a:t>
            </a:r>
            <a:r>
              <a:rPr lang="en-US" dirty="0" smtClean="0"/>
              <a:t>with Intel</a:t>
            </a:r>
            <a:br>
              <a:rPr lang="en-US" dirty="0" smtClean="0"/>
            </a:br>
            <a:r>
              <a:rPr lang="en-US" dirty="0" smtClean="0"/>
              <a:t>A2 – </a:t>
            </a:r>
            <a:r>
              <a:rPr lang="en-US" dirty="0" err="1" smtClean="0"/>
              <a:t>IoT</a:t>
            </a:r>
            <a:r>
              <a:rPr lang="en-US" dirty="0" smtClean="0"/>
              <a:t> boards</a:t>
            </a:r>
            <a:endParaRPr lang="fr-FR" dirty="0"/>
          </a:p>
        </p:txBody>
      </p:sp>
      <p:sp>
        <p:nvSpPr>
          <p:cNvPr id="5" name="Subtitle 4"/>
          <p:cNvSpPr>
            <a:spLocks noGrp="1"/>
          </p:cNvSpPr>
          <p:nvPr>
            <p:ph type="subTitle" idx="1"/>
          </p:nvPr>
        </p:nvSpPr>
        <p:spPr/>
        <p:txBody>
          <a:bodyPr/>
          <a:lstStyle/>
          <a:p>
            <a:r>
              <a:rPr lang="en-US" dirty="0" smtClean="0"/>
              <a:t>paul.guermonprez@intel.com</a:t>
            </a:r>
            <a:endParaRPr lang="fr-FR" dirty="0"/>
          </a:p>
        </p:txBody>
      </p:sp>
    </p:spTree>
    <p:extLst>
      <p:ext uri="{BB962C8B-B14F-4D97-AF65-F5344CB8AC3E}">
        <p14:creationId xmlns:p14="http://schemas.microsoft.com/office/powerpoint/2010/main" val="2374703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factor</a:t>
            </a:r>
            <a:endParaRPr lang="fr-FR" dirty="0"/>
          </a:p>
        </p:txBody>
      </p:sp>
      <p:sp>
        <p:nvSpPr>
          <p:cNvPr id="3" name="Content Placeholder 2"/>
          <p:cNvSpPr>
            <a:spLocks noGrp="1"/>
          </p:cNvSpPr>
          <p:nvPr>
            <p:ph idx="1"/>
          </p:nvPr>
        </p:nvSpPr>
        <p:spPr/>
        <p:txBody>
          <a:bodyPr>
            <a:normAutofit/>
          </a:bodyPr>
          <a:lstStyle/>
          <a:p>
            <a:pPr marL="0" indent="0">
              <a:buNone/>
            </a:pPr>
            <a:r>
              <a:rPr lang="fr-FR" dirty="0" err="1" smtClean="0"/>
              <a:t>It’s</a:t>
            </a:r>
            <a:r>
              <a:rPr lang="fr-FR" dirty="0" smtClean="0"/>
              <a:t> </a:t>
            </a:r>
            <a:r>
              <a:rPr lang="fr-FR" dirty="0" err="1" smtClean="0"/>
              <a:t>convenient</a:t>
            </a:r>
            <a:r>
              <a:rPr lang="fr-FR" dirty="0" smtClean="0"/>
              <a:t> to have large </a:t>
            </a:r>
            <a:r>
              <a:rPr lang="fr-FR" dirty="0" err="1" smtClean="0"/>
              <a:t>boards</a:t>
            </a:r>
            <a:r>
              <a:rPr lang="fr-FR" dirty="0" smtClean="0"/>
              <a:t> </a:t>
            </a:r>
            <a:r>
              <a:rPr lang="fr-FR" dirty="0" err="1" smtClean="0"/>
              <a:t>with</a:t>
            </a:r>
            <a:r>
              <a:rPr lang="fr-FR" dirty="0" smtClean="0"/>
              <a:t> lots of IO for </a:t>
            </a:r>
            <a:r>
              <a:rPr lang="fr-FR" dirty="0" err="1" smtClean="0"/>
              <a:t>prototyping</a:t>
            </a:r>
            <a:r>
              <a:rPr lang="fr-FR" dirty="0" smtClean="0"/>
              <a:t>. But </a:t>
            </a:r>
            <a:r>
              <a:rPr lang="fr-FR" dirty="0" err="1" smtClean="0"/>
              <a:t>you’ll</a:t>
            </a:r>
            <a:r>
              <a:rPr lang="fr-FR" dirty="0" smtClean="0"/>
              <a:t> </a:t>
            </a:r>
            <a:r>
              <a:rPr lang="fr-FR" dirty="0" err="1" smtClean="0"/>
              <a:t>need</a:t>
            </a:r>
            <a:r>
              <a:rPr lang="fr-FR" dirty="0" smtClean="0"/>
              <a:t> to design a new </a:t>
            </a:r>
            <a:r>
              <a:rPr lang="fr-FR" dirty="0" err="1" smtClean="0"/>
              <a:t>board</a:t>
            </a:r>
            <a:r>
              <a:rPr lang="fr-FR" dirty="0" smtClean="0"/>
              <a:t> for </a:t>
            </a:r>
            <a:r>
              <a:rPr lang="fr-FR" dirty="0" smtClean="0"/>
              <a:t>production. It </a:t>
            </a:r>
            <a:r>
              <a:rPr lang="fr-FR" dirty="0" err="1" smtClean="0"/>
              <a:t>takes</a:t>
            </a:r>
            <a:r>
              <a:rPr lang="fr-FR" dirty="0" smtClean="0"/>
              <a:t> a lot of money, time and </a:t>
            </a:r>
            <a:r>
              <a:rPr lang="fr-FR" dirty="0" err="1" smtClean="0"/>
              <a:t>skills</a:t>
            </a:r>
            <a:r>
              <a:rPr lang="fr-FR" dirty="0" smtClean="0"/>
              <a:t>.</a:t>
            </a:r>
            <a:br>
              <a:rPr lang="fr-FR" dirty="0" smtClean="0"/>
            </a:br>
            <a:endParaRPr lang="fr-FR" dirty="0" smtClean="0"/>
          </a:p>
          <a:p>
            <a:pPr marL="0" indent="0">
              <a:buNone/>
            </a:pPr>
            <a:r>
              <a:rPr lang="en-US" dirty="0" smtClean="0"/>
              <a:t>Or you take a board with a </a:t>
            </a:r>
            <a:r>
              <a:rPr lang="en-US" dirty="0" smtClean="0">
                <a:solidFill>
                  <a:srgbClr val="00B0F0"/>
                </a:solidFill>
              </a:rPr>
              <a:t>modular design </a:t>
            </a:r>
            <a:r>
              <a:rPr lang="en-US" dirty="0" smtClean="0"/>
              <a:t>: your compute module has all the complex parts you won’t redesign, and the simper connectivity board can be replaced or designed easily.</a:t>
            </a:r>
          </a:p>
        </p:txBody>
      </p:sp>
    </p:spTree>
    <p:extLst>
      <p:ext uri="{BB962C8B-B14F-4D97-AF65-F5344CB8AC3E}">
        <p14:creationId xmlns:p14="http://schemas.microsoft.com/office/powerpoint/2010/main" val="203381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features</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big difference between </a:t>
            </a:r>
            <a:r>
              <a:rPr lang="en-US" dirty="0" err="1" smtClean="0"/>
              <a:t>IoT</a:t>
            </a:r>
            <a:r>
              <a:rPr lang="en-US" dirty="0" smtClean="0"/>
              <a:t> prototypes and production is </a:t>
            </a:r>
            <a:r>
              <a:rPr lang="en-US" dirty="0" smtClean="0">
                <a:solidFill>
                  <a:srgbClr val="00B0F0"/>
                </a:solidFill>
              </a:rPr>
              <a:t>total power consumption</a:t>
            </a:r>
            <a:r>
              <a:rPr lang="en-US" dirty="0" smtClean="0"/>
              <a:t>.</a:t>
            </a:r>
          </a:p>
          <a:p>
            <a:pPr marL="0" indent="0">
              <a:buNone/>
            </a:pPr>
            <a:r>
              <a:rPr lang="en-US" dirty="0" smtClean="0"/>
              <a:t>You would not plug a 3G dongle on a desktop and call it a mobile phone, right ? Same for </a:t>
            </a:r>
            <a:r>
              <a:rPr lang="en-US" dirty="0" err="1" smtClean="0"/>
              <a:t>IoT</a:t>
            </a:r>
            <a:r>
              <a:rPr lang="en-US" dirty="0" smtClean="0"/>
              <a:t>.</a:t>
            </a:r>
          </a:p>
          <a:p>
            <a:pPr marL="0" indent="0">
              <a:buNone/>
            </a:pPr>
            <a:r>
              <a:rPr lang="en-US" dirty="0" smtClean="0"/>
              <a:t>You need :</a:t>
            </a:r>
          </a:p>
          <a:p>
            <a:pPr lvl="1"/>
            <a:r>
              <a:rPr lang="en-US" dirty="0" smtClean="0"/>
              <a:t>a very efficient processor,</a:t>
            </a:r>
            <a:br>
              <a:rPr lang="en-US" dirty="0" smtClean="0"/>
            </a:br>
            <a:r>
              <a:rPr lang="en-US" dirty="0" smtClean="0"/>
              <a:t>with advanced sleep/hibernation features</a:t>
            </a:r>
          </a:p>
          <a:p>
            <a:pPr lvl="1"/>
            <a:r>
              <a:rPr lang="en-US" dirty="0" smtClean="0"/>
              <a:t>power optimized wireless</a:t>
            </a:r>
          </a:p>
          <a:p>
            <a:pPr lvl="1"/>
            <a:r>
              <a:rPr lang="en-US" dirty="0" smtClean="0"/>
              <a:t>great integration of all parts</a:t>
            </a:r>
          </a:p>
          <a:p>
            <a:pPr lvl="1"/>
            <a:r>
              <a:rPr lang="en-US" dirty="0" smtClean="0"/>
              <a:t>lots of software, driver and OS optimization</a:t>
            </a:r>
          </a:p>
        </p:txBody>
      </p:sp>
    </p:spTree>
    <p:extLst>
      <p:ext uri="{BB962C8B-B14F-4D97-AF65-F5344CB8AC3E}">
        <p14:creationId xmlns:p14="http://schemas.microsoft.com/office/powerpoint/2010/main" val="262106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a:t>
            </a:r>
            <a:endParaRPr lang="fr-FR" dirty="0"/>
          </a:p>
        </p:txBody>
      </p:sp>
      <p:sp>
        <p:nvSpPr>
          <p:cNvPr id="3" name="Content Placeholder 2"/>
          <p:cNvSpPr>
            <a:spLocks noGrp="1"/>
          </p:cNvSpPr>
          <p:nvPr>
            <p:ph idx="1"/>
          </p:nvPr>
        </p:nvSpPr>
        <p:spPr/>
        <p:txBody>
          <a:bodyPr>
            <a:normAutofit/>
          </a:bodyPr>
          <a:lstStyle/>
          <a:p>
            <a:pPr marL="0" indent="0">
              <a:buNone/>
            </a:pPr>
            <a:r>
              <a:rPr lang="en-US" dirty="0" smtClean="0"/>
              <a:t>We all like to prototype with our desktop OS.</a:t>
            </a:r>
          </a:p>
          <a:p>
            <a:pPr marL="0" indent="0">
              <a:buNone/>
            </a:pPr>
            <a:r>
              <a:rPr lang="en-US" dirty="0" smtClean="0"/>
              <a:t>It can be a big </a:t>
            </a:r>
            <a:r>
              <a:rPr lang="en-US" dirty="0" err="1" smtClean="0"/>
              <a:t>linux</a:t>
            </a:r>
            <a:r>
              <a:rPr lang="en-US" dirty="0" smtClean="0"/>
              <a:t> </a:t>
            </a:r>
            <a:r>
              <a:rPr lang="en-US" dirty="0" err="1" smtClean="0"/>
              <a:t>distro</a:t>
            </a:r>
            <a:r>
              <a:rPr lang="en-US" dirty="0" smtClean="0"/>
              <a:t> like Ubuntu, Windows </a:t>
            </a:r>
            <a:r>
              <a:rPr lang="en-US" dirty="0" smtClean="0"/>
              <a:t>10, OSX </a:t>
            </a:r>
            <a:r>
              <a:rPr lang="en-US" dirty="0" smtClean="0"/>
              <a:t>… it’s easy, all the packages are readily available.</a:t>
            </a:r>
          </a:p>
          <a:p>
            <a:pPr marL="0" indent="0">
              <a:buNone/>
            </a:pPr>
            <a:r>
              <a:rPr lang="en-US" dirty="0" smtClean="0"/>
              <a:t>But a professional grade embedded project requires to start from scratch, perhaps use a substitute of </a:t>
            </a:r>
            <a:r>
              <a:rPr lang="en-US" dirty="0" err="1" smtClean="0"/>
              <a:t>glic</a:t>
            </a:r>
            <a:r>
              <a:rPr lang="en-US" dirty="0" smtClean="0"/>
              <a:t>, control each piece of code added to the system and integrate with a large team of software developers.</a:t>
            </a:r>
          </a:p>
          <a:p>
            <a:pPr marL="0" indent="0">
              <a:buNone/>
            </a:pPr>
            <a:r>
              <a:rPr lang="en-US" dirty="0" smtClean="0"/>
              <a:t>A typical open source OS for professional projects is </a:t>
            </a:r>
            <a:r>
              <a:rPr lang="en-US" dirty="0" err="1" smtClean="0">
                <a:solidFill>
                  <a:srgbClr val="00B0F0"/>
                </a:solidFill>
              </a:rPr>
              <a:t>Yocto</a:t>
            </a:r>
            <a:r>
              <a:rPr lang="en-US" dirty="0" smtClean="0"/>
              <a:t>.</a:t>
            </a:r>
          </a:p>
        </p:txBody>
      </p:sp>
    </p:spTree>
    <p:extLst>
      <p:ext uri="{BB962C8B-B14F-4D97-AF65-F5344CB8AC3E}">
        <p14:creationId xmlns:p14="http://schemas.microsoft.com/office/powerpoint/2010/main" val="318286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Intel </a:t>
            </a:r>
            <a:r>
              <a:rPr lang="en-US" dirty="0" err="1" smtClean="0"/>
              <a:t>IoT</a:t>
            </a:r>
            <a:r>
              <a:rPr lang="en-US" dirty="0" smtClean="0"/>
              <a:t> boards</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1165115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 Galileo</a:t>
            </a:r>
            <a:endParaRPr lang="fr-FR" dirty="0"/>
          </a:p>
        </p:txBody>
      </p:sp>
      <p:sp>
        <p:nvSpPr>
          <p:cNvPr id="5" name="Content Placeholder 4"/>
          <p:cNvSpPr>
            <a:spLocks noGrp="1"/>
          </p:cNvSpPr>
          <p:nvPr>
            <p:ph idx="1"/>
          </p:nvPr>
        </p:nvSpPr>
        <p:spPr/>
        <p:txBody>
          <a:bodyPr/>
          <a:lstStyle/>
          <a:p>
            <a:endParaRPr lang="fr-FR"/>
          </a:p>
        </p:txBody>
      </p:sp>
      <p:pic>
        <p:nvPicPr>
          <p:cNvPr id="6" name="Picture 2" descr="http://www.seeedstudio.com/depot/images/product/Galileo_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1295401"/>
            <a:ext cx="6569983" cy="4927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112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cdn.sparkfun.com/assets/parts/1/0/1/3/9/13097-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621947"/>
            <a:ext cx="541020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codefoster.blob.core.windows.net/site/image/73cd7e5e3ba54692a6479d4350f228a0/edison-setup_miniboard_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7080" y="648685"/>
            <a:ext cx="3581400"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Intel Edison</a:t>
            </a:r>
            <a:endParaRPr lang="fr-FR" dirty="0"/>
          </a:p>
        </p:txBody>
      </p:sp>
      <p:sp>
        <p:nvSpPr>
          <p:cNvPr id="3" name="Content Placeholder 2"/>
          <p:cNvSpPr>
            <a:spLocks noGrp="1"/>
          </p:cNvSpPr>
          <p:nvPr>
            <p:ph idx="1"/>
          </p:nvPr>
        </p:nvSpPr>
        <p:spPr/>
        <p:txBody>
          <a:bodyPr/>
          <a:lstStyle/>
          <a:p>
            <a:endParaRPr lang="fr-FR" dirty="0"/>
          </a:p>
        </p:txBody>
      </p:sp>
      <p:pic>
        <p:nvPicPr>
          <p:cNvPr id="7" name="Picture 6"/>
          <p:cNvPicPr>
            <a:picLocks noChangeAspect="1"/>
          </p:cNvPicPr>
          <p:nvPr/>
        </p:nvPicPr>
        <p:blipFill>
          <a:blip r:embed="rId4"/>
          <a:stretch>
            <a:fillRect/>
          </a:stretch>
        </p:blipFill>
        <p:spPr>
          <a:xfrm>
            <a:off x="1524000" y="1310641"/>
            <a:ext cx="3200400" cy="2980405"/>
          </a:xfrm>
          <a:prstGeom prst="rect">
            <a:avLst/>
          </a:prstGeom>
        </p:spPr>
      </p:pic>
    </p:spTree>
    <p:extLst>
      <p:ext uri="{BB962C8B-B14F-4D97-AF65-F5344CB8AC3E}">
        <p14:creationId xmlns:p14="http://schemas.microsoft.com/office/powerpoint/2010/main" val="3817249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 Curie</a:t>
            </a:r>
            <a:endParaRPr lang="fr-FR" dirty="0"/>
          </a:p>
        </p:txBody>
      </p:sp>
      <p:sp>
        <p:nvSpPr>
          <p:cNvPr id="3" name="Content Placeholder 2"/>
          <p:cNvSpPr>
            <a:spLocks noGrp="1"/>
          </p:cNvSpPr>
          <p:nvPr>
            <p:ph idx="1"/>
          </p:nvPr>
        </p:nvSpPr>
        <p:spPr/>
        <p:txBody>
          <a:bodyPr/>
          <a:lstStyle/>
          <a:p>
            <a:endParaRPr lang="fr-FR" dirty="0"/>
          </a:p>
        </p:txBody>
      </p:sp>
      <p:pic>
        <p:nvPicPr>
          <p:cNvPr id="3074" name="Picture 2" descr="http://cdni.wired.co.uk/1240x826/a_c/cur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600201"/>
            <a:ext cx="5143500" cy="3426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333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also : HDMI Stick, NUC</a:t>
            </a:r>
            <a:endParaRPr lang="fr-FR" dirty="0"/>
          </a:p>
        </p:txBody>
      </p:sp>
      <p:sp>
        <p:nvSpPr>
          <p:cNvPr id="3" name="Content Placeholder 2"/>
          <p:cNvSpPr>
            <a:spLocks noGrp="1"/>
          </p:cNvSpPr>
          <p:nvPr>
            <p:ph idx="1"/>
          </p:nvPr>
        </p:nvSpPr>
        <p:spPr/>
        <p:txBody>
          <a:bodyPr/>
          <a:lstStyle/>
          <a:p>
            <a:endParaRPr lang="fr-FR" dirty="0"/>
          </a:p>
        </p:txBody>
      </p:sp>
      <p:pic>
        <p:nvPicPr>
          <p:cNvPr id="2050" name="Picture 2" descr="http://www.intel.com/content/dam/www/public/us/en/images/product/wilson-canyon-nuc-front-angle-with-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3276600"/>
            <a:ext cx="598766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6934201" y="1295401"/>
            <a:ext cx="3686175" cy="2754415"/>
          </a:xfrm>
          <a:prstGeom prst="rect">
            <a:avLst/>
          </a:prstGeom>
        </p:spPr>
      </p:pic>
    </p:spTree>
    <p:extLst>
      <p:ext uri="{BB962C8B-B14F-4D97-AF65-F5344CB8AC3E}">
        <p14:creationId xmlns:p14="http://schemas.microsoft.com/office/powerpoint/2010/main" val="4146726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Intel </a:t>
            </a:r>
            <a:r>
              <a:rPr lang="en-US" dirty="0" err="1" smtClean="0"/>
              <a:t>IoT</a:t>
            </a:r>
            <a:r>
              <a:rPr lang="en-US" dirty="0" smtClean="0"/>
              <a:t> boards</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Intel Galileo Specifications</a:t>
            </a:r>
            <a:endParaRPr lang="fr-FR" dirty="0"/>
          </a:p>
        </p:txBody>
      </p:sp>
    </p:spTree>
    <p:extLst>
      <p:ext uri="{BB962C8B-B14F-4D97-AF65-F5344CB8AC3E}">
        <p14:creationId xmlns:p14="http://schemas.microsoft.com/office/powerpoint/2010/main" val="2636006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 Galileo Specs</a:t>
            </a:r>
            <a:endParaRPr lang="fr-FR" dirty="0"/>
          </a:p>
        </p:txBody>
      </p:sp>
      <p:sp>
        <p:nvSpPr>
          <p:cNvPr id="5" name="Content Placeholder 4"/>
          <p:cNvSpPr>
            <a:spLocks noGrp="1"/>
          </p:cNvSpPr>
          <p:nvPr>
            <p:ph idx="1"/>
          </p:nvPr>
        </p:nvSpPr>
        <p:spPr/>
        <p:txBody>
          <a:bodyPr/>
          <a:lstStyle/>
          <a:p>
            <a:pPr marL="0" indent="0">
              <a:buNone/>
            </a:pPr>
            <a:r>
              <a:rPr lang="fr-FR" dirty="0">
                <a:solidFill>
                  <a:srgbClr val="00B0F0"/>
                </a:solidFill>
              </a:rPr>
              <a:t>Intel Quark </a:t>
            </a:r>
            <a:r>
              <a:rPr lang="fr-FR" dirty="0"/>
              <a:t>System-on-Chip (</a:t>
            </a:r>
            <a:r>
              <a:rPr lang="fr-FR" dirty="0" err="1"/>
              <a:t>SoC</a:t>
            </a:r>
            <a:r>
              <a:rPr lang="fr-FR" dirty="0"/>
              <a:t>) x1000</a:t>
            </a:r>
            <a:br>
              <a:rPr lang="fr-FR" dirty="0"/>
            </a:br>
            <a:r>
              <a:rPr lang="fr-FR" dirty="0" err="1"/>
              <a:t>with</a:t>
            </a:r>
            <a:r>
              <a:rPr lang="fr-FR" dirty="0"/>
              <a:t> a 32bit </a:t>
            </a:r>
            <a:r>
              <a:rPr lang="fr-FR" dirty="0" err="1"/>
              <a:t>core</a:t>
            </a:r>
            <a:r>
              <a:rPr lang="fr-FR" dirty="0"/>
              <a:t> running at 400MHz.</a:t>
            </a:r>
          </a:p>
          <a:p>
            <a:pPr marL="0" indent="0">
              <a:buNone/>
            </a:pPr>
            <a:r>
              <a:rPr lang="fr-FR" dirty="0" smtClean="0"/>
              <a:t>Connections </a:t>
            </a:r>
            <a:r>
              <a:rPr lang="fr-FR" dirty="0"/>
              <a:t>: mini-PCI </a:t>
            </a:r>
            <a:r>
              <a:rPr lang="fr-FR" dirty="0" smtClean="0"/>
              <a:t>Express (for Wifi-Bluetooth module), </a:t>
            </a:r>
            <a:r>
              <a:rPr lang="fr-FR" dirty="0"/>
              <a:t>100Mb Ethernet port, Micro-SD slot, RS-232 serial port, USB Host, USB Client</a:t>
            </a:r>
            <a:r>
              <a:rPr lang="fr-FR" dirty="0" smtClean="0"/>
              <a:t>.</a:t>
            </a:r>
          </a:p>
          <a:p>
            <a:pPr marL="0" indent="0">
              <a:buNone/>
            </a:pPr>
            <a:endParaRPr lang="fr-FR" dirty="0" smtClean="0"/>
          </a:p>
          <a:p>
            <a:pPr marL="0" indent="0">
              <a:buNone/>
            </a:pPr>
            <a:r>
              <a:rPr lang="en-US" dirty="0" smtClean="0"/>
              <a:t>Form factor : </a:t>
            </a:r>
            <a:r>
              <a:rPr lang="en-US" dirty="0" smtClean="0">
                <a:solidFill>
                  <a:srgbClr val="00B0F0"/>
                </a:solidFill>
              </a:rPr>
              <a:t>Arduino compatible </a:t>
            </a:r>
            <a:r>
              <a:rPr lang="en-US" dirty="0" smtClean="0"/>
              <a:t>pins.</a:t>
            </a:r>
            <a:endParaRPr lang="fr-FR" dirty="0"/>
          </a:p>
        </p:txBody>
      </p:sp>
      <p:pic>
        <p:nvPicPr>
          <p:cNvPr id="6" name="Picture 2" descr="http://www.seeedstudio.com/depot/images/product/Galileo_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6800" y="131763"/>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78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History</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1595575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 Galileo Specs</a:t>
            </a:r>
            <a:endParaRPr lang="fr-FR" dirty="0"/>
          </a:p>
        </p:txBody>
      </p:sp>
      <p:sp>
        <p:nvSpPr>
          <p:cNvPr id="5" name="Content Placeholder 4"/>
          <p:cNvSpPr>
            <a:spLocks noGrp="1"/>
          </p:cNvSpPr>
          <p:nvPr>
            <p:ph idx="1"/>
          </p:nvPr>
        </p:nvSpPr>
        <p:spPr/>
        <p:txBody>
          <a:bodyPr/>
          <a:lstStyle/>
          <a:p>
            <a:pPr marL="0" indent="0">
              <a:buNone/>
            </a:pPr>
            <a:r>
              <a:rPr lang="en-US" dirty="0" smtClean="0"/>
              <a:t>The board can run :</a:t>
            </a:r>
          </a:p>
          <a:p>
            <a:r>
              <a:rPr lang="en-US" dirty="0" smtClean="0">
                <a:solidFill>
                  <a:srgbClr val="00B0F0"/>
                </a:solidFill>
              </a:rPr>
              <a:t>Linux </a:t>
            </a:r>
            <a:r>
              <a:rPr lang="en-US" dirty="0" err="1" smtClean="0">
                <a:solidFill>
                  <a:srgbClr val="00B0F0"/>
                </a:solidFill>
              </a:rPr>
              <a:t>Yocto</a:t>
            </a:r>
            <a:r>
              <a:rPr lang="en-US" dirty="0" smtClean="0">
                <a:solidFill>
                  <a:srgbClr val="00B0F0"/>
                </a:solidFill>
              </a:rPr>
              <a:t> </a:t>
            </a:r>
            <a:r>
              <a:rPr lang="en-US" dirty="0" smtClean="0"/>
              <a:t>by default from Intel.</a:t>
            </a:r>
            <a:br>
              <a:rPr lang="en-US" dirty="0" smtClean="0"/>
            </a:br>
            <a:r>
              <a:rPr lang="en-US" i="1" dirty="0" smtClean="0"/>
              <a:t>(</a:t>
            </a:r>
            <a:r>
              <a:rPr lang="en-US" i="1" dirty="0" err="1" smtClean="0"/>
              <a:t>Yocto</a:t>
            </a:r>
            <a:r>
              <a:rPr lang="en-US" i="1" dirty="0" smtClean="0"/>
              <a:t> is an open source </a:t>
            </a:r>
            <a:r>
              <a:rPr lang="en-US" i="1" dirty="0" err="1" smtClean="0"/>
              <a:t>linux</a:t>
            </a:r>
            <a:r>
              <a:rPr lang="en-US" i="1" dirty="0" smtClean="0"/>
              <a:t> used by embedded professionals)</a:t>
            </a:r>
          </a:p>
          <a:p>
            <a:r>
              <a:rPr lang="en-US" dirty="0" err="1" smtClean="0">
                <a:solidFill>
                  <a:srgbClr val="00B0F0"/>
                </a:solidFill>
              </a:rPr>
              <a:t>Debian</a:t>
            </a:r>
            <a:r>
              <a:rPr lang="en-US" dirty="0" smtClean="0">
                <a:solidFill>
                  <a:srgbClr val="00B0F0"/>
                </a:solidFill>
              </a:rPr>
              <a:t> </a:t>
            </a:r>
            <a:r>
              <a:rPr lang="en-US" dirty="0" smtClean="0"/>
              <a:t>variant by the community.</a:t>
            </a:r>
          </a:p>
          <a:p>
            <a:r>
              <a:rPr lang="en-US" dirty="0" smtClean="0">
                <a:solidFill>
                  <a:srgbClr val="00B0F0"/>
                </a:solidFill>
              </a:rPr>
              <a:t>Arduino </a:t>
            </a:r>
            <a:r>
              <a:rPr lang="en-US" dirty="0"/>
              <a:t>style </a:t>
            </a:r>
            <a:r>
              <a:rPr lang="en-US" dirty="0" smtClean="0"/>
              <a:t>code by an emulator.</a:t>
            </a:r>
          </a:p>
          <a:p>
            <a:r>
              <a:rPr lang="en-US" dirty="0" smtClean="0">
                <a:solidFill>
                  <a:srgbClr val="00B0F0"/>
                </a:solidFill>
              </a:rPr>
              <a:t>Windows</a:t>
            </a:r>
            <a:r>
              <a:rPr lang="en-US" dirty="0" smtClean="0"/>
              <a:t> by Microsoft.</a:t>
            </a:r>
          </a:p>
          <a:p>
            <a:r>
              <a:rPr lang="en-US" dirty="0" smtClean="0"/>
              <a:t>In some cases, </a:t>
            </a:r>
            <a:r>
              <a:rPr lang="en-US" dirty="0" err="1" smtClean="0">
                <a:solidFill>
                  <a:srgbClr val="00B0F0"/>
                </a:solidFill>
              </a:rPr>
              <a:t>WindRiver</a:t>
            </a:r>
            <a:r>
              <a:rPr lang="en-US" dirty="0" smtClean="0">
                <a:solidFill>
                  <a:srgbClr val="00B0F0"/>
                </a:solidFill>
              </a:rPr>
              <a:t> </a:t>
            </a:r>
            <a:r>
              <a:rPr lang="en-US" dirty="0" smtClean="0"/>
              <a:t>solutions.</a:t>
            </a:r>
            <a:endParaRPr lang="fr-FR" dirty="0"/>
          </a:p>
        </p:txBody>
      </p:sp>
      <p:pic>
        <p:nvPicPr>
          <p:cNvPr id="6" name="Picture 2" descr="http://www.seeedstudio.com/depot/images/product/Galileo_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6800" y="131763"/>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39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Intel </a:t>
            </a:r>
            <a:r>
              <a:rPr lang="en-US" dirty="0" err="1" smtClean="0"/>
              <a:t>IoT</a:t>
            </a:r>
            <a:r>
              <a:rPr lang="en-US" dirty="0" smtClean="0"/>
              <a:t> boards</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Intel Edison Specifications</a:t>
            </a:r>
            <a:endParaRPr lang="fr-FR" dirty="0"/>
          </a:p>
        </p:txBody>
      </p:sp>
    </p:spTree>
    <p:extLst>
      <p:ext uri="{BB962C8B-B14F-4D97-AF65-F5344CB8AC3E}">
        <p14:creationId xmlns:p14="http://schemas.microsoft.com/office/powerpoint/2010/main" val="1413778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odefoster.blob.core.windows.net/site/image/73cd7e5e3ba54692a6479d4350f228a0/edison-setup_miniboard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Intel Edison Specs</a:t>
            </a:r>
            <a:endParaRPr lang="fr-FR" dirty="0"/>
          </a:p>
        </p:txBody>
      </p:sp>
      <p:sp>
        <p:nvSpPr>
          <p:cNvPr id="5" name="Content Placeholder 4"/>
          <p:cNvSpPr>
            <a:spLocks noGrp="1"/>
          </p:cNvSpPr>
          <p:nvPr>
            <p:ph idx="1"/>
          </p:nvPr>
        </p:nvSpPr>
        <p:spPr/>
        <p:txBody>
          <a:bodyPr>
            <a:normAutofit lnSpcReduction="10000"/>
          </a:bodyPr>
          <a:lstStyle/>
          <a:p>
            <a:pPr marL="0" indent="0">
              <a:buNone/>
            </a:pPr>
            <a:r>
              <a:rPr lang="fr-FR" dirty="0"/>
              <a:t>22 nm </a:t>
            </a:r>
            <a:r>
              <a:rPr lang="fr-FR" dirty="0" smtClean="0"/>
              <a:t>Intel </a:t>
            </a:r>
            <a:r>
              <a:rPr lang="fr-FR" dirty="0" err="1"/>
              <a:t>SoC</a:t>
            </a:r>
            <a:r>
              <a:rPr lang="fr-FR" dirty="0"/>
              <a:t> </a:t>
            </a:r>
            <a:r>
              <a:rPr lang="fr-FR" dirty="0" err="1"/>
              <a:t>that</a:t>
            </a:r>
            <a:r>
              <a:rPr lang="fr-FR" dirty="0"/>
              <a:t> </a:t>
            </a:r>
            <a:r>
              <a:rPr lang="fr-FR" dirty="0" err="1"/>
              <a:t>includes</a:t>
            </a:r>
            <a:r>
              <a:rPr lang="fr-FR" dirty="0"/>
              <a:t> </a:t>
            </a:r>
            <a:r>
              <a:rPr lang="fr-FR" dirty="0" smtClean="0"/>
              <a:t>:</a:t>
            </a:r>
          </a:p>
          <a:p>
            <a:r>
              <a:rPr lang="fr-FR" dirty="0" smtClean="0"/>
              <a:t>a </a:t>
            </a:r>
            <a:r>
              <a:rPr lang="fr-FR" dirty="0"/>
              <a:t>dual-</a:t>
            </a:r>
            <a:r>
              <a:rPr lang="fr-FR" dirty="0" err="1"/>
              <a:t>core</a:t>
            </a:r>
            <a:r>
              <a:rPr lang="fr-FR" dirty="0"/>
              <a:t>, </a:t>
            </a:r>
            <a:r>
              <a:rPr lang="fr-FR" dirty="0" smtClean="0"/>
              <a:t>dual-</a:t>
            </a:r>
            <a:r>
              <a:rPr lang="fr-FR" dirty="0" err="1" smtClean="0"/>
              <a:t>threaded</a:t>
            </a:r>
            <a:r>
              <a:rPr lang="fr-FR" dirty="0" smtClean="0"/>
              <a:t/>
            </a:r>
            <a:br>
              <a:rPr lang="fr-FR" dirty="0" smtClean="0"/>
            </a:br>
            <a:r>
              <a:rPr lang="fr-FR" dirty="0" smtClean="0"/>
              <a:t>Intel </a:t>
            </a:r>
            <a:r>
              <a:rPr lang="fr-FR" dirty="0" err="1" smtClean="0">
                <a:solidFill>
                  <a:srgbClr val="00B0F0"/>
                </a:solidFill>
              </a:rPr>
              <a:t>Atom</a:t>
            </a:r>
            <a:r>
              <a:rPr lang="fr-FR" dirty="0" smtClean="0">
                <a:solidFill>
                  <a:srgbClr val="00B0F0"/>
                </a:solidFill>
              </a:rPr>
              <a:t> </a:t>
            </a:r>
            <a:r>
              <a:rPr lang="fr-FR" dirty="0"/>
              <a:t>CPU at 500 </a:t>
            </a:r>
            <a:r>
              <a:rPr lang="fr-FR" dirty="0" smtClean="0"/>
              <a:t>MHz, running linux</a:t>
            </a:r>
          </a:p>
          <a:p>
            <a:r>
              <a:rPr lang="fr-FR" dirty="0" smtClean="0"/>
              <a:t>a </a:t>
            </a:r>
            <a:r>
              <a:rPr lang="fr-FR" dirty="0"/>
              <a:t>32-bit </a:t>
            </a:r>
            <a:r>
              <a:rPr lang="fr-FR" dirty="0" smtClean="0"/>
              <a:t>Intel </a:t>
            </a:r>
            <a:r>
              <a:rPr lang="fr-FR" dirty="0" smtClean="0">
                <a:solidFill>
                  <a:srgbClr val="00B0F0"/>
                </a:solidFill>
              </a:rPr>
              <a:t>Quark</a:t>
            </a:r>
            <a:r>
              <a:rPr lang="fr-FR" dirty="0" smtClean="0"/>
              <a:t> </a:t>
            </a:r>
            <a:r>
              <a:rPr lang="fr-FR" dirty="0" err="1" smtClean="0"/>
              <a:t>microcontroller</a:t>
            </a:r>
            <a:r>
              <a:rPr lang="fr-FR" dirty="0" smtClean="0"/>
              <a:t/>
            </a:r>
            <a:br>
              <a:rPr lang="fr-FR" dirty="0" smtClean="0"/>
            </a:br>
            <a:r>
              <a:rPr lang="fr-FR" dirty="0" smtClean="0"/>
              <a:t>at </a:t>
            </a:r>
            <a:r>
              <a:rPr lang="fr-FR" dirty="0"/>
              <a:t>100 </a:t>
            </a:r>
            <a:r>
              <a:rPr lang="fr-FR" dirty="0" smtClean="0"/>
              <a:t>MHz, running RTOS</a:t>
            </a:r>
          </a:p>
          <a:p>
            <a:pPr marL="0" indent="0">
              <a:buNone/>
            </a:pPr>
            <a:r>
              <a:rPr lang="en-US" dirty="0" smtClean="0"/>
              <a:t>Memory </a:t>
            </a:r>
            <a:r>
              <a:rPr lang="en-US" dirty="0"/>
              <a:t>: 1 GB </a:t>
            </a:r>
            <a:r>
              <a:rPr lang="en-US" dirty="0" smtClean="0"/>
              <a:t>LPDDR3</a:t>
            </a:r>
          </a:p>
          <a:p>
            <a:pPr marL="0" indent="0">
              <a:buNone/>
            </a:pPr>
            <a:r>
              <a:rPr lang="en-US" dirty="0" smtClean="0"/>
              <a:t>Storage </a:t>
            </a:r>
            <a:r>
              <a:rPr lang="en-US" dirty="0"/>
              <a:t>: 4 GB </a:t>
            </a:r>
            <a:r>
              <a:rPr lang="en-US" dirty="0" err="1" smtClean="0"/>
              <a:t>eMMC</a:t>
            </a:r>
            <a:endParaRPr lang="en-US" dirty="0" smtClean="0"/>
          </a:p>
          <a:p>
            <a:pPr marL="0" indent="0">
              <a:buNone/>
            </a:pPr>
            <a:r>
              <a:rPr lang="en-US" dirty="0" err="1" smtClean="0">
                <a:solidFill>
                  <a:srgbClr val="00B0F0"/>
                </a:solidFill>
              </a:rPr>
              <a:t>Wifi</a:t>
            </a:r>
            <a:r>
              <a:rPr lang="en-US" dirty="0" smtClean="0">
                <a:solidFill>
                  <a:srgbClr val="00B0F0"/>
                </a:solidFill>
              </a:rPr>
              <a:t> </a:t>
            </a:r>
            <a:r>
              <a:rPr lang="en-US" dirty="0"/>
              <a:t>:  </a:t>
            </a:r>
            <a:r>
              <a:rPr lang="en-US" dirty="0" smtClean="0"/>
              <a:t>a/b/g/n</a:t>
            </a:r>
          </a:p>
          <a:p>
            <a:pPr marL="0" indent="0">
              <a:buNone/>
            </a:pPr>
            <a:r>
              <a:rPr lang="en-US" dirty="0" smtClean="0">
                <a:solidFill>
                  <a:srgbClr val="00B0F0"/>
                </a:solidFill>
              </a:rPr>
              <a:t>Bluetooth : 4.0 Low Energy</a:t>
            </a:r>
            <a:endParaRPr lang="en-US" dirty="0">
              <a:solidFill>
                <a:srgbClr val="00B0F0"/>
              </a:solidFill>
            </a:endParaRPr>
          </a:p>
        </p:txBody>
      </p:sp>
    </p:spTree>
    <p:extLst>
      <p:ext uri="{BB962C8B-B14F-4D97-AF65-F5344CB8AC3E}">
        <p14:creationId xmlns:p14="http://schemas.microsoft.com/office/powerpoint/2010/main" val="153822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codefoster.blob.core.windows.net/site/image/73cd7e5e3ba54692a6479d4350f228a0/edison-setup_miniboard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smtClean="0"/>
              <a:t>Intel Edison Specs</a:t>
            </a:r>
            <a:endParaRPr lang="fr-FR" dirty="0"/>
          </a:p>
        </p:txBody>
      </p:sp>
      <p:sp>
        <p:nvSpPr>
          <p:cNvPr id="5" name="Content Placeholder 4"/>
          <p:cNvSpPr>
            <a:spLocks noGrp="1"/>
          </p:cNvSpPr>
          <p:nvPr>
            <p:ph idx="1"/>
          </p:nvPr>
        </p:nvSpPr>
        <p:spPr/>
        <p:txBody>
          <a:bodyPr>
            <a:normAutofit fontScale="85000" lnSpcReduction="20000"/>
          </a:bodyPr>
          <a:lstStyle/>
          <a:p>
            <a:pPr marL="0" indent="0">
              <a:buNone/>
            </a:pPr>
            <a:r>
              <a:rPr lang="fr-FR" dirty="0" smtClean="0"/>
              <a:t>40 GPIO :</a:t>
            </a:r>
          </a:p>
          <a:p>
            <a:r>
              <a:rPr lang="en-GB" dirty="0"/>
              <a:t>SD card </a:t>
            </a:r>
            <a:r>
              <a:rPr lang="en-GB" dirty="0" smtClean="0"/>
              <a:t>: 1 interface</a:t>
            </a:r>
          </a:p>
          <a:p>
            <a:r>
              <a:rPr lang="en-GB" dirty="0" smtClean="0"/>
              <a:t>UART : 2 </a:t>
            </a:r>
            <a:r>
              <a:rPr lang="en-GB" dirty="0"/>
              <a:t>controllers (1 full </a:t>
            </a:r>
            <a:r>
              <a:rPr lang="en-GB" dirty="0" smtClean="0"/>
              <a:t>flow, </a:t>
            </a:r>
            <a:r>
              <a:rPr lang="en-GB" dirty="0"/>
              <a:t>1 </a:t>
            </a:r>
            <a:r>
              <a:rPr lang="en-GB" dirty="0" smtClean="0"/>
              <a:t>Rx/</a:t>
            </a:r>
            <a:r>
              <a:rPr lang="en-GB" dirty="0" err="1" smtClean="0"/>
              <a:t>Tx</a:t>
            </a:r>
            <a:r>
              <a:rPr lang="en-GB" dirty="0" smtClean="0"/>
              <a:t>)</a:t>
            </a:r>
          </a:p>
          <a:p>
            <a:r>
              <a:rPr lang="en-GB" dirty="0" smtClean="0"/>
              <a:t>I2C : 2 controllers</a:t>
            </a:r>
          </a:p>
          <a:p>
            <a:r>
              <a:rPr lang="en-GB" dirty="0" smtClean="0"/>
              <a:t>SPI : 1 </a:t>
            </a:r>
            <a:r>
              <a:rPr lang="en-GB" dirty="0"/>
              <a:t>controller with 2 chip </a:t>
            </a:r>
            <a:r>
              <a:rPr lang="en-GB" dirty="0" smtClean="0"/>
              <a:t>selects</a:t>
            </a:r>
          </a:p>
          <a:p>
            <a:r>
              <a:rPr lang="en-GB" dirty="0" smtClean="0"/>
              <a:t>I2S : 1 controller</a:t>
            </a:r>
          </a:p>
          <a:p>
            <a:r>
              <a:rPr lang="en-GB" dirty="0" smtClean="0"/>
              <a:t>GPIO : Additional </a:t>
            </a:r>
            <a:r>
              <a:rPr lang="en-GB" dirty="0"/>
              <a:t>12 (with 4 capable of </a:t>
            </a:r>
            <a:r>
              <a:rPr lang="en-GB" dirty="0" smtClean="0"/>
              <a:t>PWM)</a:t>
            </a:r>
          </a:p>
          <a:p>
            <a:r>
              <a:rPr lang="en-GB" dirty="0" smtClean="0"/>
              <a:t>USB </a:t>
            </a:r>
            <a:r>
              <a:rPr lang="en-GB" dirty="0"/>
              <a:t>2.0 </a:t>
            </a:r>
            <a:r>
              <a:rPr lang="en-GB" dirty="0" smtClean="0"/>
              <a:t>: 1 </a:t>
            </a:r>
            <a:r>
              <a:rPr lang="en-GB" dirty="0"/>
              <a:t>OTG </a:t>
            </a:r>
            <a:r>
              <a:rPr lang="en-GB" dirty="0" smtClean="0"/>
              <a:t>controller</a:t>
            </a:r>
          </a:p>
          <a:p>
            <a:endParaRPr lang="en-GB" dirty="0"/>
          </a:p>
          <a:p>
            <a:pPr marL="0" indent="0">
              <a:buNone/>
            </a:pPr>
            <a:r>
              <a:rPr lang="en-US" dirty="0" smtClean="0"/>
              <a:t>Form factor : </a:t>
            </a:r>
            <a:r>
              <a:rPr lang="en-US" dirty="0" smtClean="0">
                <a:solidFill>
                  <a:srgbClr val="00B0F0"/>
                </a:solidFill>
              </a:rPr>
              <a:t>modular</a:t>
            </a:r>
            <a:r>
              <a:rPr lang="en-US" dirty="0" smtClean="0"/>
              <a:t>. The connectivity boards are available from Intel, </a:t>
            </a:r>
            <a:r>
              <a:rPr lang="en-US" dirty="0" err="1"/>
              <a:t>S</a:t>
            </a:r>
            <a:r>
              <a:rPr lang="en-US" dirty="0" err="1" smtClean="0"/>
              <a:t>parkfun</a:t>
            </a:r>
            <a:r>
              <a:rPr lang="en-US" dirty="0" smtClean="0"/>
              <a:t>, …</a:t>
            </a:r>
            <a:endParaRPr lang="en-US" dirty="0"/>
          </a:p>
        </p:txBody>
      </p:sp>
    </p:spTree>
    <p:extLst>
      <p:ext uri="{BB962C8B-B14F-4D97-AF65-F5344CB8AC3E}">
        <p14:creationId xmlns:p14="http://schemas.microsoft.com/office/powerpoint/2010/main" val="395549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 Edison Specs</a:t>
            </a:r>
            <a:endParaRPr lang="fr-FR" dirty="0"/>
          </a:p>
        </p:txBody>
      </p:sp>
      <p:sp>
        <p:nvSpPr>
          <p:cNvPr id="5" name="Content Placeholder 4"/>
          <p:cNvSpPr>
            <a:spLocks noGrp="1"/>
          </p:cNvSpPr>
          <p:nvPr>
            <p:ph idx="1"/>
          </p:nvPr>
        </p:nvSpPr>
        <p:spPr/>
        <p:txBody>
          <a:bodyPr/>
          <a:lstStyle/>
          <a:p>
            <a:pPr marL="0" indent="0">
              <a:buNone/>
            </a:pPr>
            <a:r>
              <a:rPr lang="en-US" dirty="0"/>
              <a:t>The board can run :</a:t>
            </a:r>
          </a:p>
          <a:p>
            <a:r>
              <a:rPr lang="en-US" dirty="0">
                <a:solidFill>
                  <a:srgbClr val="00B0F0"/>
                </a:solidFill>
              </a:rPr>
              <a:t>Linux </a:t>
            </a:r>
            <a:r>
              <a:rPr lang="en-US" dirty="0" err="1">
                <a:solidFill>
                  <a:srgbClr val="00B0F0"/>
                </a:solidFill>
              </a:rPr>
              <a:t>Yocto</a:t>
            </a:r>
            <a:r>
              <a:rPr lang="en-US" dirty="0">
                <a:solidFill>
                  <a:srgbClr val="00B0F0"/>
                </a:solidFill>
              </a:rPr>
              <a:t> </a:t>
            </a:r>
            <a:r>
              <a:rPr lang="en-US" dirty="0"/>
              <a:t>by default from Intel.</a:t>
            </a:r>
            <a:br>
              <a:rPr lang="en-US" dirty="0"/>
            </a:br>
            <a:r>
              <a:rPr lang="en-US" i="1" dirty="0"/>
              <a:t>(</a:t>
            </a:r>
            <a:r>
              <a:rPr lang="en-US" i="1" dirty="0" err="1"/>
              <a:t>Yocto</a:t>
            </a:r>
            <a:r>
              <a:rPr lang="en-US" i="1" dirty="0"/>
              <a:t> is an open source </a:t>
            </a:r>
            <a:r>
              <a:rPr lang="en-US" i="1" dirty="0" err="1"/>
              <a:t>linux</a:t>
            </a:r>
            <a:r>
              <a:rPr lang="en-US" i="1" dirty="0"/>
              <a:t> used by embedded professionals)</a:t>
            </a:r>
          </a:p>
          <a:p>
            <a:r>
              <a:rPr lang="en-US" dirty="0" err="1">
                <a:solidFill>
                  <a:srgbClr val="00B0F0"/>
                </a:solidFill>
              </a:rPr>
              <a:t>Debian</a:t>
            </a:r>
            <a:r>
              <a:rPr lang="en-US" dirty="0">
                <a:solidFill>
                  <a:srgbClr val="00B0F0"/>
                </a:solidFill>
              </a:rPr>
              <a:t> </a:t>
            </a:r>
            <a:r>
              <a:rPr lang="en-US" dirty="0"/>
              <a:t>variant </a:t>
            </a:r>
            <a:r>
              <a:rPr lang="en-US" dirty="0" err="1"/>
              <a:t>Ubilinux</a:t>
            </a:r>
            <a:r>
              <a:rPr lang="en-US" dirty="0"/>
              <a:t> </a:t>
            </a:r>
            <a:r>
              <a:rPr lang="en-US" dirty="0" smtClean="0"/>
              <a:t>by the </a:t>
            </a:r>
            <a:r>
              <a:rPr lang="en-US" dirty="0"/>
              <a:t>community</a:t>
            </a:r>
            <a:r>
              <a:rPr lang="en-US" dirty="0" smtClean="0"/>
              <a:t>.</a:t>
            </a:r>
          </a:p>
          <a:p>
            <a:r>
              <a:rPr lang="en-US" dirty="0">
                <a:solidFill>
                  <a:srgbClr val="00B0F0"/>
                </a:solidFill>
              </a:rPr>
              <a:t>Arduino </a:t>
            </a:r>
            <a:r>
              <a:rPr lang="en-US" dirty="0"/>
              <a:t>style code by an emulator</a:t>
            </a:r>
            <a:r>
              <a:rPr lang="en-US" dirty="0" smtClean="0"/>
              <a:t>.</a:t>
            </a:r>
            <a:endParaRPr lang="en-US" dirty="0"/>
          </a:p>
        </p:txBody>
      </p:sp>
      <p:pic>
        <p:nvPicPr>
          <p:cNvPr id="6" name="Picture 2" descr="http://codefoster.blob.core.windows.net/site/image/73cd7e5e3ba54692a6479d4350f228a0/edison-setup_miniboard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645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Intel </a:t>
            </a:r>
            <a:r>
              <a:rPr lang="en-US" dirty="0" err="1" smtClean="0"/>
              <a:t>IoT</a:t>
            </a:r>
            <a:r>
              <a:rPr lang="en-US" dirty="0" smtClean="0"/>
              <a:t> boards</a:t>
            </a:r>
            <a:endParaRPr lang="fr-FR" dirty="0"/>
          </a:p>
        </p:txBody>
      </p:sp>
      <p:sp>
        <p:nvSpPr>
          <p:cNvPr id="5" name="Text Placeholder 4"/>
          <p:cNvSpPr>
            <a:spLocks noGrp="1"/>
          </p:cNvSpPr>
          <p:nvPr>
            <p:ph type="body" idx="12"/>
          </p:nvPr>
        </p:nvSpPr>
        <p:spPr/>
        <p:txBody>
          <a:bodyPr>
            <a:normAutofit lnSpcReduction="10000"/>
          </a:bodyPr>
          <a:lstStyle/>
          <a:p>
            <a:r>
              <a:rPr lang="en-US" dirty="0" smtClean="0"/>
              <a:t>Intel Curie Specifications</a:t>
            </a:r>
            <a:endParaRPr lang="fr-FR" dirty="0"/>
          </a:p>
        </p:txBody>
      </p:sp>
    </p:spTree>
    <p:extLst>
      <p:ext uri="{BB962C8B-B14F-4D97-AF65-F5344CB8AC3E}">
        <p14:creationId xmlns:p14="http://schemas.microsoft.com/office/powerpoint/2010/main" val="277525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Intel Curie Specs</a:t>
            </a:r>
            <a:endParaRPr lang="fr-FR" dirty="0"/>
          </a:p>
        </p:txBody>
      </p:sp>
      <p:sp>
        <p:nvSpPr>
          <p:cNvPr id="5" name="Content Placeholder 4"/>
          <p:cNvSpPr>
            <a:spLocks noGrp="1"/>
          </p:cNvSpPr>
          <p:nvPr>
            <p:ph idx="1"/>
          </p:nvPr>
        </p:nvSpPr>
        <p:spPr/>
        <p:txBody>
          <a:bodyPr/>
          <a:lstStyle/>
          <a:p>
            <a:endParaRPr lang="fr-FR"/>
          </a:p>
        </p:txBody>
      </p:sp>
      <p:pic>
        <p:nvPicPr>
          <p:cNvPr id="6" name="Picture 2" descr="http://cdni.wired.co.uk/1240x826/a_c/curi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9200" y="344893"/>
            <a:ext cx="1504950" cy="1002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solidFill>
                  <a:schemeClr val="tx1">
                    <a:lumMod val="75000"/>
                    <a:lumOff val="25000"/>
                  </a:schemeClr>
                </a:solidFill>
                <a:latin typeface="Segoe UI" pitchFamily="34" charset="0"/>
                <a:ea typeface="Segoe UI" pitchFamily="34" charset="0"/>
                <a:cs typeface="Segoe UI" pitchFamily="34" charset="0"/>
              </a:rPr>
              <a:t>License </a:t>
            </a:r>
            <a:r>
              <a:rPr lang="fr-FR" dirty="0" err="1" smtClean="0">
                <a:solidFill>
                  <a:schemeClr val="tx1">
                    <a:lumMod val="75000"/>
                    <a:lumOff val="25000"/>
                  </a:schemeClr>
                </a:solidFill>
                <a:latin typeface="Segoe UI" pitchFamily="34" charset="0"/>
                <a:ea typeface="Segoe UI" pitchFamily="34" charset="0"/>
                <a:cs typeface="Segoe UI" pitchFamily="34" charset="0"/>
              </a:rPr>
              <a:t>Creative</a:t>
            </a:r>
            <a:r>
              <a:rPr lang="fr-FR" dirty="0" smtClean="0">
                <a:solidFill>
                  <a:schemeClr val="tx1">
                    <a:lumMod val="75000"/>
                    <a:lumOff val="25000"/>
                  </a:schemeClr>
                </a:solidFill>
                <a:latin typeface="Segoe UI" pitchFamily="34" charset="0"/>
                <a:ea typeface="Segoe UI" pitchFamily="34" charset="0"/>
                <a:cs typeface="Segoe UI" pitchFamily="34" charset="0"/>
              </a:rPr>
              <a:t> Commons – By 3.0</a:t>
            </a:r>
            <a:endParaRPr lang="en-GB" dirty="0">
              <a:solidFill>
                <a:schemeClr val="tx1">
                  <a:lumMod val="75000"/>
                  <a:lumOff val="25000"/>
                </a:schemeClr>
              </a:solidFill>
              <a:latin typeface="Segoe UI" pitchFamily="34" charset="0"/>
              <a:ea typeface="Segoe UI" pitchFamily="34" charset="0"/>
              <a:cs typeface="Segoe UI" pitchFamily="34" charset="0"/>
            </a:endParaRPr>
          </a:p>
        </p:txBody>
      </p:sp>
      <p:sp>
        <p:nvSpPr>
          <p:cNvPr id="3" name="Content Placeholder 2"/>
          <p:cNvSpPr>
            <a:spLocks noGrp="1"/>
          </p:cNvSpPr>
          <p:nvPr>
            <p:ph idx="1"/>
          </p:nvPr>
        </p:nvSpPr>
        <p:spPr/>
        <p:txBody>
          <a:bodyPr>
            <a:normAutofit fontScale="47500" lnSpcReduction="20000"/>
          </a:bodyPr>
          <a:lstStyle/>
          <a:p>
            <a:pPr marL="0" indent="0">
              <a:buNone/>
            </a:pPr>
            <a:r>
              <a:rPr lang="en-GB" b="1" dirty="0">
                <a:solidFill>
                  <a:srgbClr val="00518E"/>
                </a:solidFill>
              </a:rPr>
              <a:t>You are free:</a:t>
            </a:r>
          </a:p>
          <a:p>
            <a:r>
              <a:rPr lang="en-GB" b="1" dirty="0">
                <a:solidFill>
                  <a:schemeClr val="tx1">
                    <a:lumMod val="75000"/>
                    <a:lumOff val="25000"/>
                  </a:schemeClr>
                </a:solidFill>
              </a:rPr>
              <a:t>to Share</a:t>
            </a:r>
            <a:r>
              <a:rPr lang="en-GB" dirty="0">
                <a:solidFill>
                  <a:schemeClr val="tx1">
                    <a:lumMod val="75000"/>
                    <a:lumOff val="25000"/>
                  </a:schemeClr>
                </a:solidFill>
              </a:rPr>
              <a:t> — to copy, distribute and transmit the work </a:t>
            </a:r>
          </a:p>
          <a:p>
            <a:r>
              <a:rPr lang="en-GB" b="1" dirty="0">
                <a:solidFill>
                  <a:schemeClr val="tx1">
                    <a:lumMod val="75000"/>
                    <a:lumOff val="25000"/>
                  </a:schemeClr>
                </a:solidFill>
              </a:rPr>
              <a:t>to Remix</a:t>
            </a:r>
            <a:r>
              <a:rPr lang="en-GB" dirty="0">
                <a:solidFill>
                  <a:schemeClr val="tx1">
                    <a:lumMod val="75000"/>
                    <a:lumOff val="25000"/>
                  </a:schemeClr>
                </a:solidFill>
              </a:rPr>
              <a:t> — to adapt the work </a:t>
            </a:r>
          </a:p>
          <a:p>
            <a:r>
              <a:rPr lang="en-GB" dirty="0">
                <a:solidFill>
                  <a:schemeClr val="tx1">
                    <a:lumMod val="75000"/>
                    <a:lumOff val="25000"/>
                  </a:schemeClr>
                </a:solidFill>
              </a:rPr>
              <a:t>to make commercial use of the work </a:t>
            </a:r>
            <a:endParaRPr lang="en-GB" dirty="0" smtClean="0">
              <a:solidFill>
                <a:schemeClr val="tx1">
                  <a:lumMod val="75000"/>
                  <a:lumOff val="25000"/>
                </a:schemeClr>
              </a:solidFill>
            </a:endParaRPr>
          </a:p>
          <a:p>
            <a:pPr marL="0" indent="0">
              <a:buNone/>
            </a:pPr>
            <a:r>
              <a:rPr lang="en-GB" b="1" dirty="0">
                <a:solidFill>
                  <a:srgbClr val="00518E"/>
                </a:solidFill>
              </a:rPr>
              <a:t>Under the following conditions</a:t>
            </a:r>
            <a:r>
              <a:rPr lang="en-GB" b="1" dirty="0" smtClean="0">
                <a:solidFill>
                  <a:srgbClr val="00518E"/>
                </a:solidFill>
              </a:rPr>
              <a:t>:</a:t>
            </a:r>
            <a:endParaRPr lang="en-GB" dirty="0">
              <a:solidFill>
                <a:srgbClr val="00518E"/>
              </a:solidFill>
            </a:endParaRPr>
          </a:p>
          <a:p>
            <a:r>
              <a:rPr lang="en-GB" b="1" dirty="0">
                <a:solidFill>
                  <a:schemeClr val="tx1">
                    <a:lumMod val="75000"/>
                    <a:lumOff val="25000"/>
                  </a:schemeClr>
                </a:solidFill>
              </a:rPr>
              <a:t>Attribution</a:t>
            </a:r>
            <a:r>
              <a:rPr lang="en-GB" dirty="0">
                <a:solidFill>
                  <a:schemeClr val="tx1">
                    <a:lumMod val="75000"/>
                    <a:lumOff val="25000"/>
                  </a:schemeClr>
                </a:solidFill>
              </a:rPr>
              <a:t> — You must attribute the work in the manner specified by the author or licensor (but not in any way that suggests that they endorse you or your use of the work</a:t>
            </a:r>
            <a:r>
              <a:rPr lang="en-GB" dirty="0" smtClean="0">
                <a:solidFill>
                  <a:schemeClr val="tx1">
                    <a:lumMod val="75000"/>
                    <a:lumOff val="25000"/>
                  </a:schemeClr>
                </a:solidFill>
              </a:rPr>
              <a:t>).</a:t>
            </a:r>
          </a:p>
          <a:p>
            <a:pPr marL="0" indent="0">
              <a:buNone/>
            </a:pPr>
            <a:r>
              <a:rPr lang="en-GB" b="1" dirty="0">
                <a:solidFill>
                  <a:srgbClr val="00518E"/>
                </a:solidFill>
              </a:rPr>
              <a:t>With the understanding that: </a:t>
            </a:r>
          </a:p>
          <a:p>
            <a:r>
              <a:rPr lang="en-GB" b="1" dirty="0">
                <a:solidFill>
                  <a:schemeClr val="tx1">
                    <a:lumMod val="75000"/>
                    <a:lumOff val="25000"/>
                  </a:schemeClr>
                </a:solidFill>
              </a:rPr>
              <a:t>Waiver</a:t>
            </a:r>
            <a:r>
              <a:rPr lang="en-GB" dirty="0">
                <a:solidFill>
                  <a:schemeClr val="tx1">
                    <a:lumMod val="75000"/>
                    <a:lumOff val="25000"/>
                  </a:schemeClr>
                </a:solidFill>
              </a:rPr>
              <a:t> — Any of the above conditions can be waived if you get permission from the copyright holder. </a:t>
            </a:r>
          </a:p>
          <a:p>
            <a:r>
              <a:rPr lang="en-GB" b="1" dirty="0">
                <a:solidFill>
                  <a:schemeClr val="tx1">
                    <a:lumMod val="75000"/>
                    <a:lumOff val="25000"/>
                  </a:schemeClr>
                </a:solidFill>
              </a:rPr>
              <a:t>Public Domain</a:t>
            </a:r>
            <a:r>
              <a:rPr lang="en-GB" dirty="0">
                <a:solidFill>
                  <a:schemeClr val="tx1">
                    <a:lumMod val="75000"/>
                    <a:lumOff val="25000"/>
                  </a:schemeClr>
                </a:solidFill>
              </a:rPr>
              <a:t> — Where the work or any of its elements is in the public domain under applicable law, that status is in no way affected by the license. </a:t>
            </a:r>
          </a:p>
          <a:p>
            <a:r>
              <a:rPr lang="en-GB" b="1" dirty="0">
                <a:solidFill>
                  <a:schemeClr val="tx1">
                    <a:lumMod val="75000"/>
                    <a:lumOff val="25000"/>
                  </a:schemeClr>
                </a:solidFill>
              </a:rPr>
              <a:t>Other Rights</a:t>
            </a:r>
            <a:r>
              <a:rPr lang="en-GB" dirty="0">
                <a:solidFill>
                  <a:schemeClr val="tx1">
                    <a:lumMod val="75000"/>
                    <a:lumOff val="25000"/>
                  </a:schemeClr>
                </a:solidFill>
              </a:rPr>
              <a:t> — In no way are any of the following rights affected by the license: </a:t>
            </a:r>
          </a:p>
          <a:p>
            <a:pPr lvl="1"/>
            <a:r>
              <a:rPr lang="en-GB" dirty="0">
                <a:solidFill>
                  <a:schemeClr val="tx1">
                    <a:lumMod val="75000"/>
                    <a:lumOff val="25000"/>
                  </a:schemeClr>
                </a:solidFill>
              </a:rPr>
              <a:t>Your fair dealing or fair use rights, or other applicable copyright exceptions and limitations; </a:t>
            </a:r>
          </a:p>
          <a:p>
            <a:pPr lvl="1"/>
            <a:r>
              <a:rPr lang="en-GB" dirty="0">
                <a:solidFill>
                  <a:schemeClr val="tx1">
                    <a:lumMod val="75000"/>
                    <a:lumOff val="25000"/>
                  </a:schemeClr>
                </a:solidFill>
              </a:rPr>
              <a:t>The author's moral rights; </a:t>
            </a:r>
          </a:p>
          <a:p>
            <a:pPr lvl="1"/>
            <a:r>
              <a:rPr lang="en-GB" dirty="0">
                <a:solidFill>
                  <a:schemeClr val="tx1">
                    <a:lumMod val="75000"/>
                    <a:lumOff val="25000"/>
                  </a:schemeClr>
                </a:solidFill>
              </a:rPr>
              <a:t>Rights other persons may have either in the work itself or in how the work is used, such as publicity or privacy rights. </a:t>
            </a:r>
          </a:p>
          <a:p>
            <a:r>
              <a:rPr lang="en-GB" b="1" dirty="0">
                <a:solidFill>
                  <a:schemeClr val="tx1">
                    <a:lumMod val="75000"/>
                    <a:lumOff val="25000"/>
                  </a:schemeClr>
                </a:solidFill>
              </a:rPr>
              <a:t>Notice</a:t>
            </a:r>
            <a:r>
              <a:rPr lang="en-GB" dirty="0">
                <a:solidFill>
                  <a:schemeClr val="tx1">
                    <a:lumMod val="75000"/>
                    <a:lumOff val="25000"/>
                  </a:schemeClr>
                </a:solidFill>
              </a:rPr>
              <a:t> — For any reuse or distribution, you must make clear to others the license terms of this work. The best way to do this is with a link to this web page. </a:t>
            </a:r>
            <a:endParaRPr lang="en-GB" dirty="0" smtClean="0">
              <a:solidFill>
                <a:schemeClr val="tx1">
                  <a:lumMod val="75000"/>
                  <a:lumOff val="25000"/>
                </a:schemeClr>
              </a:solidFill>
            </a:endParaRPr>
          </a:p>
          <a:p>
            <a:endParaRPr lang="fr-FR" dirty="0">
              <a:solidFill>
                <a:schemeClr val="tx1">
                  <a:lumMod val="75000"/>
                  <a:lumOff val="25000"/>
                </a:schemeClr>
              </a:solidFill>
            </a:endParaRPr>
          </a:p>
          <a:p>
            <a:pPr marL="0" indent="0" algn="ctr">
              <a:buNone/>
            </a:pPr>
            <a:r>
              <a:rPr lang="en-GB" dirty="0">
                <a:solidFill>
                  <a:schemeClr val="tx1">
                    <a:lumMod val="75000"/>
                    <a:lumOff val="25000"/>
                  </a:schemeClr>
                </a:solidFill>
                <a:hlinkClick r:id="rId2"/>
              </a:rPr>
              <a:t>http://creativecommons.org/licenses/by/3.0</a:t>
            </a:r>
            <a:r>
              <a:rPr lang="en-GB" dirty="0" smtClean="0">
                <a:solidFill>
                  <a:schemeClr val="tx1">
                    <a:lumMod val="75000"/>
                    <a:lumOff val="25000"/>
                  </a:schemeClr>
                </a:solidFill>
                <a:hlinkClick r:id="rId2"/>
              </a:rPr>
              <a:t>/</a:t>
            </a:r>
            <a:endParaRPr lang="en-GB" dirty="0" smtClean="0">
              <a:solidFill>
                <a:schemeClr val="tx1">
                  <a:lumMod val="75000"/>
                  <a:lumOff val="25000"/>
                </a:schemeClr>
              </a:solidFill>
            </a:endParaRPr>
          </a:p>
          <a:p>
            <a:pPr marL="0" indent="0" algn="ctr">
              <a:buNone/>
            </a:pPr>
            <a:endParaRPr lang="en-GB" dirty="0">
              <a:solidFill>
                <a:schemeClr val="tx1">
                  <a:lumMod val="75000"/>
                  <a:lumOff val="25000"/>
                </a:schemeClr>
              </a:solidFill>
            </a:endParaRPr>
          </a:p>
        </p:txBody>
      </p:sp>
    </p:spTree>
    <p:extLst>
      <p:ext uri="{BB962C8B-B14F-4D97-AF65-F5344CB8AC3E}">
        <p14:creationId xmlns:p14="http://schemas.microsoft.com/office/powerpoint/2010/main" val="71850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Arduino</a:t>
            </a:r>
            <a:endParaRPr lang="fr-FR" dirty="0"/>
          </a:p>
        </p:txBody>
      </p:sp>
      <p:sp>
        <p:nvSpPr>
          <p:cNvPr id="3" name="Content Placeholder 2"/>
          <p:cNvSpPr>
            <a:spLocks noGrp="1"/>
          </p:cNvSpPr>
          <p:nvPr>
            <p:ph idx="1"/>
          </p:nvPr>
        </p:nvSpPr>
        <p:spPr/>
        <p:txBody>
          <a:bodyPr/>
          <a:lstStyle/>
          <a:p>
            <a:endParaRPr lang="fr-FR"/>
          </a:p>
        </p:txBody>
      </p:sp>
      <p:pic>
        <p:nvPicPr>
          <p:cNvPr id="4" name="Picture 2" descr="http://upload.wikimedia.org/wikipedia/commons/7/71/Arduino-uno-perspective-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3979046"/>
            <a:ext cx="3200400" cy="28233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howonearthradio.org/wp-content/uploads/2011/12/sparkfun_arduino_inventors_kit_4-500x5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43074"/>
            <a:ext cx="4876800" cy="487680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upload.wikimedia.org/wikipedia/en/d/d9/Arduino_1.0_IDE,_Ubuntu_1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1"/>
            <a:ext cx="3048000" cy="371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25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Raspberry Pi</a:t>
            </a:r>
            <a:endParaRPr lang="fr-FR" dirty="0"/>
          </a:p>
        </p:txBody>
      </p:sp>
      <p:sp>
        <p:nvSpPr>
          <p:cNvPr id="3" name="Content Placeholder 2"/>
          <p:cNvSpPr>
            <a:spLocks noGrp="1"/>
          </p:cNvSpPr>
          <p:nvPr>
            <p:ph idx="1"/>
          </p:nvPr>
        </p:nvSpPr>
        <p:spPr/>
        <p:txBody>
          <a:bodyPr/>
          <a:lstStyle/>
          <a:p>
            <a:endParaRPr lang="fr-FR"/>
          </a:p>
        </p:txBody>
      </p:sp>
      <p:pic>
        <p:nvPicPr>
          <p:cNvPr id="4" name="Picture 2" descr="http://upload.wikimedia.org/wikipedia/commons/4/45/Raspberry_Pi_-_Model_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1127920"/>
            <a:ext cx="3967162" cy="39671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cdn-static.cnet.co.uk/i/c/blg/cat/desktops/25-things-raspberry-pi/25-things-to-do-with-raspberry-pi-arca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138" y="3733801"/>
            <a:ext cx="584360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4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lnSpcReduction="10000"/>
          </a:bodyPr>
          <a:lstStyle/>
          <a:p>
            <a:r>
              <a:rPr lang="en-US" dirty="0" smtClean="0"/>
              <a:t>Evaluation of </a:t>
            </a:r>
            <a:r>
              <a:rPr lang="en-US" dirty="0" err="1" smtClean="0"/>
              <a:t>IoT</a:t>
            </a:r>
            <a:r>
              <a:rPr lang="en-US" dirty="0" smtClean="0"/>
              <a:t> boards</a:t>
            </a:r>
            <a:endParaRPr lang="fr-FR" dirty="0"/>
          </a:p>
        </p:txBody>
      </p:sp>
      <p:sp>
        <p:nvSpPr>
          <p:cNvPr id="5" name="Text Placeholder 4"/>
          <p:cNvSpPr>
            <a:spLocks noGrp="1"/>
          </p:cNvSpPr>
          <p:nvPr>
            <p:ph type="body" idx="12"/>
          </p:nvPr>
        </p:nvSpPr>
        <p:spPr/>
        <p:txBody>
          <a:bodyPr>
            <a:normAutofit lnSpcReduction="10000"/>
          </a:bodyPr>
          <a:lstStyle/>
          <a:p>
            <a:endParaRPr lang="fr-FR" dirty="0"/>
          </a:p>
        </p:txBody>
      </p:sp>
    </p:spTree>
    <p:extLst>
      <p:ext uri="{BB962C8B-B14F-4D97-AF65-F5344CB8AC3E}">
        <p14:creationId xmlns:p14="http://schemas.microsoft.com/office/powerpoint/2010/main" val="2951726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vs Processor</a:t>
            </a:r>
            <a:endParaRPr lang="fr-FR" dirty="0"/>
          </a:p>
        </p:txBody>
      </p:sp>
      <p:sp>
        <p:nvSpPr>
          <p:cNvPr id="3" name="Content Placeholder 2"/>
          <p:cNvSpPr>
            <a:spLocks noGrp="1"/>
          </p:cNvSpPr>
          <p:nvPr>
            <p:ph idx="1"/>
          </p:nvPr>
        </p:nvSpPr>
        <p:spPr/>
        <p:txBody>
          <a:bodyPr/>
          <a:lstStyle/>
          <a:p>
            <a:pPr marL="0" indent="0">
              <a:buNone/>
            </a:pPr>
            <a:r>
              <a:rPr lang="en-US" dirty="0" smtClean="0"/>
              <a:t>Arduino is using a 8-bit </a:t>
            </a:r>
            <a:r>
              <a:rPr lang="en-US" dirty="0" smtClean="0">
                <a:solidFill>
                  <a:srgbClr val="00B0F0"/>
                </a:solidFill>
              </a:rPr>
              <a:t>microcontroller</a:t>
            </a:r>
            <a:r>
              <a:rPr lang="en-US" dirty="0" smtClean="0"/>
              <a:t>. It’s </a:t>
            </a:r>
            <a:r>
              <a:rPr lang="en-US" dirty="0" smtClean="0"/>
              <a:t>simple and predictable for people new to software </a:t>
            </a:r>
            <a:r>
              <a:rPr lang="en-US" dirty="0" smtClean="0"/>
              <a:t>development.</a:t>
            </a:r>
          </a:p>
          <a:p>
            <a:pPr marL="0" indent="0">
              <a:buNone/>
            </a:pPr>
            <a:endParaRPr lang="en-US" dirty="0" smtClean="0"/>
          </a:p>
          <a:p>
            <a:pPr marL="0" indent="0">
              <a:buNone/>
            </a:pPr>
            <a:r>
              <a:rPr lang="en-US" dirty="0" smtClean="0"/>
              <a:t>But </a:t>
            </a:r>
            <a:r>
              <a:rPr lang="en-US" dirty="0" smtClean="0"/>
              <a:t>it’s impossible to install a full system like </a:t>
            </a:r>
            <a:r>
              <a:rPr lang="en-US" dirty="0" err="1" smtClean="0"/>
              <a:t>linux</a:t>
            </a:r>
            <a:r>
              <a:rPr lang="en-US" dirty="0" smtClean="0"/>
              <a:t>, so it’s limited by </a:t>
            </a:r>
            <a:r>
              <a:rPr lang="en-US" dirty="0" smtClean="0"/>
              <a:t>nature.</a:t>
            </a:r>
          </a:p>
          <a:p>
            <a:pPr marL="0" indent="0">
              <a:buNone/>
            </a:pPr>
            <a:endParaRPr lang="en-US" dirty="0"/>
          </a:p>
          <a:p>
            <a:pPr marL="0" indent="0">
              <a:buNone/>
            </a:pPr>
            <a:r>
              <a:rPr lang="en-US" dirty="0" smtClean="0"/>
              <a:t>To </a:t>
            </a:r>
            <a:r>
              <a:rPr lang="en-US" dirty="0" smtClean="0"/>
              <a:t>have a full OS with network, the programming language of your choice and a lot of potential</a:t>
            </a:r>
            <a:r>
              <a:rPr lang="fr-FR" dirty="0" smtClean="0"/>
              <a:t>, a </a:t>
            </a:r>
            <a:r>
              <a:rPr lang="fr-FR" dirty="0" smtClean="0">
                <a:solidFill>
                  <a:srgbClr val="00B0F0"/>
                </a:solidFill>
              </a:rPr>
              <a:t>processor</a:t>
            </a:r>
            <a:r>
              <a:rPr lang="fr-FR" dirty="0" smtClean="0"/>
              <a:t> </a:t>
            </a:r>
            <a:r>
              <a:rPr lang="fr-FR" dirty="0" err="1" smtClean="0"/>
              <a:t>is</a:t>
            </a:r>
            <a:r>
              <a:rPr lang="fr-FR" dirty="0" smtClean="0"/>
              <a:t> </a:t>
            </a:r>
            <a:r>
              <a:rPr lang="fr-FR" dirty="0" err="1" smtClean="0"/>
              <a:t>required</a:t>
            </a:r>
            <a:r>
              <a:rPr lang="fr-FR" dirty="0" smtClean="0"/>
              <a:t>.</a:t>
            </a:r>
            <a:endParaRPr lang="en-US" dirty="0" smtClean="0"/>
          </a:p>
        </p:txBody>
      </p:sp>
    </p:spTree>
    <p:extLst>
      <p:ext uri="{BB962C8B-B14F-4D97-AF65-F5344CB8AC3E}">
        <p14:creationId xmlns:p14="http://schemas.microsoft.com/office/powerpoint/2010/main" val="424331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 Analog IO</a:t>
            </a:r>
            <a:endParaRPr lang="fr-FR" dirty="0"/>
          </a:p>
        </p:txBody>
      </p:sp>
      <p:sp>
        <p:nvSpPr>
          <p:cNvPr id="3" name="Content Placeholder 2"/>
          <p:cNvSpPr>
            <a:spLocks noGrp="1"/>
          </p:cNvSpPr>
          <p:nvPr>
            <p:ph idx="1"/>
          </p:nvPr>
        </p:nvSpPr>
        <p:spPr/>
        <p:txBody>
          <a:bodyPr>
            <a:normAutofit/>
          </a:bodyPr>
          <a:lstStyle/>
          <a:p>
            <a:pPr marL="0" indent="0">
              <a:buNone/>
            </a:pPr>
            <a:r>
              <a:rPr lang="fr-FR" dirty="0" smtClean="0"/>
              <a:t>If </a:t>
            </a:r>
            <a:r>
              <a:rPr lang="fr-FR" dirty="0" err="1" smtClean="0"/>
              <a:t>you</a:t>
            </a:r>
            <a:r>
              <a:rPr lang="fr-FR" dirty="0" smtClean="0"/>
              <a:t> </a:t>
            </a:r>
            <a:r>
              <a:rPr lang="fr-FR" dirty="0" err="1" smtClean="0"/>
              <a:t>develop</a:t>
            </a:r>
            <a:r>
              <a:rPr lang="fr-FR" dirty="0" smtClean="0"/>
              <a:t> on </a:t>
            </a:r>
            <a:r>
              <a:rPr lang="fr-FR" dirty="0" err="1" smtClean="0"/>
              <a:t>your</a:t>
            </a:r>
            <a:r>
              <a:rPr lang="fr-FR" dirty="0" smtClean="0"/>
              <a:t> laptop, </a:t>
            </a:r>
            <a:r>
              <a:rPr lang="fr-FR" dirty="0" err="1" smtClean="0"/>
              <a:t>you</a:t>
            </a:r>
            <a:r>
              <a:rPr lang="fr-FR" dirty="0" smtClean="0"/>
              <a:t> </a:t>
            </a:r>
            <a:r>
              <a:rPr lang="fr-FR" dirty="0" err="1" smtClean="0"/>
              <a:t>can</a:t>
            </a:r>
            <a:r>
              <a:rPr lang="fr-FR" dirty="0" smtClean="0"/>
              <a:t> </a:t>
            </a:r>
            <a:r>
              <a:rPr lang="fr-FR" dirty="0" err="1" smtClean="0"/>
              <a:t>only</a:t>
            </a:r>
            <a:r>
              <a:rPr lang="fr-FR" dirty="0" smtClean="0"/>
              <a:t> plug </a:t>
            </a:r>
            <a:r>
              <a:rPr lang="fr-FR" dirty="0" err="1" smtClean="0"/>
              <a:t>devices</a:t>
            </a:r>
            <a:r>
              <a:rPr lang="fr-FR" dirty="0" smtClean="0"/>
              <a:t> </a:t>
            </a:r>
            <a:r>
              <a:rPr lang="fr-FR" dirty="0" err="1" smtClean="0"/>
              <a:t>with</a:t>
            </a:r>
            <a:r>
              <a:rPr lang="fr-FR" dirty="0" smtClean="0"/>
              <a:t> high </a:t>
            </a:r>
            <a:r>
              <a:rPr lang="fr-FR" dirty="0" err="1" smtClean="0"/>
              <a:t>level</a:t>
            </a:r>
            <a:r>
              <a:rPr lang="fr-FR" dirty="0" smtClean="0"/>
              <a:t> IO </a:t>
            </a:r>
            <a:r>
              <a:rPr lang="fr-FR" dirty="0" err="1" smtClean="0"/>
              <a:t>like</a:t>
            </a:r>
            <a:r>
              <a:rPr lang="fr-FR" dirty="0" smtClean="0"/>
              <a:t> </a:t>
            </a:r>
            <a:r>
              <a:rPr lang="fr-FR" dirty="0" smtClean="0"/>
              <a:t>USB. </a:t>
            </a:r>
            <a:r>
              <a:rPr lang="en-US" dirty="0" smtClean="0"/>
              <a:t>But </a:t>
            </a:r>
            <a:r>
              <a:rPr lang="en-US" dirty="0" smtClean="0"/>
              <a:t>most </a:t>
            </a:r>
            <a:r>
              <a:rPr lang="en-US" dirty="0" err="1" smtClean="0"/>
              <a:t>IoT</a:t>
            </a:r>
            <a:r>
              <a:rPr lang="en-US" dirty="0" smtClean="0"/>
              <a:t> sensors are a lot simpler than that, using low level analog and digital IO.</a:t>
            </a:r>
          </a:p>
          <a:p>
            <a:pPr marL="0" indent="0">
              <a:buNone/>
            </a:pPr>
            <a:r>
              <a:rPr lang="en-US" dirty="0" smtClean="0"/>
              <a:t>To be really useful as an </a:t>
            </a:r>
            <a:r>
              <a:rPr lang="en-US" dirty="0" err="1" smtClean="0"/>
              <a:t>IoT</a:t>
            </a:r>
            <a:r>
              <a:rPr lang="en-US" dirty="0" smtClean="0"/>
              <a:t> platform,</a:t>
            </a:r>
            <a:br>
              <a:rPr lang="en-US" dirty="0" smtClean="0"/>
            </a:br>
            <a:r>
              <a:rPr lang="en-US" dirty="0" smtClean="0"/>
              <a:t>you must have digital and/or analog IO. </a:t>
            </a:r>
          </a:p>
          <a:p>
            <a:pPr marL="0" indent="0">
              <a:buNone/>
            </a:pPr>
            <a:r>
              <a:rPr lang="en-US" dirty="0" smtClean="0"/>
              <a:t>Note : Some </a:t>
            </a:r>
            <a:r>
              <a:rPr lang="en-US" dirty="0" err="1" smtClean="0"/>
              <a:t>IoT</a:t>
            </a:r>
            <a:r>
              <a:rPr lang="en-US" dirty="0" smtClean="0"/>
              <a:t> platforms only have digital </a:t>
            </a:r>
            <a:r>
              <a:rPr lang="en-US" dirty="0" smtClean="0"/>
              <a:t>IO,</a:t>
            </a:r>
            <a:br>
              <a:rPr lang="en-US" dirty="0" smtClean="0"/>
            </a:br>
            <a:r>
              <a:rPr lang="en-US" dirty="0" smtClean="0"/>
              <a:t>others </a:t>
            </a:r>
            <a:r>
              <a:rPr lang="en-US" dirty="0" smtClean="0"/>
              <a:t>like Intel Galileo and Intel </a:t>
            </a:r>
            <a:r>
              <a:rPr lang="en-US" dirty="0" smtClean="0"/>
              <a:t>Edison</a:t>
            </a:r>
            <a:br>
              <a:rPr lang="en-US" dirty="0" smtClean="0"/>
            </a:br>
            <a:r>
              <a:rPr lang="en-US" dirty="0" smtClean="0"/>
              <a:t>have </a:t>
            </a:r>
            <a:r>
              <a:rPr lang="en-US" dirty="0" smtClean="0">
                <a:solidFill>
                  <a:srgbClr val="00B0F0"/>
                </a:solidFill>
              </a:rPr>
              <a:t>both digital and analog IO</a:t>
            </a:r>
            <a:r>
              <a:rPr lang="en-US" dirty="0" smtClean="0"/>
              <a:t>.</a:t>
            </a:r>
          </a:p>
        </p:txBody>
      </p:sp>
    </p:spTree>
    <p:extLst>
      <p:ext uri="{BB962C8B-B14F-4D97-AF65-F5344CB8AC3E}">
        <p14:creationId xmlns:p14="http://schemas.microsoft.com/office/powerpoint/2010/main" val="3551370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fr-FR" dirty="0"/>
          </a:p>
        </p:txBody>
      </p:sp>
      <p:sp>
        <p:nvSpPr>
          <p:cNvPr id="3" name="Content Placeholder 2"/>
          <p:cNvSpPr>
            <a:spLocks noGrp="1"/>
          </p:cNvSpPr>
          <p:nvPr>
            <p:ph idx="1"/>
          </p:nvPr>
        </p:nvSpPr>
        <p:spPr/>
        <p:txBody>
          <a:bodyPr/>
          <a:lstStyle/>
          <a:p>
            <a:pPr marL="0" indent="0">
              <a:buNone/>
            </a:pPr>
            <a:r>
              <a:rPr lang="fr-FR" dirty="0" err="1" smtClean="0"/>
              <a:t>Many</a:t>
            </a:r>
            <a:r>
              <a:rPr lang="fr-FR" dirty="0" smtClean="0"/>
              <a:t> </a:t>
            </a:r>
            <a:r>
              <a:rPr lang="fr-FR" dirty="0" err="1" smtClean="0"/>
              <a:t>wearable</a:t>
            </a:r>
            <a:r>
              <a:rPr lang="fr-FR" dirty="0" smtClean="0"/>
              <a:t> </a:t>
            </a:r>
            <a:r>
              <a:rPr lang="fr-FR" dirty="0" err="1" smtClean="0"/>
              <a:t>projects</a:t>
            </a:r>
            <a:r>
              <a:rPr lang="fr-FR" dirty="0" smtClean="0"/>
              <a:t> </a:t>
            </a:r>
            <a:r>
              <a:rPr lang="fr-FR" dirty="0" err="1" smtClean="0"/>
              <a:t>like</a:t>
            </a:r>
            <a:r>
              <a:rPr lang="fr-FR" dirty="0" smtClean="0"/>
              <a:t> </a:t>
            </a:r>
            <a:r>
              <a:rPr lang="fr-FR" dirty="0" err="1" smtClean="0"/>
              <a:t>watches</a:t>
            </a:r>
            <a:r>
              <a:rPr lang="fr-FR" dirty="0" smtClean="0"/>
              <a:t> have a </a:t>
            </a:r>
            <a:r>
              <a:rPr lang="fr-FR" dirty="0" err="1" smtClean="0"/>
              <a:t>touch</a:t>
            </a:r>
            <a:r>
              <a:rPr lang="fr-FR" dirty="0" smtClean="0"/>
              <a:t> </a:t>
            </a:r>
            <a:r>
              <a:rPr lang="fr-FR" dirty="0" err="1" smtClean="0"/>
              <a:t>screen</a:t>
            </a:r>
            <a:r>
              <a:rPr lang="fr-FR" dirty="0" smtClean="0"/>
              <a:t>, or </a:t>
            </a:r>
            <a:r>
              <a:rPr lang="fr-FR" dirty="0"/>
              <a:t>a </a:t>
            </a:r>
            <a:r>
              <a:rPr lang="fr-FR" dirty="0" err="1"/>
              <a:t>projector</a:t>
            </a:r>
            <a:r>
              <a:rPr lang="fr-FR" dirty="0"/>
              <a:t> </a:t>
            </a:r>
            <a:r>
              <a:rPr lang="fr-FR" dirty="0" smtClean="0"/>
              <a:t>for </a:t>
            </a:r>
            <a:r>
              <a:rPr lang="fr-FR" dirty="0" smtClean="0"/>
              <a:t>glasses. </a:t>
            </a:r>
            <a:r>
              <a:rPr lang="fr-FR" dirty="0" err="1" smtClean="0"/>
              <a:t>They</a:t>
            </a:r>
            <a:r>
              <a:rPr lang="fr-FR" dirty="0" smtClean="0"/>
              <a:t> </a:t>
            </a:r>
            <a:r>
              <a:rPr lang="fr-FR" dirty="0" smtClean="0"/>
              <a:t>look </a:t>
            </a:r>
            <a:r>
              <a:rPr lang="fr-FR" dirty="0" err="1" smtClean="0"/>
              <a:t>like</a:t>
            </a:r>
            <a:r>
              <a:rPr lang="fr-FR" dirty="0" smtClean="0"/>
              <a:t> a lot </a:t>
            </a:r>
            <a:r>
              <a:rPr lang="fr-FR" dirty="0" err="1" smtClean="0"/>
              <a:t>like</a:t>
            </a:r>
            <a:r>
              <a:rPr lang="fr-FR" dirty="0" smtClean="0"/>
              <a:t> </a:t>
            </a:r>
            <a:r>
              <a:rPr lang="fr-FR" dirty="0" err="1" smtClean="0"/>
              <a:t>small</a:t>
            </a:r>
            <a:r>
              <a:rPr lang="fr-FR" dirty="0" smtClean="0"/>
              <a:t> mobile </a:t>
            </a:r>
            <a:r>
              <a:rPr lang="fr-FR" dirty="0" err="1" smtClean="0"/>
              <a:t>devices</a:t>
            </a:r>
            <a:r>
              <a:rPr lang="fr-FR" dirty="0" smtClean="0"/>
              <a:t>, and </a:t>
            </a:r>
            <a:r>
              <a:rPr lang="fr-FR" dirty="0" err="1" smtClean="0"/>
              <a:t>require</a:t>
            </a:r>
            <a:r>
              <a:rPr lang="fr-FR" dirty="0" smtClean="0"/>
              <a:t> </a:t>
            </a:r>
            <a:r>
              <a:rPr lang="fr-FR" dirty="0" err="1" smtClean="0"/>
              <a:t>graphics</a:t>
            </a:r>
            <a:r>
              <a:rPr lang="fr-FR" dirty="0" smtClean="0"/>
              <a:t>.</a:t>
            </a:r>
          </a:p>
          <a:p>
            <a:pPr marL="0" indent="0">
              <a:buNone/>
            </a:pPr>
            <a:r>
              <a:rPr lang="fr-FR" dirty="0" err="1" smtClean="0"/>
              <a:t>We</a:t>
            </a:r>
            <a:r>
              <a:rPr lang="fr-FR" dirty="0" smtClean="0"/>
              <a:t> have </a:t>
            </a:r>
            <a:r>
              <a:rPr lang="fr-FR" dirty="0" err="1" smtClean="0"/>
              <a:t>such</a:t>
            </a:r>
            <a:r>
              <a:rPr lang="fr-FR" dirty="0" smtClean="0"/>
              <a:t> </a:t>
            </a:r>
            <a:r>
              <a:rPr lang="fr-FR" dirty="0" err="1" smtClean="0"/>
              <a:t>platforms</a:t>
            </a:r>
            <a:r>
              <a:rPr lang="fr-FR" dirty="0" smtClean="0"/>
              <a:t> at </a:t>
            </a:r>
            <a:r>
              <a:rPr lang="fr-FR" dirty="0"/>
              <a:t>I</a:t>
            </a:r>
            <a:r>
              <a:rPr lang="fr-FR" dirty="0" smtClean="0"/>
              <a:t>ntel.</a:t>
            </a:r>
          </a:p>
          <a:p>
            <a:pPr marL="0" indent="0">
              <a:buNone/>
            </a:pPr>
            <a:r>
              <a:rPr lang="en-US" dirty="0" smtClean="0"/>
              <a:t>But for all the other </a:t>
            </a:r>
            <a:r>
              <a:rPr lang="en-US" dirty="0" err="1" smtClean="0"/>
              <a:t>IoT</a:t>
            </a:r>
            <a:r>
              <a:rPr lang="en-US" dirty="0" smtClean="0"/>
              <a:t> projects,</a:t>
            </a:r>
            <a:br>
              <a:rPr lang="en-US" dirty="0" smtClean="0"/>
            </a:br>
            <a:r>
              <a:rPr lang="en-US" dirty="0" smtClean="0"/>
              <a:t>you don’t need and don’t want graphics.</a:t>
            </a:r>
          </a:p>
          <a:p>
            <a:pPr marL="0" indent="0" algn="ctr">
              <a:buNone/>
            </a:pPr>
            <a:r>
              <a:rPr lang="en-US" dirty="0" smtClean="0">
                <a:solidFill>
                  <a:srgbClr val="00B0F0"/>
                </a:solidFill>
              </a:rPr>
              <a:t>Remember : display = </a:t>
            </a:r>
            <a:r>
              <a:rPr lang="en-US" dirty="0" smtClean="0">
                <a:solidFill>
                  <a:srgbClr val="00B0F0"/>
                </a:solidFill>
              </a:rPr>
              <a:t>interaction</a:t>
            </a:r>
            <a:br>
              <a:rPr lang="en-US" dirty="0" smtClean="0">
                <a:solidFill>
                  <a:srgbClr val="00B0F0"/>
                </a:solidFill>
              </a:rPr>
            </a:br>
            <a:r>
              <a:rPr lang="en-US" dirty="0" smtClean="0">
                <a:solidFill>
                  <a:srgbClr val="00B0F0"/>
                </a:solidFill>
              </a:rPr>
              <a:t>= </a:t>
            </a:r>
            <a:r>
              <a:rPr lang="en-US" dirty="0" smtClean="0">
                <a:solidFill>
                  <a:srgbClr val="00B0F0"/>
                </a:solidFill>
              </a:rPr>
              <a:t>brain attention share = not scalable.</a:t>
            </a:r>
          </a:p>
        </p:txBody>
      </p:sp>
    </p:spTree>
    <p:extLst>
      <p:ext uri="{BB962C8B-B14F-4D97-AF65-F5344CB8AC3E}">
        <p14:creationId xmlns:p14="http://schemas.microsoft.com/office/powerpoint/2010/main" val="175662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fr-FR"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Network connectivity is important in </a:t>
            </a:r>
            <a:r>
              <a:rPr lang="en-US" dirty="0" err="1" smtClean="0"/>
              <a:t>IoT</a:t>
            </a:r>
            <a:r>
              <a:rPr lang="en-US" dirty="0" smtClean="0"/>
              <a:t>.</a:t>
            </a:r>
          </a:p>
          <a:p>
            <a:pPr marL="0" indent="0">
              <a:buNone/>
            </a:pPr>
            <a:r>
              <a:rPr lang="en-US" dirty="0" smtClean="0"/>
              <a:t>You may take a platform without wireless internet and add a dongle for prototyping, but :</a:t>
            </a:r>
          </a:p>
          <a:p>
            <a:pPr lvl="1"/>
            <a:r>
              <a:rPr lang="en-US" dirty="0"/>
              <a:t>I</a:t>
            </a:r>
            <a:r>
              <a:rPr lang="en-US" dirty="0" smtClean="0"/>
              <a:t>t’s harder to switch to production</a:t>
            </a:r>
          </a:p>
          <a:p>
            <a:pPr lvl="1"/>
            <a:r>
              <a:rPr lang="en-US" dirty="0" smtClean="0"/>
              <a:t>Power optimizations are limited</a:t>
            </a:r>
          </a:p>
          <a:p>
            <a:pPr lvl="1"/>
            <a:r>
              <a:rPr lang="en-US" dirty="0" smtClean="0"/>
              <a:t>Dongle often propose limited features : Bluetooth instead of Bluetooth Low Energy.</a:t>
            </a:r>
          </a:p>
          <a:p>
            <a:pPr lvl="1"/>
            <a:r>
              <a:rPr lang="en-US" dirty="0" smtClean="0"/>
              <a:t>Integration with software-OS is not always trivial.</a:t>
            </a:r>
          </a:p>
          <a:p>
            <a:pPr marL="0" indent="0">
              <a:buNone/>
            </a:pPr>
            <a:r>
              <a:rPr lang="en-US" dirty="0" smtClean="0"/>
              <a:t>Advice : take platforms with </a:t>
            </a:r>
            <a:r>
              <a:rPr lang="en-US" dirty="0" smtClean="0">
                <a:solidFill>
                  <a:srgbClr val="00B0F0"/>
                </a:solidFill>
              </a:rPr>
              <a:t>great networking </a:t>
            </a:r>
            <a:r>
              <a:rPr lang="en-US" dirty="0" smtClean="0">
                <a:solidFill>
                  <a:srgbClr val="00B0F0"/>
                </a:solidFill>
              </a:rPr>
              <a:t>inside</a:t>
            </a:r>
            <a:br>
              <a:rPr lang="en-US" dirty="0" smtClean="0">
                <a:solidFill>
                  <a:srgbClr val="00B0F0"/>
                </a:solidFill>
              </a:rPr>
            </a:br>
            <a:r>
              <a:rPr lang="en-US" dirty="0" smtClean="0"/>
              <a:t>for </a:t>
            </a:r>
            <a:r>
              <a:rPr lang="en-US" dirty="0" smtClean="0"/>
              <a:t>prototyping then production.</a:t>
            </a:r>
            <a:endParaRPr lang="en-US" dirty="0"/>
          </a:p>
        </p:txBody>
      </p:sp>
    </p:spTree>
    <p:extLst>
      <p:ext uri="{BB962C8B-B14F-4D97-AF65-F5344CB8AC3E}">
        <p14:creationId xmlns:p14="http://schemas.microsoft.com/office/powerpoint/2010/main" val="179481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802</Words>
  <Application>Microsoft Office PowerPoint</Application>
  <PresentationFormat>Widescreen</PresentationFormat>
  <Paragraphs>110</Paragraphs>
  <Slides>27</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Segoe UI</vt:lpstr>
      <vt:lpstr>Office Theme</vt:lpstr>
      <vt:lpstr>Internet of Things with Intel A2 – IoT boards</vt:lpstr>
      <vt:lpstr>PowerPoint Presentation</vt:lpstr>
      <vt:lpstr>Arduino</vt:lpstr>
      <vt:lpstr>Raspberry Pi</vt:lpstr>
      <vt:lpstr>PowerPoint Presentation</vt:lpstr>
      <vt:lpstr>Microcontroller vs Processor</vt:lpstr>
      <vt:lpstr>Digital / Analog IO</vt:lpstr>
      <vt:lpstr>Graphics</vt:lpstr>
      <vt:lpstr>Networking</vt:lpstr>
      <vt:lpstr>Form factor</vt:lpstr>
      <vt:lpstr>Power features</vt:lpstr>
      <vt:lpstr>OS</vt:lpstr>
      <vt:lpstr>PowerPoint Presentation</vt:lpstr>
      <vt:lpstr>Intel Galileo</vt:lpstr>
      <vt:lpstr>Intel Edison</vt:lpstr>
      <vt:lpstr>Intel Curie</vt:lpstr>
      <vt:lpstr>But also : HDMI Stick, NUC</vt:lpstr>
      <vt:lpstr>PowerPoint Presentation</vt:lpstr>
      <vt:lpstr>Intel Galileo Specs</vt:lpstr>
      <vt:lpstr>Intel Galileo Specs</vt:lpstr>
      <vt:lpstr>PowerPoint Presentation</vt:lpstr>
      <vt:lpstr>Intel Edison Specs</vt:lpstr>
      <vt:lpstr>Intel Edison Specs</vt:lpstr>
      <vt:lpstr>Intel Edison Specs</vt:lpstr>
      <vt:lpstr>PowerPoint Presentation</vt:lpstr>
      <vt:lpstr>Intel Curie Specs</vt:lpstr>
      <vt:lpstr>License Creative Commons – By 3.0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2014-02-20T16:55:44Z</dcterms:created>
  <dcterms:modified xsi:type="dcterms:W3CDTF">2015-05-13T14:24:13Z</dcterms:modified>
</cp:coreProperties>
</file>