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344" r:id="rId2"/>
    <p:sldId id="373" r:id="rId3"/>
    <p:sldId id="357" r:id="rId4"/>
    <p:sldId id="360" r:id="rId5"/>
    <p:sldId id="369" r:id="rId6"/>
    <p:sldId id="361" r:id="rId7"/>
    <p:sldId id="362" r:id="rId8"/>
    <p:sldId id="368" r:id="rId9"/>
    <p:sldId id="364" r:id="rId10"/>
    <p:sldId id="365" r:id="rId11"/>
    <p:sldId id="370" r:id="rId12"/>
    <p:sldId id="366" r:id="rId13"/>
    <p:sldId id="363" r:id="rId14"/>
    <p:sldId id="375" r:id="rId15"/>
    <p:sldId id="371" r:id="rId16"/>
    <p:sldId id="374" r:id="rId17"/>
    <p:sldId id="367" r:id="rId18"/>
    <p:sldId id="372" r:id="rId19"/>
    <p:sldId id="376" r:id="rId20"/>
    <p:sldId id="378" r:id="rId21"/>
    <p:sldId id="379" r:id="rId22"/>
    <p:sldId id="377"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866" autoAdjust="0"/>
  </p:normalViewPr>
  <p:slideViewPr>
    <p:cSldViewPr>
      <p:cViewPr varScale="1">
        <p:scale>
          <a:sx n="92" d="100"/>
          <a:sy n="92" d="100"/>
        </p:scale>
        <p:origin x="46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D03B5-F189-49B6-BAAC-2D489CE67E46}" type="datetimeFigureOut">
              <a:rPr lang="fr-FR" smtClean="0"/>
              <a:t>11/05/2015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1AF09-611B-408B-AF1D-372CE5630A44}" type="slidenum">
              <a:rPr lang="fr-FR" smtClean="0"/>
              <a:t>‹#›</a:t>
            </a:fld>
            <a:endParaRPr lang="fr-FR"/>
          </a:p>
        </p:txBody>
      </p:sp>
    </p:spTree>
    <p:extLst>
      <p:ext uri="{BB962C8B-B14F-4D97-AF65-F5344CB8AC3E}">
        <p14:creationId xmlns:p14="http://schemas.microsoft.com/office/powerpoint/2010/main" val="284851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1200" y="2209801"/>
            <a:ext cx="10566400" cy="1577175"/>
          </a:xfrm>
        </p:spPr>
        <p:txBody>
          <a:bodyPr/>
          <a:lstStyle>
            <a:lvl1pPr algn="l">
              <a:defRPr>
                <a:solidFill>
                  <a:srgbClr val="0070C0"/>
                </a:solidFill>
                <a:latin typeface="Arial" panose="020B0604020202020204" pitchFamily="34" charset="0"/>
                <a:cs typeface="Arial" panose="020B0604020202020204"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p:nvPr>
        </p:nvSpPr>
        <p:spPr>
          <a:xfrm>
            <a:off x="711200" y="3810000"/>
            <a:ext cx="9652000" cy="1676400"/>
          </a:xfrm>
        </p:spPr>
        <p:txBody>
          <a:bodyPr/>
          <a:lstStyle>
            <a:lvl1pPr marL="0" indent="0" algn="l">
              <a:buNone/>
              <a:defRPr>
                <a:solidFill>
                  <a:schemeClr val="tx1">
                    <a:lumMod val="75000"/>
                    <a:lumOff val="2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5/11/2015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0972800" cy="4876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5/11/2015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3124200"/>
            <a:ext cx="10363200" cy="533400"/>
          </a:xfrm>
        </p:spPr>
        <p:txBody>
          <a:bodyPr anchor="b">
            <a:normAutofit/>
          </a:bodyPr>
          <a:lstStyle>
            <a:lvl1pPr marL="0" indent="0">
              <a:buNone/>
              <a:defRPr sz="320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5/11/2015</a:t>
            </a:fld>
            <a:endParaRPr lang="en-US" dirty="0"/>
          </a:p>
        </p:txBody>
      </p:sp>
      <p:sp>
        <p:nvSpPr>
          <p:cNvPr id="5" name="Footer Placeholder 4"/>
          <p:cNvSpPr>
            <a:spLocks noGrp="1"/>
          </p:cNvSpPr>
          <p:nvPr>
            <p:ph type="ftr" sz="quarter" idx="11"/>
          </p:nvPr>
        </p:nvSpPr>
        <p:spPr/>
        <p:txBody>
          <a:bodyPr/>
          <a:lstStyle/>
          <a:p>
            <a:endParaRPr lang="en-US"/>
          </a:p>
        </p:txBody>
      </p:sp>
      <p:sp>
        <p:nvSpPr>
          <p:cNvPr id="7" name="Text Placeholder 2"/>
          <p:cNvSpPr>
            <a:spLocks noGrp="1"/>
          </p:cNvSpPr>
          <p:nvPr>
            <p:ph type="body" idx="12"/>
          </p:nvPr>
        </p:nvSpPr>
        <p:spPr>
          <a:xfrm>
            <a:off x="914400" y="3733801"/>
            <a:ext cx="10363200" cy="533400"/>
          </a:xfrm>
        </p:spPr>
        <p:txBody>
          <a:bodyPr anchor="b">
            <a:normAutofit/>
          </a:bodyPr>
          <a:lstStyle>
            <a:lvl1pPr marL="0" indent="0">
              <a:buNone/>
              <a:defRPr sz="3200">
                <a:solidFill>
                  <a:srgbClr val="00B0F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5/11/2015</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5/11/2015</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Creative Commons CC-By 3.0</a:t>
            </a:r>
            <a:endParaRPr lang="en-US"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59905" y="5943600"/>
            <a:ext cx="1178095" cy="7778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oftware.intel.com/en-us/iot/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software.intel.com/en-us/iot/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Internet of Things </a:t>
            </a:r>
            <a:r>
              <a:rPr lang="en-US" dirty="0" smtClean="0"/>
              <a:t>with Intel</a:t>
            </a:r>
            <a:br>
              <a:rPr lang="en-US" dirty="0" smtClean="0"/>
            </a:br>
            <a:r>
              <a:rPr lang="en-US" dirty="0" smtClean="0"/>
              <a:t>A3 – Programming Methods</a:t>
            </a:r>
            <a:endParaRPr lang="fr-FR" dirty="0"/>
          </a:p>
        </p:txBody>
      </p:sp>
      <p:sp>
        <p:nvSpPr>
          <p:cNvPr id="5" name="Subtitle 4"/>
          <p:cNvSpPr>
            <a:spLocks noGrp="1"/>
          </p:cNvSpPr>
          <p:nvPr>
            <p:ph type="subTitle" idx="1"/>
          </p:nvPr>
        </p:nvSpPr>
        <p:spPr/>
        <p:txBody>
          <a:bodyPr/>
          <a:lstStyle/>
          <a:p>
            <a:r>
              <a:rPr lang="en-US" dirty="0" smtClean="0"/>
              <a:t>paul.guermonprez@intel.com</a:t>
            </a:r>
            <a:endParaRPr lang="fr-FR" dirty="0"/>
          </a:p>
        </p:txBody>
      </p:sp>
    </p:spTree>
    <p:extLst>
      <p:ext uri="{BB962C8B-B14F-4D97-AF65-F5344CB8AC3E}">
        <p14:creationId xmlns:p14="http://schemas.microsoft.com/office/powerpoint/2010/main" val="2374703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XDK </a:t>
            </a:r>
            <a:r>
              <a:rPr lang="en-US" dirty="0" err="1" smtClean="0"/>
              <a:t>IoT</a:t>
            </a:r>
            <a:r>
              <a:rPr lang="en-US" dirty="0" smtClean="0"/>
              <a:t> Edition</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Familiar for web </a:t>
            </a:r>
            <a:r>
              <a:rPr lang="en-US" dirty="0" smtClean="0"/>
              <a:t>developers </a:t>
            </a:r>
            <a:r>
              <a:rPr lang="en-US" dirty="0" smtClean="0"/>
              <a:t>familiar with </a:t>
            </a:r>
            <a:r>
              <a:rPr lang="en-US" dirty="0" smtClean="0"/>
              <a:t>JavaScript.</a:t>
            </a:r>
            <a:r>
              <a:rPr lang="en-US" dirty="0" smtClean="0"/>
              <a:t/>
            </a:r>
            <a:br>
              <a:rPr lang="en-US" dirty="0" smtClean="0"/>
            </a:br>
            <a:r>
              <a:rPr lang="en-US" dirty="0" smtClean="0"/>
              <a:t>But if you like </a:t>
            </a:r>
            <a:r>
              <a:rPr lang="en-US" dirty="0" err="1" smtClean="0"/>
              <a:t>NodeJS</a:t>
            </a:r>
            <a:r>
              <a:rPr lang="en-US" dirty="0" smtClean="0"/>
              <a:t> on </a:t>
            </a:r>
            <a:r>
              <a:rPr lang="en-US" dirty="0" err="1" smtClean="0"/>
              <a:t>linux</a:t>
            </a:r>
            <a:r>
              <a:rPr lang="en-US" dirty="0" smtClean="0"/>
              <a:t>, check the option </a:t>
            </a:r>
            <a:r>
              <a:rPr lang="en-US" dirty="0" smtClean="0"/>
              <a:t>4 : </a:t>
            </a:r>
            <a:r>
              <a:rPr lang="en-US" dirty="0" err="1" smtClean="0"/>
              <a:t>linux</a:t>
            </a:r>
            <a:r>
              <a:rPr lang="en-US" dirty="0" smtClean="0"/>
              <a:t>.</a:t>
            </a:r>
          </a:p>
          <a:p>
            <a:pPr marL="0" indent="0">
              <a:buNone/>
            </a:pPr>
            <a:r>
              <a:rPr lang="en-US" dirty="0" smtClean="0"/>
              <a:t>Limited functionalities and libraries</a:t>
            </a:r>
            <a:br>
              <a:rPr lang="en-US" dirty="0" smtClean="0"/>
            </a:br>
            <a:r>
              <a:rPr lang="en-US" dirty="0" smtClean="0"/>
              <a:t>but validated kits of </a:t>
            </a:r>
            <a:r>
              <a:rPr lang="en-US" dirty="0" err="1" smtClean="0">
                <a:solidFill>
                  <a:srgbClr val="00B050"/>
                </a:solidFill>
              </a:rPr>
              <a:t>Plug’n’Play</a:t>
            </a:r>
            <a:r>
              <a:rPr lang="en-US" dirty="0" smtClean="0">
                <a:solidFill>
                  <a:srgbClr val="00B050"/>
                </a:solidFill>
              </a:rPr>
              <a:t> sensors</a:t>
            </a:r>
            <a:r>
              <a:rPr lang="en-US" dirty="0" smtClean="0"/>
              <a:t>.</a:t>
            </a:r>
          </a:p>
          <a:p>
            <a:pPr marL="0" indent="0">
              <a:buNone/>
            </a:pPr>
            <a:r>
              <a:rPr lang="en-US" dirty="0" smtClean="0"/>
              <a:t>Easy to install and start the IDE,</a:t>
            </a:r>
            <a:br>
              <a:rPr lang="en-US" dirty="0" smtClean="0"/>
            </a:br>
            <a:r>
              <a:rPr lang="en-US" dirty="0" smtClean="0"/>
              <a:t>but flashing the board is not yet easy.</a:t>
            </a:r>
            <a:br>
              <a:rPr lang="en-US" dirty="0" smtClean="0"/>
            </a:br>
            <a:r>
              <a:rPr lang="en-US" dirty="0" smtClean="0"/>
              <a:t>You’ll need to find and </a:t>
            </a:r>
            <a:r>
              <a:rPr lang="en-US" dirty="0" smtClean="0">
                <a:solidFill>
                  <a:srgbClr val="FFC000"/>
                </a:solidFill>
              </a:rPr>
              <a:t>flash a </a:t>
            </a:r>
            <a:r>
              <a:rPr lang="en-US" dirty="0" err="1" smtClean="0">
                <a:solidFill>
                  <a:srgbClr val="FFC000"/>
                </a:solidFill>
              </a:rPr>
              <a:t>microSD</a:t>
            </a:r>
            <a:r>
              <a:rPr lang="en-US" dirty="0" smtClean="0">
                <a:solidFill>
                  <a:srgbClr val="FFC000"/>
                </a:solidFill>
              </a:rPr>
              <a:t> card</a:t>
            </a:r>
            <a:r>
              <a:rPr lang="en-US" dirty="0" smtClean="0"/>
              <a:t>.</a:t>
            </a:r>
          </a:p>
          <a:p>
            <a:pPr marL="0" indent="0">
              <a:buNone/>
            </a:pPr>
            <a:r>
              <a:rPr lang="en-US" dirty="0" smtClean="0">
                <a:hlinkClick r:id="rId2"/>
              </a:rPr>
              <a:t>https</a:t>
            </a:r>
            <a:r>
              <a:rPr lang="en-US" dirty="0">
                <a:hlinkClick r:id="rId2"/>
              </a:rPr>
              <a:t>://</a:t>
            </a:r>
            <a:r>
              <a:rPr lang="en-US" dirty="0" smtClean="0">
                <a:hlinkClick r:id="rId2"/>
              </a:rPr>
              <a:t>software.intel.com/en-us/iot/downloads</a:t>
            </a:r>
            <a:endParaRPr lang="en-US" dirty="0" smtClean="0"/>
          </a:p>
        </p:txBody>
      </p:sp>
    </p:spTree>
    <p:extLst>
      <p:ext uri="{BB962C8B-B14F-4D97-AF65-F5344CB8AC3E}">
        <p14:creationId xmlns:p14="http://schemas.microsoft.com/office/powerpoint/2010/main" val="3462581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XDK </a:t>
            </a:r>
            <a:r>
              <a:rPr lang="en-US" dirty="0" err="1" smtClean="0"/>
              <a:t>IoT</a:t>
            </a:r>
            <a:r>
              <a:rPr lang="en-US" dirty="0" smtClean="0"/>
              <a:t> Edition</a:t>
            </a:r>
            <a:endParaRPr lang="fr-FR" dirty="0"/>
          </a:p>
        </p:txBody>
      </p:sp>
      <p:pic>
        <p:nvPicPr>
          <p:cNvPr id="2050" name="Picture 2" descr="https://cdn.sparkfun.com/assets/home_page_posts/1/6/1/2/xdk_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417638"/>
            <a:ext cx="6819900" cy="524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49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XDK </a:t>
            </a:r>
            <a:r>
              <a:rPr lang="en-US" dirty="0" err="1" smtClean="0"/>
              <a:t>IoT</a:t>
            </a:r>
            <a:r>
              <a:rPr lang="en-US" dirty="0" smtClean="0"/>
              <a:t> Edition</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Public :</a:t>
            </a:r>
          </a:p>
          <a:p>
            <a:pPr lvl="1"/>
            <a:r>
              <a:rPr lang="en-US" dirty="0"/>
              <a:t>G</a:t>
            </a:r>
            <a:r>
              <a:rPr lang="en-US" dirty="0" smtClean="0"/>
              <a:t>ood for web </a:t>
            </a:r>
            <a:r>
              <a:rPr lang="en-US" dirty="0" err="1" smtClean="0"/>
              <a:t>devs</a:t>
            </a:r>
            <a:r>
              <a:rPr lang="en-US" dirty="0" smtClean="0"/>
              <a:t> or beginners</a:t>
            </a:r>
            <a:br>
              <a:rPr lang="en-US" dirty="0" smtClean="0"/>
            </a:br>
            <a:r>
              <a:rPr lang="en-US" dirty="0" smtClean="0"/>
              <a:t>in software development</a:t>
            </a:r>
          </a:p>
          <a:p>
            <a:pPr lvl="1"/>
            <a:r>
              <a:rPr lang="en-US" dirty="0" smtClean="0"/>
              <a:t>If your project plans to stay within</a:t>
            </a:r>
            <a:br>
              <a:rPr lang="en-US" dirty="0" smtClean="0"/>
            </a:br>
            <a:r>
              <a:rPr lang="en-US" dirty="0" smtClean="0"/>
              <a:t>the set of validated PnP sensors</a:t>
            </a:r>
          </a:p>
          <a:p>
            <a:pPr lvl="1"/>
            <a:r>
              <a:rPr lang="en-US" dirty="0"/>
              <a:t>N</a:t>
            </a:r>
            <a:r>
              <a:rPr lang="en-US" dirty="0" smtClean="0"/>
              <a:t>ot interested in using </a:t>
            </a:r>
            <a:r>
              <a:rPr lang="en-US" dirty="0" err="1" smtClean="0"/>
              <a:t>linux</a:t>
            </a:r>
            <a:r>
              <a:rPr lang="en-US" dirty="0" smtClean="0"/>
              <a:t> at all</a:t>
            </a:r>
          </a:p>
          <a:p>
            <a:pPr lvl="1"/>
            <a:endParaRPr lang="en-US" dirty="0"/>
          </a:p>
          <a:p>
            <a:pPr marL="0" indent="0">
              <a:buNone/>
            </a:pPr>
            <a:r>
              <a:rPr lang="en-US" dirty="0" smtClean="0"/>
              <a:t>Compared to Arduino, you can add a lot more code with the Intel </a:t>
            </a:r>
            <a:r>
              <a:rPr lang="en-US" dirty="0" smtClean="0"/>
              <a:t>XDK. </a:t>
            </a:r>
            <a:r>
              <a:rPr lang="en-US" dirty="0" smtClean="0">
                <a:solidFill>
                  <a:srgbClr val="00B0F0"/>
                </a:solidFill>
              </a:rPr>
              <a:t>You </a:t>
            </a:r>
            <a:r>
              <a:rPr lang="en-US" dirty="0" smtClean="0">
                <a:solidFill>
                  <a:srgbClr val="00B0F0"/>
                </a:solidFill>
              </a:rPr>
              <a:t>can evolve </a:t>
            </a:r>
            <a:r>
              <a:rPr lang="en-US" dirty="0" smtClean="0"/>
              <a:t>into </a:t>
            </a:r>
            <a:r>
              <a:rPr lang="en-US" dirty="0" err="1" smtClean="0"/>
              <a:t>linux-NodeJS</a:t>
            </a:r>
            <a:r>
              <a:rPr lang="en-US" dirty="0" smtClean="0"/>
              <a:t> development if you want to go further.</a:t>
            </a:r>
            <a:endParaRPr lang="en-US" dirty="0"/>
          </a:p>
        </p:txBody>
      </p:sp>
    </p:spTree>
    <p:extLst>
      <p:ext uri="{BB962C8B-B14F-4D97-AF65-F5344CB8AC3E}">
        <p14:creationId xmlns:p14="http://schemas.microsoft.com/office/powerpoint/2010/main" val="75691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3. Intel </a:t>
            </a:r>
            <a:r>
              <a:rPr lang="en-US" dirty="0" err="1" smtClean="0"/>
              <a:t>IoT</a:t>
            </a:r>
            <a:r>
              <a:rPr lang="en-US" dirty="0" smtClean="0"/>
              <a:t> Developer Kit</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With Eclipse IDE development</a:t>
            </a:r>
            <a:endParaRPr lang="fr-FR" dirty="0"/>
          </a:p>
        </p:txBody>
      </p:sp>
    </p:spTree>
    <p:extLst>
      <p:ext uri="{BB962C8B-B14F-4D97-AF65-F5344CB8AC3E}">
        <p14:creationId xmlns:p14="http://schemas.microsoft.com/office/powerpoint/2010/main" val="1778581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a:t>
            </a:r>
            <a:r>
              <a:rPr lang="en-US" dirty="0" err="1" smtClean="0"/>
              <a:t>IoT</a:t>
            </a:r>
            <a:r>
              <a:rPr lang="en-US" dirty="0" smtClean="0"/>
              <a:t> SDK</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Eclipse on your workstation,</a:t>
            </a:r>
            <a:br>
              <a:rPr lang="en-US" dirty="0" smtClean="0"/>
            </a:br>
            <a:r>
              <a:rPr lang="en-US" dirty="0" smtClean="0"/>
              <a:t>communicating with the </a:t>
            </a:r>
            <a:r>
              <a:rPr lang="en-US" dirty="0" err="1" smtClean="0"/>
              <a:t>IoT</a:t>
            </a:r>
            <a:r>
              <a:rPr lang="en-US" dirty="0" smtClean="0"/>
              <a:t> board.</a:t>
            </a:r>
          </a:p>
          <a:p>
            <a:pPr marL="0" indent="0">
              <a:buNone/>
            </a:pPr>
            <a:r>
              <a:rPr lang="en-US" dirty="0" smtClean="0"/>
              <a:t>You don’t really access the board itself</a:t>
            </a:r>
            <a:br>
              <a:rPr lang="en-US" dirty="0" smtClean="0"/>
            </a:br>
            <a:r>
              <a:rPr lang="en-US" dirty="0" smtClean="0"/>
              <a:t>or the </a:t>
            </a:r>
            <a:r>
              <a:rPr lang="en-US" dirty="0" err="1" smtClean="0"/>
              <a:t>linux</a:t>
            </a:r>
            <a:r>
              <a:rPr lang="en-US" dirty="0" smtClean="0"/>
              <a:t> OS running on it.</a:t>
            </a:r>
          </a:p>
          <a:p>
            <a:pPr marL="0" indent="0">
              <a:buNone/>
            </a:pPr>
            <a:r>
              <a:rPr lang="en-US" dirty="0" smtClean="0"/>
              <a:t>Mainly C development.</a:t>
            </a:r>
            <a:endParaRPr lang="en-US" dirty="0"/>
          </a:p>
        </p:txBody>
      </p:sp>
    </p:spTree>
    <p:extLst>
      <p:ext uri="{BB962C8B-B14F-4D97-AF65-F5344CB8AC3E}">
        <p14:creationId xmlns:p14="http://schemas.microsoft.com/office/powerpoint/2010/main" val="400129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a:t>
            </a:r>
            <a:r>
              <a:rPr lang="en-US" dirty="0" err="1" smtClean="0"/>
              <a:t>IoT</a:t>
            </a:r>
            <a:r>
              <a:rPr lang="en-US" dirty="0" smtClean="0"/>
              <a:t> SDK</a:t>
            </a:r>
            <a:endParaRPr lang="fr-FR" dirty="0"/>
          </a:p>
        </p:txBody>
      </p:sp>
      <p:pic>
        <p:nvPicPr>
          <p:cNvPr id="3074" name="Picture 2" descr="http://docs.opencv.org/_images/eclipse_cdt_cfg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352" y="1417638"/>
            <a:ext cx="8837295" cy="534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9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 </a:t>
            </a:r>
            <a:r>
              <a:rPr lang="en-US" dirty="0" err="1" smtClean="0"/>
              <a:t>IoT</a:t>
            </a:r>
            <a:r>
              <a:rPr lang="en-US" dirty="0" smtClean="0"/>
              <a:t> SDK</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Public :</a:t>
            </a:r>
          </a:p>
          <a:p>
            <a:pPr lvl="1"/>
            <a:r>
              <a:rPr lang="en-US" dirty="0" smtClean="0"/>
              <a:t>Fan of C development with Eclipse</a:t>
            </a:r>
          </a:p>
          <a:p>
            <a:pPr lvl="1"/>
            <a:r>
              <a:rPr lang="en-US" dirty="0" smtClean="0"/>
              <a:t>Don’t need </a:t>
            </a:r>
            <a:r>
              <a:rPr lang="en-US" dirty="0" err="1" smtClean="0"/>
              <a:t>linux</a:t>
            </a:r>
            <a:r>
              <a:rPr lang="en-US" dirty="0" smtClean="0"/>
              <a:t> access</a:t>
            </a:r>
            <a:br>
              <a:rPr lang="en-US" dirty="0" smtClean="0"/>
            </a:br>
            <a:r>
              <a:rPr lang="en-US" dirty="0" smtClean="0"/>
              <a:t>or to add </a:t>
            </a:r>
            <a:r>
              <a:rPr lang="en-US" dirty="0" err="1" smtClean="0"/>
              <a:t>linux</a:t>
            </a:r>
            <a:r>
              <a:rPr lang="en-US" dirty="0" smtClean="0"/>
              <a:t> packages for your project</a:t>
            </a:r>
          </a:p>
          <a:p>
            <a:pPr lvl="1"/>
            <a:r>
              <a:rPr lang="en-US" dirty="0"/>
              <a:t>N</a:t>
            </a:r>
            <a:r>
              <a:rPr lang="en-US" dirty="0" smtClean="0"/>
              <a:t>ot interested in using </a:t>
            </a:r>
            <a:r>
              <a:rPr lang="en-US" dirty="0" err="1" smtClean="0"/>
              <a:t>linux</a:t>
            </a:r>
            <a:r>
              <a:rPr lang="en-US" dirty="0" smtClean="0"/>
              <a:t> at all</a:t>
            </a:r>
          </a:p>
          <a:p>
            <a:pPr lvl="1"/>
            <a:r>
              <a:rPr lang="en-US" dirty="0" smtClean="0"/>
              <a:t>Want to code high performance C code</a:t>
            </a:r>
          </a:p>
          <a:p>
            <a:pPr marL="457200" lvl="1" indent="0">
              <a:buNone/>
            </a:pPr>
            <a:endParaRPr lang="en-US" dirty="0"/>
          </a:p>
          <a:p>
            <a:pPr marL="0" indent="0">
              <a:buNone/>
            </a:pPr>
            <a:r>
              <a:rPr lang="en-US" dirty="0" smtClean="0"/>
              <a:t>Compared to the XDK, C is less fun than </a:t>
            </a:r>
            <a:r>
              <a:rPr lang="en-US" dirty="0" smtClean="0"/>
              <a:t>JavaScript.</a:t>
            </a:r>
            <a:endParaRPr lang="en-US" dirty="0" smtClean="0"/>
          </a:p>
          <a:p>
            <a:pPr marL="0" indent="0">
              <a:buNone/>
            </a:pPr>
            <a:r>
              <a:rPr lang="en-US" dirty="0" smtClean="0">
                <a:solidFill>
                  <a:srgbClr val="00B0F0"/>
                </a:solidFill>
              </a:rPr>
              <a:t>You can evolve </a:t>
            </a:r>
            <a:r>
              <a:rPr lang="en-US" dirty="0" smtClean="0"/>
              <a:t>into </a:t>
            </a:r>
            <a:r>
              <a:rPr lang="en-US" dirty="0" err="1" smtClean="0"/>
              <a:t>linux</a:t>
            </a:r>
            <a:r>
              <a:rPr lang="en-US" dirty="0" smtClean="0"/>
              <a:t>-C </a:t>
            </a:r>
            <a:r>
              <a:rPr lang="en-US" dirty="0" smtClean="0"/>
              <a:t>development</a:t>
            </a:r>
            <a:br>
              <a:rPr lang="en-US" dirty="0" smtClean="0"/>
            </a:br>
            <a:r>
              <a:rPr lang="en-US" dirty="0" smtClean="0"/>
              <a:t>if </a:t>
            </a:r>
            <a:r>
              <a:rPr lang="en-US" dirty="0" smtClean="0"/>
              <a:t>you want to go further.</a:t>
            </a:r>
            <a:endParaRPr lang="en-US" dirty="0"/>
          </a:p>
        </p:txBody>
      </p:sp>
    </p:spTree>
    <p:extLst>
      <p:ext uri="{BB962C8B-B14F-4D97-AF65-F5344CB8AC3E}">
        <p14:creationId xmlns:p14="http://schemas.microsoft.com/office/powerpoint/2010/main" val="374405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Linux development on the board</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Low level, no limits, </a:t>
            </a:r>
            <a:r>
              <a:rPr lang="en-US" dirty="0" err="1" smtClean="0"/>
              <a:t>linux</a:t>
            </a:r>
            <a:r>
              <a:rPr lang="en-US" dirty="0" smtClean="0"/>
              <a:t> style</a:t>
            </a:r>
            <a:endParaRPr lang="fr-FR" dirty="0"/>
          </a:p>
        </p:txBody>
      </p:sp>
    </p:spTree>
    <p:extLst>
      <p:ext uri="{BB962C8B-B14F-4D97-AF65-F5344CB8AC3E}">
        <p14:creationId xmlns:p14="http://schemas.microsoft.com/office/powerpoint/2010/main" val="194318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Linux development on the board</a:t>
            </a:r>
            <a:endParaRPr lang="fr-FR"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You </a:t>
            </a:r>
            <a:r>
              <a:rPr lang="en-US" dirty="0" err="1" smtClean="0"/>
              <a:t>ssh</a:t>
            </a:r>
            <a:r>
              <a:rPr lang="en-US" dirty="0" smtClean="0"/>
              <a:t> to the board from network or </a:t>
            </a:r>
            <a:r>
              <a:rPr lang="en-US" dirty="0" err="1" smtClean="0"/>
              <a:t>usb</a:t>
            </a:r>
            <a:r>
              <a:rPr lang="en-US" dirty="0" smtClean="0"/>
              <a:t>,</a:t>
            </a:r>
            <a:br>
              <a:rPr lang="en-US" dirty="0" smtClean="0"/>
            </a:br>
            <a:r>
              <a:rPr lang="en-US" dirty="0" smtClean="0"/>
              <a:t>install all the packages you </a:t>
            </a:r>
            <a:r>
              <a:rPr lang="en-US" dirty="0" smtClean="0"/>
              <a:t>need,</a:t>
            </a:r>
            <a:br>
              <a:rPr lang="en-US" dirty="0" smtClean="0"/>
            </a:br>
            <a:r>
              <a:rPr lang="en-US" dirty="0" smtClean="0"/>
              <a:t>and </a:t>
            </a:r>
            <a:r>
              <a:rPr lang="en-US" dirty="0" smtClean="0"/>
              <a:t>code with any language on </a:t>
            </a:r>
            <a:r>
              <a:rPr lang="en-US" dirty="0" err="1" smtClean="0"/>
              <a:t>linux</a:t>
            </a:r>
            <a:r>
              <a:rPr lang="en-US" dirty="0" smtClean="0"/>
              <a:t>.</a:t>
            </a:r>
          </a:p>
          <a:p>
            <a:pPr lvl="1"/>
            <a:r>
              <a:rPr lang="en-US" dirty="0" smtClean="0"/>
              <a:t>Nothing to install on your PC : Great </a:t>
            </a:r>
            <a:r>
              <a:rPr lang="en-US" dirty="0" smtClean="0"/>
              <a:t>for workshop setups.</a:t>
            </a:r>
            <a:endParaRPr lang="en-US" dirty="0" smtClean="0"/>
          </a:p>
          <a:p>
            <a:pPr lvl="1"/>
            <a:r>
              <a:rPr lang="en-US" dirty="0" smtClean="0"/>
              <a:t>Edit with </a:t>
            </a:r>
            <a:r>
              <a:rPr lang="en-US" dirty="0" err="1" smtClean="0"/>
              <a:t>nano</a:t>
            </a:r>
            <a:r>
              <a:rPr lang="en-US" dirty="0" smtClean="0"/>
              <a:t>, </a:t>
            </a:r>
            <a:r>
              <a:rPr lang="en-US" dirty="0" err="1" smtClean="0"/>
              <a:t>emacs</a:t>
            </a:r>
            <a:r>
              <a:rPr lang="en-US" dirty="0" smtClean="0"/>
              <a:t> or vi.</a:t>
            </a:r>
          </a:p>
          <a:p>
            <a:pPr lvl="1"/>
            <a:r>
              <a:rPr lang="en-US" dirty="0" smtClean="0"/>
              <a:t>Compile with </a:t>
            </a:r>
            <a:r>
              <a:rPr lang="en-US" dirty="0" err="1" smtClean="0"/>
              <a:t>gcc</a:t>
            </a:r>
            <a:r>
              <a:rPr lang="en-US" dirty="0" smtClean="0"/>
              <a:t> on the board.</a:t>
            </a:r>
          </a:p>
          <a:p>
            <a:pPr lvl="1"/>
            <a:r>
              <a:rPr lang="en-US" dirty="0" smtClean="0"/>
              <a:t>Or use VMs like Python, </a:t>
            </a:r>
            <a:r>
              <a:rPr lang="en-US" dirty="0" err="1" smtClean="0"/>
              <a:t>NodeJS</a:t>
            </a:r>
            <a:r>
              <a:rPr lang="en-US" dirty="0" smtClean="0"/>
              <a:t>, …</a:t>
            </a:r>
          </a:p>
          <a:p>
            <a:pPr lvl="1"/>
            <a:r>
              <a:rPr lang="en-US" dirty="0" smtClean="0"/>
              <a:t>Play with </a:t>
            </a:r>
            <a:r>
              <a:rPr lang="en-US" dirty="0" err="1" smtClean="0"/>
              <a:t>linux</a:t>
            </a:r>
            <a:r>
              <a:rPr lang="en-US" dirty="0" smtClean="0"/>
              <a:t> services like </a:t>
            </a:r>
            <a:r>
              <a:rPr lang="en-US" dirty="0" err="1" smtClean="0"/>
              <a:t>bluez</a:t>
            </a:r>
            <a:r>
              <a:rPr lang="en-US" dirty="0" smtClean="0"/>
              <a:t> </a:t>
            </a:r>
            <a:r>
              <a:rPr lang="en-US" dirty="0" smtClean="0"/>
              <a:t>for advanced Bluetooth features.</a:t>
            </a:r>
            <a:endParaRPr lang="en-US" dirty="0" smtClean="0"/>
          </a:p>
          <a:p>
            <a:pPr lvl="1"/>
            <a:r>
              <a:rPr lang="en-US" dirty="0" smtClean="0"/>
              <a:t>Interact with the </a:t>
            </a:r>
            <a:r>
              <a:rPr lang="en-US" dirty="0" err="1" smtClean="0"/>
              <a:t>Yocto</a:t>
            </a:r>
            <a:r>
              <a:rPr lang="en-US" dirty="0" smtClean="0"/>
              <a:t> professional embedded </a:t>
            </a:r>
            <a:r>
              <a:rPr lang="en-US" dirty="0" smtClean="0"/>
              <a:t>distribution,</a:t>
            </a:r>
            <a:br>
              <a:rPr lang="en-US" dirty="0" smtClean="0"/>
            </a:br>
            <a:r>
              <a:rPr lang="en-US" dirty="0" smtClean="0"/>
              <a:t>or </a:t>
            </a:r>
            <a:r>
              <a:rPr lang="en-US" dirty="0" smtClean="0"/>
              <a:t>even rebuilt your </a:t>
            </a:r>
            <a:r>
              <a:rPr lang="en-US" dirty="0" err="1" smtClean="0"/>
              <a:t>distro</a:t>
            </a:r>
            <a:r>
              <a:rPr lang="en-US" dirty="0" smtClean="0"/>
              <a:t> from scratch.</a:t>
            </a:r>
            <a:endParaRPr lang="en-US" dirty="0" smtClean="0"/>
          </a:p>
          <a:p>
            <a:pPr marL="0" indent="0">
              <a:buNone/>
            </a:pPr>
            <a:r>
              <a:rPr lang="en-US" dirty="0" smtClean="0"/>
              <a:t>Highly </a:t>
            </a:r>
            <a:r>
              <a:rPr lang="en-US" dirty="0" smtClean="0"/>
              <a:t>recommended on </a:t>
            </a:r>
            <a:r>
              <a:rPr lang="en-US" dirty="0" err="1" smtClean="0"/>
              <a:t>linux</a:t>
            </a:r>
            <a:r>
              <a:rPr lang="en-US" dirty="0" smtClean="0"/>
              <a:t> for </a:t>
            </a:r>
            <a:r>
              <a:rPr lang="en-US" dirty="0" err="1" smtClean="0"/>
              <a:t>IoT</a:t>
            </a:r>
            <a:r>
              <a:rPr lang="en-US" dirty="0" smtClean="0"/>
              <a:t> </a:t>
            </a:r>
            <a:r>
              <a:rPr lang="en-US" dirty="0" smtClean="0"/>
              <a:t>: </a:t>
            </a:r>
            <a:r>
              <a:rPr lang="en-US" dirty="0" err="1" smtClean="0">
                <a:solidFill>
                  <a:srgbClr val="00B0F0"/>
                </a:solidFill>
              </a:rPr>
              <a:t>NodeJS</a:t>
            </a:r>
            <a:r>
              <a:rPr lang="en-US" dirty="0" smtClean="0">
                <a:solidFill>
                  <a:srgbClr val="00B0F0"/>
                </a:solidFill>
              </a:rPr>
              <a:t> with </a:t>
            </a:r>
            <a:r>
              <a:rPr lang="en-US" dirty="0" err="1" smtClean="0">
                <a:solidFill>
                  <a:srgbClr val="00B0F0"/>
                </a:solidFill>
              </a:rPr>
              <a:t>Cylon</a:t>
            </a:r>
            <a:r>
              <a:rPr lang="en-US" dirty="0" smtClean="0"/>
              <a:t>.</a:t>
            </a:r>
            <a:endParaRPr lang="en-US" dirty="0"/>
          </a:p>
        </p:txBody>
      </p:sp>
    </p:spTree>
    <p:extLst>
      <p:ext uri="{BB962C8B-B14F-4D97-AF65-F5344CB8AC3E}">
        <p14:creationId xmlns:p14="http://schemas.microsoft.com/office/powerpoint/2010/main" val="52498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Linux development on the board</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Public :</a:t>
            </a:r>
          </a:p>
          <a:p>
            <a:pPr lvl="1"/>
            <a:r>
              <a:rPr lang="en-US" dirty="0" smtClean="0"/>
              <a:t>good for </a:t>
            </a:r>
            <a:r>
              <a:rPr lang="en-US" dirty="0" err="1" smtClean="0"/>
              <a:t>linux</a:t>
            </a:r>
            <a:r>
              <a:rPr lang="en-US" dirty="0" smtClean="0"/>
              <a:t>, perfect if you like Raspberry Pi</a:t>
            </a:r>
          </a:p>
          <a:p>
            <a:pPr lvl="1"/>
            <a:r>
              <a:rPr lang="en-US" dirty="0"/>
              <a:t>c</a:t>
            </a:r>
            <a:r>
              <a:rPr lang="en-US" dirty="0" smtClean="0"/>
              <a:t>onnect any sensor on earth</a:t>
            </a:r>
          </a:p>
          <a:p>
            <a:pPr lvl="1"/>
            <a:r>
              <a:rPr lang="en-US" dirty="0" smtClean="0"/>
              <a:t>you control everything at low </a:t>
            </a:r>
            <a:r>
              <a:rPr lang="en-US" dirty="0" smtClean="0"/>
              <a:t>level,</a:t>
            </a:r>
            <a:br>
              <a:rPr lang="en-US" dirty="0" smtClean="0"/>
            </a:br>
            <a:r>
              <a:rPr lang="en-US" dirty="0" smtClean="0"/>
              <a:t>required </a:t>
            </a:r>
            <a:r>
              <a:rPr lang="en-US" dirty="0" smtClean="0"/>
              <a:t>if you want to move to production later</a:t>
            </a:r>
          </a:p>
          <a:p>
            <a:pPr lvl="1"/>
            <a:r>
              <a:rPr lang="en-US" dirty="0" smtClean="0"/>
              <a:t>you don’t want </a:t>
            </a:r>
            <a:r>
              <a:rPr lang="en-US" dirty="0" smtClean="0"/>
              <a:t>or have no </a:t>
            </a:r>
            <a:r>
              <a:rPr lang="en-US" dirty="0" smtClean="0"/>
              <a:t>install</a:t>
            </a:r>
            <a:br>
              <a:rPr lang="en-US" dirty="0" smtClean="0"/>
            </a:br>
            <a:r>
              <a:rPr lang="en-US" dirty="0" smtClean="0"/>
              <a:t>to </a:t>
            </a:r>
            <a:r>
              <a:rPr lang="en-US" dirty="0" smtClean="0"/>
              <a:t>install </a:t>
            </a:r>
            <a:r>
              <a:rPr lang="en-US" dirty="0" smtClean="0"/>
              <a:t>something </a:t>
            </a:r>
            <a:r>
              <a:rPr lang="en-US" dirty="0" smtClean="0"/>
              <a:t>on your PC</a:t>
            </a:r>
          </a:p>
        </p:txBody>
      </p:sp>
    </p:spTree>
    <p:extLst>
      <p:ext uri="{BB962C8B-B14F-4D97-AF65-F5344CB8AC3E}">
        <p14:creationId xmlns:p14="http://schemas.microsoft.com/office/powerpoint/2010/main" val="35750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Options</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1. </a:t>
            </a:r>
            <a:r>
              <a:rPr lang="en-US" dirty="0" smtClean="0">
                <a:solidFill>
                  <a:srgbClr val="00B0F0"/>
                </a:solidFill>
              </a:rPr>
              <a:t>Arduino IDE </a:t>
            </a:r>
            <a:r>
              <a:rPr lang="en-US" dirty="0" smtClean="0"/>
              <a:t>for Intel </a:t>
            </a:r>
            <a:r>
              <a:rPr lang="en-US" dirty="0" err="1" smtClean="0"/>
              <a:t>IoT</a:t>
            </a:r>
            <a:r>
              <a:rPr lang="en-US" dirty="0" smtClean="0"/>
              <a:t> Platforms</a:t>
            </a:r>
          </a:p>
          <a:p>
            <a:pPr marL="0" indent="0">
              <a:buNone/>
            </a:pPr>
            <a:r>
              <a:rPr lang="en-US" dirty="0" smtClean="0"/>
              <a:t>2. Intel </a:t>
            </a:r>
            <a:r>
              <a:rPr lang="en-US" dirty="0" smtClean="0">
                <a:solidFill>
                  <a:srgbClr val="00B0F0"/>
                </a:solidFill>
              </a:rPr>
              <a:t>XDK</a:t>
            </a:r>
            <a:r>
              <a:rPr lang="en-US" dirty="0" smtClean="0"/>
              <a:t> for </a:t>
            </a:r>
            <a:r>
              <a:rPr lang="en-US" dirty="0" err="1" smtClean="0"/>
              <a:t>IoT</a:t>
            </a:r>
            <a:endParaRPr lang="en-US" dirty="0" smtClean="0"/>
          </a:p>
          <a:p>
            <a:pPr marL="0" indent="0">
              <a:buNone/>
            </a:pPr>
            <a:r>
              <a:rPr lang="en-US" dirty="0" smtClean="0"/>
              <a:t>3. Intel </a:t>
            </a:r>
            <a:r>
              <a:rPr lang="en-US" dirty="0" err="1" smtClean="0"/>
              <a:t>IoT</a:t>
            </a:r>
            <a:r>
              <a:rPr lang="en-US" dirty="0" smtClean="0"/>
              <a:t> </a:t>
            </a:r>
            <a:r>
              <a:rPr lang="en-US" dirty="0" smtClean="0">
                <a:solidFill>
                  <a:srgbClr val="00B0F0"/>
                </a:solidFill>
              </a:rPr>
              <a:t>SDK </a:t>
            </a:r>
            <a:r>
              <a:rPr lang="en-US" dirty="0" smtClean="0"/>
              <a:t>with eclipse</a:t>
            </a:r>
            <a:endParaRPr lang="en-US" dirty="0" smtClean="0"/>
          </a:p>
          <a:p>
            <a:pPr marL="0" indent="0">
              <a:buNone/>
            </a:pPr>
            <a:r>
              <a:rPr lang="en-US" dirty="0" smtClean="0"/>
              <a:t>4. </a:t>
            </a:r>
            <a:r>
              <a:rPr lang="en-US" dirty="0" smtClean="0">
                <a:solidFill>
                  <a:srgbClr val="00B0F0"/>
                </a:solidFill>
              </a:rPr>
              <a:t>Linux</a:t>
            </a:r>
            <a:r>
              <a:rPr lang="en-US" dirty="0" smtClean="0"/>
              <a:t> development </a:t>
            </a:r>
            <a:r>
              <a:rPr lang="en-US" dirty="0" smtClean="0">
                <a:solidFill>
                  <a:srgbClr val="00B0F0"/>
                </a:solidFill>
              </a:rPr>
              <a:t>on the board</a:t>
            </a:r>
          </a:p>
          <a:p>
            <a:pPr marL="0" indent="0">
              <a:buNone/>
            </a:pPr>
            <a:r>
              <a:rPr lang="en-US" dirty="0" smtClean="0"/>
              <a:t>5. Conclusion</a:t>
            </a:r>
          </a:p>
        </p:txBody>
      </p:sp>
    </p:spTree>
    <p:extLst>
      <p:ext uri="{BB962C8B-B14F-4D97-AF65-F5344CB8AC3E}">
        <p14:creationId xmlns:p14="http://schemas.microsoft.com/office/powerpoint/2010/main" val="377126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Conclusion</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4184101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Good news : there’s a method for everyone.</a:t>
            </a:r>
          </a:p>
          <a:p>
            <a:pPr marL="0" indent="0">
              <a:buNone/>
            </a:pPr>
            <a:r>
              <a:rPr lang="en-US" dirty="0" smtClean="0"/>
              <a:t>Evolution paths :</a:t>
            </a:r>
          </a:p>
          <a:p>
            <a:pPr lvl="1"/>
            <a:r>
              <a:rPr lang="en-US" dirty="0" smtClean="0"/>
              <a:t>Arduino : no easy evolution</a:t>
            </a:r>
          </a:p>
          <a:p>
            <a:pPr lvl="1"/>
            <a:r>
              <a:rPr lang="en-US" dirty="0" smtClean="0"/>
              <a:t>XDK : you can evolve towards </a:t>
            </a:r>
            <a:r>
              <a:rPr lang="en-US" dirty="0" err="1" smtClean="0"/>
              <a:t>linux</a:t>
            </a:r>
            <a:r>
              <a:rPr lang="en-US" dirty="0" smtClean="0"/>
              <a:t> or SDK</a:t>
            </a:r>
          </a:p>
          <a:p>
            <a:pPr lvl="1"/>
            <a:r>
              <a:rPr lang="en-US" dirty="0" smtClean="0"/>
              <a:t>SDK : </a:t>
            </a:r>
            <a:r>
              <a:rPr lang="en-US" dirty="0"/>
              <a:t>you can </a:t>
            </a:r>
            <a:r>
              <a:rPr lang="en-US" dirty="0" smtClean="0"/>
              <a:t>evolve towards </a:t>
            </a:r>
            <a:r>
              <a:rPr lang="en-US" dirty="0" err="1" smtClean="0"/>
              <a:t>linux</a:t>
            </a:r>
            <a:endParaRPr lang="en-US" dirty="0" smtClean="0"/>
          </a:p>
          <a:p>
            <a:pPr lvl="1"/>
            <a:r>
              <a:rPr lang="en-US" dirty="0" smtClean="0"/>
              <a:t>Linux : </a:t>
            </a:r>
            <a:r>
              <a:rPr lang="en-US" dirty="0"/>
              <a:t>you can </a:t>
            </a:r>
            <a:r>
              <a:rPr lang="en-US" dirty="0" smtClean="0"/>
              <a:t>evolve towards production</a:t>
            </a:r>
            <a:br>
              <a:rPr lang="en-US" dirty="0" smtClean="0"/>
            </a:br>
            <a:r>
              <a:rPr lang="en-US" dirty="0" smtClean="0"/>
              <a:t>and professional </a:t>
            </a:r>
            <a:r>
              <a:rPr lang="en-US" dirty="0" err="1" smtClean="0"/>
              <a:t>IoT</a:t>
            </a:r>
            <a:r>
              <a:rPr lang="en-US" dirty="0" smtClean="0"/>
              <a:t> embedded development</a:t>
            </a:r>
            <a:endParaRPr lang="en-US" dirty="0"/>
          </a:p>
        </p:txBody>
      </p:sp>
    </p:spTree>
    <p:extLst>
      <p:ext uri="{BB962C8B-B14F-4D97-AF65-F5344CB8AC3E}">
        <p14:creationId xmlns:p14="http://schemas.microsoft.com/office/powerpoint/2010/main" val="215153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Because this course is designed for universities, specifically software </a:t>
            </a:r>
            <a:r>
              <a:rPr lang="en-US" dirty="0" smtClean="0"/>
              <a:t>students, we’ll </a:t>
            </a:r>
            <a:r>
              <a:rPr lang="en-US" dirty="0" smtClean="0"/>
              <a:t>use the </a:t>
            </a:r>
            <a:r>
              <a:rPr lang="en-US" dirty="0">
                <a:solidFill>
                  <a:srgbClr val="00B0F0"/>
                </a:solidFill>
              </a:rPr>
              <a:t>L</a:t>
            </a:r>
            <a:r>
              <a:rPr lang="en-US" dirty="0" smtClean="0">
                <a:solidFill>
                  <a:srgbClr val="00B0F0"/>
                </a:solidFill>
              </a:rPr>
              <a:t>inux method</a:t>
            </a:r>
            <a:r>
              <a:rPr lang="en-US" dirty="0" smtClean="0"/>
              <a:t>,</a:t>
            </a:r>
            <a:br>
              <a:rPr lang="en-US" dirty="0" smtClean="0"/>
            </a:br>
            <a:r>
              <a:rPr lang="en-US" dirty="0" smtClean="0"/>
              <a:t>with a </a:t>
            </a:r>
            <a:r>
              <a:rPr lang="en-US" dirty="0" smtClean="0">
                <a:solidFill>
                  <a:srgbClr val="00B0F0"/>
                </a:solidFill>
              </a:rPr>
              <a:t>strong focus on </a:t>
            </a:r>
            <a:r>
              <a:rPr lang="en-US" dirty="0" err="1" smtClean="0">
                <a:solidFill>
                  <a:srgbClr val="00B0F0"/>
                </a:solidFill>
              </a:rPr>
              <a:t>NodeJS</a:t>
            </a:r>
            <a:r>
              <a:rPr lang="en-US" dirty="0" smtClean="0">
                <a:solidFill>
                  <a:srgbClr val="00B0F0"/>
                </a:solidFill>
              </a:rPr>
              <a:t>/</a:t>
            </a:r>
            <a:r>
              <a:rPr lang="en-US" dirty="0" err="1" smtClean="0">
                <a:solidFill>
                  <a:srgbClr val="00B0F0"/>
                </a:solidFill>
              </a:rPr>
              <a:t>Cylon</a:t>
            </a:r>
            <a:r>
              <a:rPr lang="en-US" dirty="0"/>
              <a:t> </a:t>
            </a:r>
            <a:r>
              <a:rPr lang="en-US" dirty="0" smtClean="0"/>
              <a:t>for </a:t>
            </a:r>
            <a:r>
              <a:rPr lang="en-US" dirty="0" smtClean="0"/>
              <a:t>rapid </a:t>
            </a:r>
            <a:r>
              <a:rPr lang="en-US" dirty="0" smtClean="0"/>
              <a:t>prototyping.</a:t>
            </a:r>
          </a:p>
          <a:p>
            <a:pPr marL="0" indent="0">
              <a:buNone/>
            </a:pPr>
            <a:endParaRPr lang="en-US" dirty="0"/>
          </a:p>
          <a:p>
            <a:pPr marL="0" indent="0">
              <a:buNone/>
            </a:pPr>
            <a:r>
              <a:rPr lang="en-US" dirty="0" smtClean="0"/>
              <a:t>It </a:t>
            </a:r>
            <a:r>
              <a:rPr lang="en-US" dirty="0" smtClean="0"/>
              <a:t>is the best method to understand</a:t>
            </a:r>
            <a:br>
              <a:rPr lang="en-US" dirty="0" smtClean="0"/>
            </a:br>
            <a:r>
              <a:rPr lang="en-US" dirty="0" smtClean="0">
                <a:solidFill>
                  <a:srgbClr val="00B0F0"/>
                </a:solidFill>
              </a:rPr>
              <a:t>how things work inside </a:t>
            </a:r>
            <a:r>
              <a:rPr lang="en-US" dirty="0" smtClean="0"/>
              <a:t>and learn.</a:t>
            </a:r>
          </a:p>
        </p:txBody>
      </p:sp>
    </p:spTree>
    <p:extLst>
      <p:ext uri="{BB962C8B-B14F-4D97-AF65-F5344CB8AC3E}">
        <p14:creationId xmlns:p14="http://schemas.microsoft.com/office/powerpoint/2010/main" val="271554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1. Arduino IDE for Intel </a:t>
            </a:r>
            <a:r>
              <a:rPr lang="en-US" dirty="0" err="1" smtClean="0"/>
              <a:t>IoT</a:t>
            </a:r>
            <a:r>
              <a:rPr lang="en-US" dirty="0" smtClean="0"/>
              <a:t> Platforms</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Emulating Arduino on Intel</a:t>
            </a:r>
            <a:endParaRPr lang="fr-FR" dirty="0"/>
          </a:p>
        </p:txBody>
      </p:sp>
    </p:spTree>
    <p:extLst>
      <p:ext uri="{BB962C8B-B14F-4D97-AF65-F5344CB8AC3E}">
        <p14:creationId xmlns:p14="http://schemas.microsoft.com/office/powerpoint/2010/main" val="1595575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Arduino IDE for Intel </a:t>
            </a:r>
            <a:r>
              <a:rPr lang="en-US" dirty="0" err="1" smtClean="0"/>
              <a:t>IoT</a:t>
            </a:r>
            <a:r>
              <a:rPr lang="en-US" dirty="0" smtClean="0"/>
              <a:t> platforms</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Installation :</a:t>
            </a:r>
          </a:p>
          <a:p>
            <a:pPr lvl="1"/>
            <a:r>
              <a:rPr lang="en-US" dirty="0" smtClean="0"/>
              <a:t>On your PC : The </a:t>
            </a:r>
            <a:r>
              <a:rPr lang="en-US" dirty="0" smtClean="0"/>
              <a:t>Arduino IDE is easy to install and start.</a:t>
            </a:r>
            <a:br>
              <a:rPr lang="en-US" dirty="0" smtClean="0"/>
            </a:br>
            <a:r>
              <a:rPr lang="en-US" dirty="0" smtClean="0"/>
              <a:t>Note : You’ll need the </a:t>
            </a:r>
            <a:r>
              <a:rPr lang="en-US" u="sng" dirty="0"/>
              <a:t>I</a:t>
            </a:r>
            <a:r>
              <a:rPr lang="en-US" u="sng" dirty="0" smtClean="0"/>
              <a:t>ntel version</a:t>
            </a:r>
            <a:r>
              <a:rPr lang="en-US" dirty="0" smtClean="0"/>
              <a:t> of the </a:t>
            </a:r>
            <a:r>
              <a:rPr lang="en-US" dirty="0" smtClean="0"/>
              <a:t>Arduino IDE</a:t>
            </a:r>
            <a:r>
              <a:rPr lang="en-US" dirty="0" smtClean="0"/>
              <a:t>.</a:t>
            </a:r>
          </a:p>
          <a:p>
            <a:pPr lvl="1"/>
            <a:r>
              <a:rPr lang="en-US" dirty="0" smtClean="0"/>
              <a:t>Boards : Arduino </a:t>
            </a:r>
            <a:r>
              <a:rPr lang="en-US" dirty="0" smtClean="0"/>
              <a:t>emulator is already on Galileo and </a:t>
            </a:r>
            <a:r>
              <a:rPr lang="en-US" dirty="0" smtClean="0"/>
              <a:t>Edison,</a:t>
            </a:r>
            <a:br>
              <a:rPr lang="en-US" dirty="0" smtClean="0"/>
            </a:br>
            <a:r>
              <a:rPr lang="en-US" dirty="0" smtClean="0"/>
              <a:t>just </a:t>
            </a:r>
            <a:r>
              <a:rPr lang="en-US" dirty="0" smtClean="0"/>
              <a:t>update the firmware. Easy.</a:t>
            </a:r>
          </a:p>
          <a:p>
            <a:pPr marL="0" indent="0">
              <a:buNone/>
            </a:pPr>
            <a:r>
              <a:rPr lang="en-US" dirty="0" smtClean="0"/>
              <a:t>Arduino IDE is designed for very simple projects </a:t>
            </a:r>
            <a:r>
              <a:rPr lang="en-US" dirty="0" smtClean="0"/>
              <a:t>only,</a:t>
            </a:r>
            <a:br>
              <a:rPr lang="en-US" dirty="0" smtClean="0"/>
            </a:br>
            <a:r>
              <a:rPr lang="en-US" dirty="0" smtClean="0"/>
              <a:t>but </a:t>
            </a:r>
            <a:r>
              <a:rPr lang="en-US" dirty="0" smtClean="0"/>
              <a:t>won’t go very </a:t>
            </a:r>
            <a:r>
              <a:rPr lang="en-US" dirty="0" smtClean="0"/>
              <a:t>far. Excellent docs and </a:t>
            </a:r>
            <a:r>
              <a:rPr lang="en-US" dirty="0" smtClean="0"/>
              <a:t>community.</a:t>
            </a:r>
          </a:p>
          <a:p>
            <a:pPr marL="0" indent="0">
              <a:buNone/>
            </a:pPr>
            <a:r>
              <a:rPr lang="en-US" dirty="0" smtClean="0">
                <a:hlinkClick r:id="rId2"/>
              </a:rPr>
              <a:t>https</a:t>
            </a:r>
            <a:r>
              <a:rPr lang="en-US" dirty="0">
                <a:hlinkClick r:id="rId2"/>
              </a:rPr>
              <a:t>://</a:t>
            </a:r>
            <a:r>
              <a:rPr lang="en-US" dirty="0" smtClean="0">
                <a:hlinkClick r:id="rId2"/>
              </a:rPr>
              <a:t>software.intel.com/en-us/iot/downloads</a:t>
            </a: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433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Arduino IDE for Intel </a:t>
            </a:r>
            <a:r>
              <a:rPr lang="en-US" dirty="0" err="1" smtClean="0"/>
              <a:t>IoT</a:t>
            </a:r>
            <a:r>
              <a:rPr lang="en-US" dirty="0" smtClean="0"/>
              <a:t> platforms</a:t>
            </a:r>
            <a:endParaRPr lang="fr-FR" dirty="0"/>
          </a:p>
        </p:txBody>
      </p:sp>
      <p:pic>
        <p:nvPicPr>
          <p:cNvPr id="5" name="Picture 4"/>
          <p:cNvPicPr>
            <a:picLocks noChangeAspect="1"/>
          </p:cNvPicPr>
          <p:nvPr/>
        </p:nvPicPr>
        <p:blipFill>
          <a:blip r:embed="rId2"/>
          <a:stretch>
            <a:fillRect/>
          </a:stretch>
        </p:blipFill>
        <p:spPr>
          <a:xfrm>
            <a:off x="3893967" y="1417639"/>
            <a:ext cx="4404067" cy="5373687"/>
          </a:xfrm>
          <a:prstGeom prst="rect">
            <a:avLst/>
          </a:prstGeom>
        </p:spPr>
      </p:pic>
    </p:spTree>
    <p:extLst>
      <p:ext uri="{BB962C8B-B14F-4D97-AF65-F5344CB8AC3E}">
        <p14:creationId xmlns:p14="http://schemas.microsoft.com/office/powerpoint/2010/main" val="245958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#1 : Potential</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The original Arduino is based on a </a:t>
            </a:r>
            <a:r>
              <a:rPr lang="en-US" dirty="0" smtClean="0">
                <a:solidFill>
                  <a:srgbClr val="00B0F0"/>
                </a:solidFill>
              </a:rPr>
              <a:t>microcontroller</a:t>
            </a:r>
            <a:r>
              <a:rPr lang="en-US" dirty="0" smtClean="0"/>
              <a:t>.</a:t>
            </a:r>
            <a:br>
              <a:rPr lang="en-US" dirty="0" smtClean="0"/>
            </a:br>
            <a:r>
              <a:rPr lang="en-US" dirty="0" smtClean="0"/>
              <a:t>There’s </a:t>
            </a:r>
            <a:r>
              <a:rPr lang="en-US" dirty="0"/>
              <a:t>an </a:t>
            </a:r>
            <a:r>
              <a:rPr lang="en-US" dirty="0" smtClean="0">
                <a:solidFill>
                  <a:srgbClr val="FFC000"/>
                </a:solidFill>
              </a:rPr>
              <a:t>software emulator </a:t>
            </a:r>
            <a:r>
              <a:rPr lang="en-US" dirty="0"/>
              <a:t>simulating </a:t>
            </a:r>
            <a:r>
              <a:rPr lang="en-US" dirty="0" smtClean="0"/>
              <a:t>this microcontroller on Galileo and Edison.</a:t>
            </a:r>
            <a:endParaRPr lang="en-US" dirty="0"/>
          </a:p>
          <a:p>
            <a:pPr marL="0" indent="0">
              <a:buNone/>
            </a:pPr>
            <a:r>
              <a:rPr lang="en-US" dirty="0" smtClean="0"/>
              <a:t>But Intel </a:t>
            </a:r>
            <a:r>
              <a:rPr lang="en-US" dirty="0" err="1" smtClean="0"/>
              <a:t>IoT</a:t>
            </a:r>
            <a:r>
              <a:rPr lang="en-US" dirty="0" smtClean="0"/>
              <a:t> platforms are </a:t>
            </a:r>
            <a:r>
              <a:rPr lang="en-US" dirty="0" smtClean="0">
                <a:solidFill>
                  <a:srgbClr val="00B0F0"/>
                </a:solidFill>
              </a:rPr>
              <a:t>processor</a:t>
            </a:r>
            <a:r>
              <a:rPr lang="en-US" dirty="0" smtClean="0"/>
              <a:t> based.</a:t>
            </a:r>
          </a:p>
          <a:p>
            <a:pPr marL="0" indent="0">
              <a:buNone/>
            </a:pPr>
            <a:r>
              <a:rPr lang="en-US" dirty="0" smtClean="0"/>
              <a:t>That’s why, with this method, you’re only using a minuscule fraction of the processing and networking potential of the platform.</a:t>
            </a:r>
          </a:p>
          <a:p>
            <a:pPr marL="0" indent="0" algn="ctr">
              <a:buNone/>
            </a:pPr>
            <a:r>
              <a:rPr lang="en-US" dirty="0" smtClean="0"/>
              <a:t>You can make </a:t>
            </a:r>
            <a:r>
              <a:rPr lang="en-US" dirty="0" err="1" smtClean="0"/>
              <a:t>IoT</a:t>
            </a:r>
            <a:r>
              <a:rPr lang="en-US" dirty="0" smtClean="0"/>
              <a:t> with this method,</a:t>
            </a:r>
            <a:br>
              <a:rPr lang="en-US" dirty="0" smtClean="0"/>
            </a:br>
            <a:r>
              <a:rPr lang="en-US" dirty="0" smtClean="0"/>
              <a:t>but </a:t>
            </a:r>
            <a:r>
              <a:rPr lang="en-US" dirty="0" smtClean="0">
                <a:solidFill>
                  <a:srgbClr val="FFC000"/>
                </a:solidFill>
              </a:rPr>
              <a:t>basic </a:t>
            </a:r>
            <a:r>
              <a:rPr lang="en-US" dirty="0" err="1" smtClean="0">
                <a:solidFill>
                  <a:srgbClr val="FFC000"/>
                </a:solidFill>
              </a:rPr>
              <a:t>IoT</a:t>
            </a:r>
            <a:r>
              <a:rPr lang="en-US" dirty="0" smtClean="0">
                <a:solidFill>
                  <a:srgbClr val="FFC000"/>
                </a:solidFill>
              </a:rPr>
              <a:t>, not smart </a:t>
            </a:r>
            <a:r>
              <a:rPr lang="en-US" dirty="0" err="1" smtClean="0">
                <a:solidFill>
                  <a:srgbClr val="FFC000"/>
                </a:solidFill>
              </a:rPr>
              <a:t>IoT</a:t>
            </a:r>
            <a:r>
              <a:rPr lang="en-US" dirty="0" smtClean="0"/>
              <a:t>.</a:t>
            </a:r>
          </a:p>
        </p:txBody>
      </p:sp>
    </p:spTree>
    <p:extLst>
      <p:ext uri="{BB962C8B-B14F-4D97-AF65-F5344CB8AC3E}">
        <p14:creationId xmlns:p14="http://schemas.microsoft.com/office/powerpoint/2010/main" val="317038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#2 : Compatibility</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smtClean="0">
                <a:solidFill>
                  <a:srgbClr val="FFC000"/>
                </a:solidFill>
              </a:rPr>
              <a:t>software emulator </a:t>
            </a:r>
            <a:r>
              <a:rPr lang="en-US" dirty="0" smtClean="0"/>
              <a:t>can’t fully emulate the microcontroller, specifically the real time aspects.</a:t>
            </a:r>
          </a:p>
          <a:p>
            <a:pPr marL="0" indent="0">
              <a:buNone/>
            </a:pPr>
            <a:r>
              <a:rPr lang="en-US" dirty="0" smtClean="0"/>
              <a:t>First because the OS is </a:t>
            </a:r>
            <a:r>
              <a:rPr lang="en-US" dirty="0" smtClean="0">
                <a:solidFill>
                  <a:srgbClr val="FFC000"/>
                </a:solidFill>
              </a:rPr>
              <a:t>not real time </a:t>
            </a:r>
            <a:r>
              <a:rPr lang="en-US" dirty="0" smtClean="0"/>
              <a:t>itself, but also because the </a:t>
            </a:r>
            <a:r>
              <a:rPr lang="en-US" dirty="0" smtClean="0">
                <a:solidFill>
                  <a:srgbClr val="FFC000"/>
                </a:solidFill>
              </a:rPr>
              <a:t>granularity</a:t>
            </a:r>
            <a:r>
              <a:rPr lang="en-US" dirty="0" smtClean="0"/>
              <a:t> would not be the same</a:t>
            </a:r>
            <a:r>
              <a:rPr lang="en-US" dirty="0" smtClean="0"/>
              <a:t>.</a:t>
            </a:r>
          </a:p>
          <a:p>
            <a:pPr marL="0" indent="0">
              <a:buNone/>
            </a:pPr>
            <a:endParaRPr lang="en-US" dirty="0" smtClean="0"/>
          </a:p>
          <a:p>
            <a:pPr marL="0" indent="0" algn="ctr">
              <a:buNone/>
            </a:pPr>
            <a:r>
              <a:rPr lang="en-US" dirty="0" smtClean="0"/>
              <a:t>Result : </a:t>
            </a:r>
            <a:r>
              <a:rPr lang="en-US" dirty="0" smtClean="0">
                <a:solidFill>
                  <a:srgbClr val="FFC000"/>
                </a:solidFill>
              </a:rPr>
              <a:t>some core Arduino IDE libraries are not available</a:t>
            </a:r>
            <a:r>
              <a:rPr lang="en-US" dirty="0" smtClean="0"/>
              <a:t>, some sensors like depth sensor or some LED </a:t>
            </a:r>
            <a:r>
              <a:rPr lang="en-US" dirty="0" smtClean="0"/>
              <a:t>strips</a:t>
            </a:r>
            <a:br>
              <a:rPr lang="en-US" dirty="0" smtClean="0"/>
            </a:br>
            <a:r>
              <a:rPr lang="en-US" dirty="0" smtClean="0"/>
              <a:t>won’t </a:t>
            </a:r>
            <a:r>
              <a:rPr lang="en-US" dirty="0" smtClean="0"/>
              <a:t>work.</a:t>
            </a:r>
          </a:p>
        </p:txBody>
      </p:sp>
    </p:spTree>
    <p:extLst>
      <p:ext uri="{BB962C8B-B14F-4D97-AF65-F5344CB8AC3E}">
        <p14:creationId xmlns:p14="http://schemas.microsoft.com/office/powerpoint/2010/main" val="21322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Public for the Arduino IDE </a:t>
            </a:r>
            <a:r>
              <a:rPr lang="en-US" dirty="0" smtClean="0"/>
              <a:t>:</a:t>
            </a:r>
          </a:p>
          <a:p>
            <a:pPr lvl="1"/>
            <a:r>
              <a:rPr lang="en-US" dirty="0" err="1"/>
              <a:t>Electronicians</a:t>
            </a:r>
            <a:r>
              <a:rPr lang="en-US" dirty="0"/>
              <a:t> with very limited software skills</a:t>
            </a:r>
            <a:br>
              <a:rPr lang="en-US" dirty="0"/>
            </a:br>
            <a:r>
              <a:rPr lang="en-US" dirty="0"/>
              <a:t>appreciate the Arduino IDE</a:t>
            </a:r>
          </a:p>
          <a:p>
            <a:pPr lvl="1"/>
            <a:r>
              <a:rPr lang="en-US" dirty="0" smtClean="0"/>
              <a:t>Makers with Arduino experience !</a:t>
            </a:r>
          </a:p>
          <a:p>
            <a:pPr lvl="1"/>
            <a:r>
              <a:rPr lang="en-US" dirty="0"/>
              <a:t>W</a:t>
            </a:r>
            <a:r>
              <a:rPr lang="en-US" dirty="0" smtClean="0"/>
              <a:t>ith an minimal interest in software and </a:t>
            </a:r>
            <a:r>
              <a:rPr lang="en-US" dirty="0"/>
              <a:t>L</a:t>
            </a:r>
            <a:r>
              <a:rPr lang="en-US" dirty="0" smtClean="0"/>
              <a:t>inux</a:t>
            </a:r>
          </a:p>
          <a:p>
            <a:pPr lvl="1"/>
            <a:r>
              <a:rPr lang="en-US" dirty="0" smtClean="0"/>
              <a:t>With no interest in moving to production later</a:t>
            </a:r>
          </a:p>
        </p:txBody>
      </p:sp>
    </p:spTree>
    <p:extLst>
      <p:ext uri="{BB962C8B-B14F-4D97-AF65-F5344CB8AC3E}">
        <p14:creationId xmlns:p14="http://schemas.microsoft.com/office/powerpoint/2010/main" val="92898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2. Intel XDK </a:t>
            </a:r>
            <a:r>
              <a:rPr lang="en-US" dirty="0" err="1" smtClean="0"/>
              <a:t>IoT</a:t>
            </a:r>
            <a:r>
              <a:rPr lang="en-US" dirty="0" smtClean="0"/>
              <a:t> Edition</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Sandbox development for web developers</a:t>
            </a:r>
            <a:endParaRPr lang="fr-FR" dirty="0"/>
          </a:p>
        </p:txBody>
      </p:sp>
    </p:spTree>
    <p:extLst>
      <p:ext uri="{BB962C8B-B14F-4D97-AF65-F5344CB8AC3E}">
        <p14:creationId xmlns:p14="http://schemas.microsoft.com/office/powerpoint/2010/main" val="1939419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592</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Segoe UI</vt:lpstr>
      <vt:lpstr>Office Theme</vt:lpstr>
      <vt:lpstr>Internet of Things with Intel A3 – Programming Methods</vt:lpstr>
      <vt:lpstr>Options</vt:lpstr>
      <vt:lpstr>PowerPoint Presentation</vt:lpstr>
      <vt:lpstr>Arduino IDE for Intel IoT platforms</vt:lpstr>
      <vt:lpstr>Arduino IDE for Intel IoT platforms</vt:lpstr>
      <vt:lpstr>Problem #1 : Potential</vt:lpstr>
      <vt:lpstr>Problem #2 : Compatibility</vt:lpstr>
      <vt:lpstr>Conclusion</vt:lpstr>
      <vt:lpstr>PowerPoint Presentation</vt:lpstr>
      <vt:lpstr>Intel XDK IoT Edition</vt:lpstr>
      <vt:lpstr>Intel XDK IoT Edition</vt:lpstr>
      <vt:lpstr>Intel XDK IoT Edition</vt:lpstr>
      <vt:lpstr>PowerPoint Presentation</vt:lpstr>
      <vt:lpstr>Intel IoT SDK</vt:lpstr>
      <vt:lpstr>Intel IoT SDK</vt:lpstr>
      <vt:lpstr>Intel IoT SDK</vt:lpstr>
      <vt:lpstr>PowerPoint Presentation</vt:lpstr>
      <vt:lpstr>Linux development on the board</vt:lpstr>
      <vt:lpstr>Linux development on the board</vt:lpstr>
      <vt:lpstr>PowerPoint Presentation</vt:lpstr>
      <vt:lpstr>Conclusion</vt:lpstr>
      <vt:lpstr>Conclusion</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2014-02-20T16:55:44Z</dcterms:created>
  <dcterms:modified xsi:type="dcterms:W3CDTF">2015-05-11T16:34:09Z</dcterms:modified>
</cp:coreProperties>
</file>