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B4AB0-E2E0-4B0C-843C-710D2F8574B1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DB7EF-FF9E-4194-8B50-3576672C7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4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B7EF-FF9E-4194-8B50-3576672C71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907E6-2750-1F10-510C-72FA7947B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6F5173-DDE8-6F5B-ABD1-99B6B4847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749ED-08E9-20CF-28C1-5EEC007C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8C-968C-405C-9AD1-68E895F99792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C6248-2018-2918-5C70-9A76B7D0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4BD3C-0821-4B85-758F-346B4BCE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C1A4-0517-4A1F-8C18-4F3557333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8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28252-7E16-8942-70E1-1ED7A01A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FA10F7-74EC-0DC8-61C4-E6F736EA1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6A0B8-9509-4CD0-04B8-D528D9E5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8C-968C-405C-9AD1-68E895F99792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B679B-5D23-E6D4-E69E-9E4A948F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AEF28-969D-E712-E4BC-61EC3485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C1A4-0517-4A1F-8C18-4F3557333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4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F26FC1-2ADD-5B31-E474-240359C48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83B0D-505B-2015-36FE-A37B14162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E6B09-4FB3-C7A8-54AF-C665E385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8C-968C-405C-9AD1-68E895F99792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5C84E-BFB2-D7C0-F06C-C66B4F86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8665B-A0E5-160D-4ED0-C63AEBEA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C1A4-0517-4A1F-8C18-4F3557333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7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E2E6A-28E5-F16A-3A1B-965EEEBD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A7AF6-8C3D-5FE6-9CB8-FB41348B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D44A0-1A5F-8914-0B0E-A1AA5BEA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8C-968C-405C-9AD1-68E895F99792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ABCC9-654F-93AC-AEB4-7852B23D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B1A80-8E98-6789-85AF-0240A094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C1A4-0517-4A1F-8C18-4F3557333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9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86DBC-A571-8ED3-EFF7-99514BEE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8198F-24AA-2EC2-55E3-43399DCC6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2B81D-033F-3600-1388-B8140BCE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8C-968C-405C-9AD1-68E895F99792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A708E-7EA8-0FED-D06A-8E616583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4D53B-8E7F-539D-D37F-4B49A25E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C1A4-0517-4A1F-8C18-4F3557333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8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20106-2629-BB84-BA4F-C5D529B0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28744-4F24-1111-F100-8702D938C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BD9D97-23FD-C7C0-0247-BE3DB0BC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0ACCC-7715-7761-6CFE-1812C072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8C-968C-405C-9AD1-68E895F99792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493E96-D06B-311F-CD86-AFCB9148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35B3D-F5B7-7EC4-A1F1-2A812D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C1A4-0517-4A1F-8C18-4F3557333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6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54359-FC97-1B00-9C2D-AC9C2409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85EEB-3F6C-F953-E53C-3220E3E8F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48A8A1-7CE4-C411-2066-927613E07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163B23-BC56-2F77-1BF5-0CBE036E1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BE4CBB-B17C-1AB1-DDC4-5D8C85ECF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EB523-56F1-5422-3F9C-28B2A807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8C-968C-405C-9AD1-68E895F99792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12A0CA-80F6-3074-F9DB-FB4B05F5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C98285-C7AE-11EE-F195-CCD97AB8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C1A4-0517-4A1F-8C18-4F3557333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2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6F3F7-AF5D-90B0-3FC5-ED87A53B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0A1EBF-A802-15F1-6020-AA0A9467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8C-968C-405C-9AD1-68E895F99792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3FD962-692B-C2C3-DF0F-03A1B20E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1A488B-63A1-1F4B-2E11-91B09104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C1A4-0517-4A1F-8C18-4F3557333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C3BD1A-A923-1FEF-CC5B-A05793DE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8C-968C-405C-9AD1-68E895F99792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5C90D-963F-6EB0-5AE8-5CD23E54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8B277A-35E2-4B6E-DD55-35376B24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C1A4-0517-4A1F-8C18-4F3557333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0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EB0EB-C952-B935-8DBF-C7586E7E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E7BB9-89E4-C94E-6905-8010C4F3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9B2CB8-40D3-2D2B-E0A8-68F03D035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23B87-A9A7-E41B-4C48-0D885CC7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8C-968C-405C-9AD1-68E895F99792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118-6997-B87C-4725-627B9E54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4208D-B97A-006A-1DA8-B4E7D579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C1A4-0517-4A1F-8C18-4F3557333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686CD-3243-31C6-357B-7D56F5DF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71840D-ED80-8612-5FA8-B728A86CC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941C8-A5BF-2709-9869-2BADA318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A597F-0730-83E1-B262-3FFFA489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8C-968C-405C-9AD1-68E895F99792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3EDAB-81E1-89D1-50B0-052A63E6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120C4-03EB-C00F-120A-D5C21907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C1A4-0517-4A1F-8C18-4F3557333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7F55CE-76DD-594B-BA52-BAAAC9A1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8ABA5-3AAC-3629-6A17-261C64CA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CA174-4E15-5774-646A-2EB8F3E62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8C-968C-405C-9AD1-68E895F99792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AFC87-6ED9-541E-CD5A-34502E20A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26342-C8A9-7825-1516-36A90D09B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C1A4-0517-4A1F-8C18-4F3557333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eh411b7wG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ilibili.com/video/BV1f3411C7kb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F8743F-F4CC-BDD3-E673-F0565AA257FE}"/>
              </a:ext>
            </a:extLst>
          </p:cNvPr>
          <p:cNvSpPr txBox="1"/>
          <p:nvPr/>
        </p:nvSpPr>
        <p:spPr>
          <a:xfrm>
            <a:off x="2994812" y="2381122"/>
            <a:ext cx="535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基于交叉熵损失函数的语音分类模型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57DE3C-97DD-F515-1F39-4F3E0641B446}"/>
              </a:ext>
            </a:extLst>
          </p:cNvPr>
          <p:cNvSpPr txBox="1"/>
          <p:nvPr/>
        </p:nvSpPr>
        <p:spPr>
          <a:xfrm>
            <a:off x="3746429" y="3104999"/>
            <a:ext cx="40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以“五类别的漏水声音识别”为 案例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6F042D-07D5-7506-7C4E-59ACF6A1B34F}"/>
              </a:ext>
            </a:extLst>
          </p:cNvPr>
          <p:cNvSpPr txBox="1"/>
          <p:nvPr/>
        </p:nvSpPr>
        <p:spPr>
          <a:xfrm>
            <a:off x="3418259" y="3736543"/>
            <a:ext cx="451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linux</a:t>
            </a:r>
            <a:r>
              <a:rPr lang="zh-CN" altLang="en-US" dirty="0"/>
              <a:t>系统和</a:t>
            </a:r>
            <a:r>
              <a:rPr lang="en-US" altLang="zh-CN" dirty="0"/>
              <a:t>3090GPU</a:t>
            </a:r>
            <a:r>
              <a:rPr lang="zh-CN" altLang="en-US" dirty="0"/>
              <a:t> 电脑环境讲解</a:t>
            </a:r>
          </a:p>
        </p:txBody>
      </p:sp>
    </p:spTree>
    <p:extLst>
      <p:ext uri="{BB962C8B-B14F-4D97-AF65-F5344CB8AC3E}">
        <p14:creationId xmlns:p14="http://schemas.microsoft.com/office/powerpoint/2010/main" val="356057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873D08-E0BF-12DD-7F17-223F2A43C3BF}"/>
              </a:ext>
            </a:extLst>
          </p:cNvPr>
          <p:cNvSpPr txBox="1"/>
          <p:nvPr/>
        </p:nvSpPr>
        <p:spPr>
          <a:xfrm>
            <a:off x="1445496" y="417925"/>
            <a:ext cx="291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label</a:t>
            </a:r>
            <a:r>
              <a:rPr lang="zh-CN" altLang="en-US" dirty="0"/>
              <a:t>的存储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7DB015-3ACC-592D-4608-50E8DD98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15" y="835871"/>
            <a:ext cx="3372054" cy="21751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9006ACF-CA3E-8C4E-7A72-B503FD7AA10A}"/>
              </a:ext>
            </a:extLst>
          </p:cNvPr>
          <p:cNvSpPr txBox="1"/>
          <p:nvPr/>
        </p:nvSpPr>
        <p:spPr>
          <a:xfrm>
            <a:off x="6308436" y="1184798"/>
            <a:ext cx="2863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1.npy</a:t>
            </a:r>
            <a:r>
              <a:rPr lang="zh-CN" altLang="en-US" dirty="0"/>
              <a:t> </a:t>
            </a:r>
            <a:r>
              <a:rPr lang="en-US" altLang="zh-CN" dirty="0"/>
              <a:t>| d</a:t>
            </a:r>
          </a:p>
          <a:p>
            <a:r>
              <a:rPr lang="en-US" altLang="zh-CN" dirty="0"/>
              <a:t>2.Npy | d</a:t>
            </a:r>
          </a:p>
          <a:p>
            <a:endParaRPr lang="en-US" altLang="zh-CN" dirty="0"/>
          </a:p>
          <a:p>
            <a:r>
              <a:rPr lang="en-US" altLang="zh-CN" dirty="0"/>
              <a:t>38.Npy | g</a:t>
            </a:r>
          </a:p>
          <a:p>
            <a:r>
              <a:rPr lang="en-US" altLang="zh-CN" dirty="0"/>
              <a:t>39.Npy | w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6B4F64-2DB3-E8F1-2291-1A8F34F12023}"/>
              </a:ext>
            </a:extLst>
          </p:cNvPr>
          <p:cNvCxnSpPr/>
          <p:nvPr/>
        </p:nvCxnSpPr>
        <p:spPr>
          <a:xfrm>
            <a:off x="4867564" y="1923462"/>
            <a:ext cx="1320800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196A332-3800-1FE0-4180-375E34F2C326}"/>
              </a:ext>
            </a:extLst>
          </p:cNvPr>
          <p:cNvCxnSpPr>
            <a:cxnSpLocks/>
          </p:cNvCxnSpPr>
          <p:nvPr/>
        </p:nvCxnSpPr>
        <p:spPr>
          <a:xfrm>
            <a:off x="7015019" y="2650826"/>
            <a:ext cx="0" cy="778174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4AAEEBE-57AA-3975-F221-AF0C6E39B448}"/>
              </a:ext>
            </a:extLst>
          </p:cNvPr>
          <p:cNvSpPr txBox="1"/>
          <p:nvPr/>
        </p:nvSpPr>
        <p:spPr>
          <a:xfrm>
            <a:off x="697344" y="3244334"/>
            <a:ext cx="266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分类映射表</a:t>
            </a:r>
            <a:r>
              <a:rPr lang="zh-CN" altLang="en-US" dirty="0"/>
              <a:t>：</a:t>
            </a:r>
            <a:r>
              <a:rPr lang="en-US" altLang="zh-CN" dirty="0"/>
              <a:t>[</a:t>
            </a:r>
            <a:r>
              <a:rPr lang="en-US" altLang="zh-CN" dirty="0" err="1"/>
              <a:t>d,g,w,y,z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                       0 1 2 3 4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618C06-8B22-8157-7E67-3D2980B908FF}"/>
              </a:ext>
            </a:extLst>
          </p:cNvPr>
          <p:cNvSpPr txBox="1"/>
          <p:nvPr/>
        </p:nvSpPr>
        <p:spPr>
          <a:xfrm>
            <a:off x="6188364" y="3389490"/>
            <a:ext cx="2863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1.npy</a:t>
            </a:r>
            <a:r>
              <a:rPr lang="zh-CN" altLang="en-US" dirty="0"/>
              <a:t> </a:t>
            </a:r>
            <a:r>
              <a:rPr lang="en-US" altLang="zh-CN" dirty="0"/>
              <a:t>| 0</a:t>
            </a:r>
          </a:p>
          <a:p>
            <a:r>
              <a:rPr lang="en-US" altLang="zh-CN" dirty="0"/>
              <a:t>2.Npy | 0</a:t>
            </a:r>
          </a:p>
          <a:p>
            <a:endParaRPr lang="en-US" altLang="zh-CN" dirty="0"/>
          </a:p>
          <a:p>
            <a:r>
              <a:rPr lang="en-US" altLang="zh-CN" dirty="0"/>
              <a:t>38.Npy | 1</a:t>
            </a:r>
          </a:p>
          <a:p>
            <a:r>
              <a:rPr lang="en-US" altLang="zh-CN" dirty="0"/>
              <a:t>39.Npy | 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C60BD92-5A39-AFB5-C52F-E212BBBDCE95}"/>
              </a:ext>
            </a:extLst>
          </p:cNvPr>
          <p:cNvSpPr/>
          <p:nvPr/>
        </p:nvSpPr>
        <p:spPr>
          <a:xfrm>
            <a:off x="6022109" y="4516582"/>
            <a:ext cx="1505525" cy="417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1F052D1-691E-94AF-A211-685F2937FD85}"/>
              </a:ext>
            </a:extLst>
          </p:cNvPr>
          <p:cNvCxnSpPr>
            <a:stCxn id="11" idx="3"/>
          </p:cNvCxnSpPr>
          <p:nvPr/>
        </p:nvCxnSpPr>
        <p:spPr>
          <a:xfrm flipH="1">
            <a:off x="4673600" y="4873326"/>
            <a:ext cx="1568988" cy="696201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47519F4-6593-FE8C-BE7B-A9E9448B79B6}"/>
              </a:ext>
            </a:extLst>
          </p:cNvPr>
          <p:cNvSpPr txBox="1"/>
          <p:nvPr/>
        </p:nvSpPr>
        <p:spPr>
          <a:xfrm>
            <a:off x="3491345" y="5581226"/>
            <a:ext cx="293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</a:t>
            </a:r>
            <a:r>
              <a:rPr lang="zh-CN" altLang="en-US" dirty="0"/>
              <a:t>函数所存储的一个样本（用列表存储的）。</a:t>
            </a:r>
            <a:endParaRPr lang="en-US" altLang="zh-CN" dirty="0"/>
          </a:p>
          <a:p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86BB10-7A22-7C63-074D-47561A8754BB}"/>
              </a:ext>
            </a:extLst>
          </p:cNvPr>
          <p:cNvSpPr txBox="1"/>
          <p:nvPr/>
        </p:nvSpPr>
        <p:spPr>
          <a:xfrm>
            <a:off x="675445" y="3896213"/>
            <a:ext cx="281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注意，分类映射表，训练完毕后还需要存储到硬盘中。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61E5519-4DC7-BFF1-D520-E16393285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80" y="4880892"/>
            <a:ext cx="1504762" cy="164761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88C8BE8-24A8-9BCD-CB98-12BA8CCC2267}"/>
              </a:ext>
            </a:extLst>
          </p:cNvPr>
          <p:cNvSpPr txBox="1"/>
          <p:nvPr/>
        </p:nvSpPr>
        <p:spPr>
          <a:xfrm>
            <a:off x="33666" y="23960"/>
            <a:ext cx="4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4.2 Dataset.py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8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A549EB-E68B-2E19-0FE2-4448D0888DAE}"/>
              </a:ext>
            </a:extLst>
          </p:cNvPr>
          <p:cNvSpPr txBox="1"/>
          <p:nvPr/>
        </p:nvSpPr>
        <p:spPr>
          <a:xfrm>
            <a:off x="33666" y="23960"/>
            <a:ext cx="4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4.2 Dataset.py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08FE23-7426-75D2-2AA2-89F9514146ED}"/>
              </a:ext>
            </a:extLst>
          </p:cNvPr>
          <p:cNvSpPr txBox="1"/>
          <p:nvPr/>
        </p:nvSpPr>
        <p:spPr>
          <a:xfrm>
            <a:off x="729673" y="402528"/>
            <a:ext cx="480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训练集、验证集、测试集划分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334A3D-5BC9-7BBA-0BD9-4E9D7DFD32F8}"/>
              </a:ext>
            </a:extLst>
          </p:cNvPr>
          <p:cNvSpPr txBox="1"/>
          <p:nvPr/>
        </p:nvSpPr>
        <p:spPr>
          <a:xfrm>
            <a:off x="1089890" y="1523999"/>
            <a:ext cx="888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Datas</a:t>
            </a:r>
            <a:r>
              <a:rPr lang="en-US" altLang="zh-CN" dirty="0"/>
              <a:t> = [  [1.npy,0], [  [2.npy,3], [  [3.npy,2], [  [4.npy,4], [  [5.npy,2],… [  [N.npy,0], ]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F91BF2E-FA8D-44C7-A738-931C3ACEA4A5}"/>
              </a:ext>
            </a:extLst>
          </p:cNvPr>
          <p:cNvCxnSpPr>
            <a:cxnSpLocks/>
          </p:cNvCxnSpPr>
          <p:nvPr/>
        </p:nvCxnSpPr>
        <p:spPr>
          <a:xfrm>
            <a:off x="1579418" y="3241964"/>
            <a:ext cx="302952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C178147-D3AB-5074-9F16-6126FDCE09E9}"/>
              </a:ext>
            </a:extLst>
          </p:cNvPr>
          <p:cNvCxnSpPr>
            <a:cxnSpLocks/>
          </p:cNvCxnSpPr>
          <p:nvPr/>
        </p:nvCxnSpPr>
        <p:spPr>
          <a:xfrm>
            <a:off x="4368799" y="3034147"/>
            <a:ext cx="240146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2FCB6F6-6267-6CC4-20F6-EA60A86B7477}"/>
              </a:ext>
            </a:extLst>
          </p:cNvPr>
          <p:cNvCxnSpPr>
            <a:cxnSpLocks/>
          </p:cNvCxnSpPr>
          <p:nvPr/>
        </p:nvCxnSpPr>
        <p:spPr>
          <a:xfrm>
            <a:off x="4692072" y="3034147"/>
            <a:ext cx="240146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087055F-84D5-9F04-01E6-3EA7319E1862}"/>
              </a:ext>
            </a:extLst>
          </p:cNvPr>
          <p:cNvSpPr txBox="1"/>
          <p:nvPr/>
        </p:nvSpPr>
        <p:spPr>
          <a:xfrm>
            <a:off x="3560618" y="3285917"/>
            <a:ext cx="11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8A6460-ECCD-B149-9797-A611E9976B2B}"/>
              </a:ext>
            </a:extLst>
          </p:cNvPr>
          <p:cNvSpPr txBox="1"/>
          <p:nvPr/>
        </p:nvSpPr>
        <p:spPr>
          <a:xfrm>
            <a:off x="5107709" y="2664815"/>
            <a:ext cx="11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722F400-627F-F75C-7989-528338C6E87B}"/>
              </a:ext>
            </a:extLst>
          </p:cNvPr>
          <p:cNvCxnSpPr>
            <a:endCxn id="11" idx="1"/>
          </p:cNvCxnSpPr>
          <p:nvPr/>
        </p:nvCxnSpPr>
        <p:spPr>
          <a:xfrm flipV="1">
            <a:off x="4812145" y="2849481"/>
            <a:ext cx="406400" cy="9691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EDFE97-F343-2953-00CF-0AD5D93B6C69}"/>
              </a:ext>
            </a:extLst>
          </p:cNvPr>
          <p:cNvCxnSpPr>
            <a:cxnSpLocks/>
          </p:cNvCxnSpPr>
          <p:nvPr/>
        </p:nvCxnSpPr>
        <p:spPr>
          <a:xfrm flipH="1" flipV="1">
            <a:off x="3842327" y="2697114"/>
            <a:ext cx="609600" cy="251555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8B4D3BF-6303-28EB-E8A8-FEAD3608C041}"/>
              </a:ext>
            </a:extLst>
          </p:cNvPr>
          <p:cNvSpPr txBox="1"/>
          <p:nvPr/>
        </p:nvSpPr>
        <p:spPr>
          <a:xfrm>
            <a:off x="3315854" y="2362315"/>
            <a:ext cx="11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924F7E0-E63C-4930-A4BE-23130C01B03A}"/>
              </a:ext>
            </a:extLst>
          </p:cNvPr>
          <p:cNvSpPr txBox="1"/>
          <p:nvPr/>
        </p:nvSpPr>
        <p:spPr>
          <a:xfrm>
            <a:off x="729673" y="3805382"/>
            <a:ext cx="428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、训练集包含验证集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、训练集与测试集不交叉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59A7A2-222A-5E9E-6819-E3EE93EAE947}"/>
              </a:ext>
            </a:extLst>
          </p:cNvPr>
          <p:cNvSpPr txBox="1"/>
          <p:nvPr/>
        </p:nvSpPr>
        <p:spPr>
          <a:xfrm>
            <a:off x="1473200" y="4576616"/>
            <a:ext cx="59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验证集的准确率，反应了，训练的效果。</a:t>
            </a:r>
            <a:endParaRPr lang="en-US" altLang="zh-CN" dirty="0"/>
          </a:p>
          <a:p>
            <a:r>
              <a:rPr lang="zh-CN" altLang="en-US" dirty="0"/>
              <a:t>测试集的准确率，反映了泛化能力。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308096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9C3E95-A4A7-7DA5-49F9-68FB62F42D4F}"/>
              </a:ext>
            </a:extLst>
          </p:cNvPr>
          <p:cNvSpPr txBox="1"/>
          <p:nvPr/>
        </p:nvSpPr>
        <p:spPr>
          <a:xfrm>
            <a:off x="701963" y="474777"/>
            <a:ext cx="362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__</a:t>
            </a:r>
            <a:r>
              <a:rPr lang="en-US" altLang="zh-CN" dirty="0" err="1"/>
              <a:t>getitem</a:t>
            </a:r>
            <a:r>
              <a:rPr lang="en-US" altLang="zh-CN" dirty="0"/>
              <a:t>__ (</a:t>
            </a:r>
            <a:r>
              <a:rPr lang="zh-CN" altLang="en-US" dirty="0"/>
              <a:t>取出一个样本</a:t>
            </a:r>
            <a:r>
              <a:rPr lang="en-US" altLang="zh-CN" dirty="0"/>
              <a:t>)</a:t>
            </a:r>
            <a:r>
              <a:rPr lang="zh-CN" altLang="en-US" dirty="0"/>
              <a:t>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80BA63-8DAA-8C4E-A7CC-F95531B31660}"/>
              </a:ext>
            </a:extLst>
          </p:cNvPr>
          <p:cNvSpPr txBox="1"/>
          <p:nvPr/>
        </p:nvSpPr>
        <p:spPr>
          <a:xfrm>
            <a:off x="103305" y="105445"/>
            <a:ext cx="4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4.2 Dataset.py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A638E-90A5-98A7-F0FC-5B7707C72363}"/>
              </a:ext>
            </a:extLst>
          </p:cNvPr>
          <p:cNvSpPr txBox="1"/>
          <p:nvPr/>
        </p:nvSpPr>
        <p:spPr>
          <a:xfrm>
            <a:off x="1182253" y="1065721"/>
            <a:ext cx="682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pytorch</a:t>
            </a:r>
            <a:r>
              <a:rPr lang="zh-CN" altLang="en-US" dirty="0"/>
              <a:t>小知识</a:t>
            </a:r>
            <a:r>
              <a:rPr lang="en-US" altLang="zh-CN" dirty="0"/>
              <a:t>1</a:t>
            </a:r>
            <a:r>
              <a:rPr lang="zh-CN" altLang="en-US" dirty="0"/>
              <a:t>： 训练的时候，实际上每一步，是组合</a:t>
            </a:r>
            <a:r>
              <a:rPr lang="en-US" altLang="zh-CN" dirty="0"/>
              <a:t>B</a:t>
            </a:r>
            <a:r>
              <a:rPr lang="zh-CN" altLang="en-US" dirty="0"/>
              <a:t>个样本进行训练，而不是一个。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6F8F0A-3B92-2E4A-764B-1FF7109328A8}"/>
              </a:ext>
            </a:extLst>
          </p:cNvPr>
          <p:cNvSpPr txBox="1"/>
          <p:nvPr/>
        </p:nvSpPr>
        <p:spPr>
          <a:xfrm>
            <a:off x="1395651" y="1868902"/>
            <a:ext cx="905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(data1,label1)</a:t>
            </a:r>
            <a:r>
              <a:rPr lang="zh-CN" altLang="en-US" dirty="0"/>
              <a:t>、</a:t>
            </a:r>
            <a:r>
              <a:rPr lang="en-US" altLang="zh-CN" dirty="0"/>
              <a:t>(data2,label2) </a:t>
            </a:r>
            <a:r>
              <a:rPr lang="zh-CN" altLang="en-US" dirty="0"/>
              <a:t>、</a:t>
            </a:r>
            <a:r>
              <a:rPr lang="en-US" altLang="zh-CN" dirty="0"/>
              <a:t>(data3,label3)</a:t>
            </a:r>
            <a:r>
              <a:rPr lang="zh-CN" altLang="en-US" dirty="0"/>
              <a:t>、</a:t>
            </a:r>
            <a:r>
              <a:rPr lang="en-US" altLang="zh-CN" dirty="0"/>
              <a:t>(data4,label4)… (</a:t>
            </a:r>
            <a:r>
              <a:rPr lang="en-US" altLang="zh-CN" dirty="0" err="1"/>
              <a:t>dataN,labelN</a:t>
            </a:r>
            <a:r>
              <a:rPr lang="en-US" altLang="zh-CN" dirty="0"/>
              <a:t>)…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C8F429-7ED6-D5F4-DE40-B6DE7DD9C9AB}"/>
              </a:ext>
            </a:extLst>
          </p:cNvPr>
          <p:cNvSpPr txBox="1"/>
          <p:nvPr/>
        </p:nvSpPr>
        <p:spPr>
          <a:xfrm>
            <a:off x="3537526" y="2579995"/>
            <a:ext cx="31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/>
              <a:t>batch size  =2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5202139-2067-81FF-38C9-B9D70FE2CD55}"/>
              </a:ext>
            </a:extLst>
          </p:cNvPr>
          <p:cNvCxnSpPr/>
          <p:nvPr/>
        </p:nvCxnSpPr>
        <p:spPr>
          <a:xfrm>
            <a:off x="4548907" y="2256829"/>
            <a:ext cx="0" cy="387927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04D4107-AD10-1156-E1C4-9195D0AC6350}"/>
              </a:ext>
            </a:extLst>
          </p:cNvPr>
          <p:cNvCxnSpPr/>
          <p:nvPr/>
        </p:nvCxnSpPr>
        <p:spPr>
          <a:xfrm>
            <a:off x="4539669" y="2949327"/>
            <a:ext cx="0" cy="387927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7C5690D-F868-1003-03B3-D6AEEA17E451}"/>
              </a:ext>
            </a:extLst>
          </p:cNvPr>
          <p:cNvSpPr txBox="1"/>
          <p:nvPr/>
        </p:nvSpPr>
        <p:spPr>
          <a:xfrm>
            <a:off x="3713018" y="33372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(data1,label1)</a:t>
            </a:r>
          </a:p>
          <a:p>
            <a:r>
              <a:rPr lang="en-US" altLang="zh-CN"/>
              <a:t>(data2,label2)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D66BDC3-0772-BD59-7A0A-90696B87FEB3}"/>
              </a:ext>
            </a:extLst>
          </p:cNvPr>
          <p:cNvSpPr/>
          <p:nvPr/>
        </p:nvSpPr>
        <p:spPr>
          <a:xfrm>
            <a:off x="4458852" y="3163455"/>
            <a:ext cx="785092" cy="10962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74DEFA1-8D36-C5B6-98DC-1A55978BF11C}"/>
              </a:ext>
            </a:extLst>
          </p:cNvPr>
          <p:cNvSpPr/>
          <p:nvPr/>
        </p:nvSpPr>
        <p:spPr>
          <a:xfrm>
            <a:off x="3693389" y="3163455"/>
            <a:ext cx="785092" cy="10962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89D63BB-21CF-6213-DCCF-3B32C87D1184}"/>
              </a:ext>
            </a:extLst>
          </p:cNvPr>
          <p:cNvCxnSpPr>
            <a:cxnSpLocks/>
          </p:cNvCxnSpPr>
          <p:nvPr/>
        </p:nvCxnSpPr>
        <p:spPr>
          <a:xfrm flipH="1">
            <a:off x="3164611" y="3579147"/>
            <a:ext cx="548407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66D8137-404E-337F-858B-4D34790206F2}"/>
              </a:ext>
            </a:extLst>
          </p:cNvPr>
          <p:cNvCxnSpPr/>
          <p:nvPr/>
        </p:nvCxnSpPr>
        <p:spPr>
          <a:xfrm>
            <a:off x="4851396" y="4259656"/>
            <a:ext cx="0" cy="387927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BA3733D-E20D-031F-7DF8-63BCD5F2D23B}"/>
              </a:ext>
            </a:extLst>
          </p:cNvPr>
          <p:cNvSpPr txBox="1"/>
          <p:nvPr/>
        </p:nvSpPr>
        <p:spPr>
          <a:xfrm>
            <a:off x="2978731" y="4712345"/>
            <a:ext cx="174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【2</a:t>
            </a:r>
            <a:r>
              <a:rPr lang="zh-CN" altLang="en-US" dirty="0"/>
              <a:t>，</a:t>
            </a:r>
            <a:r>
              <a:rPr lang="en-US" altLang="zh-CN" dirty="0"/>
              <a:t>513,200】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0F55FE-B847-A2EF-A612-022ABF8BE495}"/>
              </a:ext>
            </a:extLst>
          </p:cNvPr>
          <p:cNvSpPr txBox="1"/>
          <p:nvPr/>
        </p:nvSpPr>
        <p:spPr>
          <a:xfrm>
            <a:off x="4426527" y="4687333"/>
            <a:ext cx="134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【2,】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6B5A58-E526-9C52-5973-0F0A7FB8A6F4}"/>
              </a:ext>
            </a:extLst>
          </p:cNvPr>
          <p:cNvSpPr txBox="1"/>
          <p:nvPr/>
        </p:nvSpPr>
        <p:spPr>
          <a:xfrm>
            <a:off x="570342" y="3161833"/>
            <a:ext cx="346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Data1 shape</a:t>
            </a:r>
            <a:r>
              <a:rPr lang="zh-CN" altLang="en-US" dirty="0"/>
              <a:t>：</a:t>
            </a:r>
            <a:r>
              <a:rPr lang="en-US" altLang="zh-CN" dirty="0"/>
              <a:t>【513</a:t>
            </a:r>
            <a:r>
              <a:rPr lang="zh-CN" altLang="en-US" dirty="0"/>
              <a:t>，</a:t>
            </a:r>
            <a:r>
              <a:rPr lang="en-US" altLang="zh-CN" dirty="0"/>
              <a:t>300】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D904D8E-A9A4-D695-66D0-99E1635BD046}"/>
              </a:ext>
            </a:extLst>
          </p:cNvPr>
          <p:cNvSpPr txBox="1"/>
          <p:nvPr/>
        </p:nvSpPr>
        <p:spPr>
          <a:xfrm>
            <a:off x="570342" y="3595927"/>
            <a:ext cx="346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Data2 shape</a:t>
            </a:r>
            <a:r>
              <a:rPr lang="zh-CN" altLang="en-US" dirty="0"/>
              <a:t>：</a:t>
            </a:r>
            <a:r>
              <a:rPr lang="en-US" altLang="zh-CN" dirty="0"/>
              <a:t>【513</a:t>
            </a:r>
            <a:r>
              <a:rPr lang="zh-CN" altLang="en-US" dirty="0"/>
              <a:t>，</a:t>
            </a:r>
            <a:r>
              <a:rPr lang="en-US" altLang="zh-CN" dirty="0"/>
              <a:t>400】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942DD15-AA9C-D1BA-3E5F-38DDCB0CD00E}"/>
              </a:ext>
            </a:extLst>
          </p:cNvPr>
          <p:cNvCxnSpPr/>
          <p:nvPr/>
        </p:nvCxnSpPr>
        <p:spPr>
          <a:xfrm>
            <a:off x="1616364" y="3983585"/>
            <a:ext cx="2096654" cy="663998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702C423-5BD8-2C3F-0BF1-71D69E22CB01}"/>
              </a:ext>
            </a:extLst>
          </p:cNvPr>
          <p:cNvSpPr txBox="1"/>
          <p:nvPr/>
        </p:nvSpPr>
        <p:spPr>
          <a:xfrm>
            <a:off x="1351389" y="4250680"/>
            <a:ext cx="1067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Segment</a:t>
            </a:r>
          </a:p>
          <a:p>
            <a:r>
              <a:rPr lang="en-US" altLang="zh-CN" dirty="0"/>
              <a:t>/ Padding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9DB53E-E5DE-612B-7DF8-5BD787974418}"/>
              </a:ext>
            </a:extLst>
          </p:cNvPr>
          <p:cNvSpPr txBox="1"/>
          <p:nvPr/>
        </p:nvSpPr>
        <p:spPr>
          <a:xfrm>
            <a:off x="1046015" y="5477383"/>
            <a:ext cx="682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pytorch</a:t>
            </a:r>
            <a:r>
              <a:rPr lang="zh-CN" altLang="en-US" dirty="0"/>
              <a:t>小知识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 err="1"/>
              <a:t>pytorch</a:t>
            </a:r>
            <a:r>
              <a:rPr lang="zh-CN" altLang="en-US" dirty="0"/>
              <a:t>中，</a:t>
            </a:r>
            <a:r>
              <a:rPr lang="en-US" altLang="zh-CN" dirty="0"/>
              <a:t>2</a:t>
            </a:r>
            <a:r>
              <a:rPr lang="zh-CN" altLang="en-US" dirty="0"/>
              <a:t>个张量合成堆叠成一个新张量的时候，张量维度必须相同。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43E53A-8909-E733-E03B-A77BBB13EEF1}"/>
              </a:ext>
            </a:extLst>
          </p:cNvPr>
          <p:cNvSpPr txBox="1"/>
          <p:nvPr/>
        </p:nvSpPr>
        <p:spPr>
          <a:xfrm>
            <a:off x="8515928" y="4259656"/>
            <a:ext cx="3149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站更具体的讲解：</a:t>
            </a:r>
            <a:r>
              <a:rPr lang="en-US" altLang="zh-CN" dirty="0">
                <a:hlinkClick r:id="rId2"/>
              </a:rPr>
              <a:t>https://www.bilibili.com/video/BV1eh411b7wG/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u="none" strike="noStrike" dirty="0" err="1">
                <a:solidFill>
                  <a:srgbClr val="212121"/>
                </a:solidFill>
                <a:effectLst/>
                <a:latin typeface="-apple-system"/>
                <a:hlinkClick r:id="rId2"/>
              </a:rPr>
              <a:t>PyTorch</a:t>
            </a:r>
            <a:r>
              <a:rPr lang="zh-CN" altLang="en-US" b="0" i="0" u="none" strike="noStrike" dirty="0">
                <a:solidFill>
                  <a:srgbClr val="212121"/>
                </a:solidFill>
                <a:effectLst/>
                <a:latin typeface="-apple-system"/>
                <a:hlinkClick r:id="rId2"/>
              </a:rPr>
              <a:t>的不同语音</a:t>
            </a:r>
            <a:r>
              <a:rPr lang="en-US" altLang="zh-CN" b="0" i="0" u="none" strike="noStrike" dirty="0">
                <a:solidFill>
                  <a:srgbClr val="212121"/>
                </a:solidFill>
                <a:effectLst/>
                <a:latin typeface="-apple-system"/>
                <a:hlinkClick r:id="rId2"/>
              </a:rPr>
              <a:t>AI</a:t>
            </a:r>
            <a:r>
              <a:rPr lang="zh-CN" altLang="en-US" b="0" i="0" u="none" strike="noStrike" dirty="0">
                <a:solidFill>
                  <a:srgbClr val="212121"/>
                </a:solidFill>
                <a:effectLst/>
                <a:latin typeface="-apple-system"/>
                <a:hlinkClick r:id="rId2"/>
              </a:rPr>
              <a:t>任务</a:t>
            </a:r>
            <a:r>
              <a:rPr lang="en-US" altLang="zh-CN" b="0" i="0" u="none" strike="noStrike" dirty="0">
                <a:solidFill>
                  <a:srgbClr val="212121"/>
                </a:solidFill>
                <a:effectLst/>
                <a:latin typeface="-apple-system"/>
                <a:hlinkClick r:id="rId2"/>
              </a:rPr>
              <a:t>dataset</a:t>
            </a:r>
            <a:r>
              <a:rPr lang="zh-CN" altLang="en-US" b="0" i="0" u="none" strike="noStrike" dirty="0">
                <a:solidFill>
                  <a:srgbClr val="212121"/>
                </a:solidFill>
                <a:effectLst/>
                <a:latin typeface="-apple-system"/>
                <a:hlinkClick r:id="rId2"/>
              </a:rPr>
              <a:t>类基本写法</a:t>
            </a: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C53DD7B-7462-A921-4C36-016EF9345E81}"/>
              </a:ext>
            </a:extLst>
          </p:cNvPr>
          <p:cNvGrpSpPr/>
          <p:nvPr/>
        </p:nvGrpSpPr>
        <p:grpSpPr>
          <a:xfrm>
            <a:off x="8007926" y="2515233"/>
            <a:ext cx="1071419" cy="558546"/>
            <a:chOff x="8010232" y="2483577"/>
            <a:chExt cx="1918859" cy="55854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4CAA6C3-2F20-AA55-C757-4DC41B229D95}"/>
                </a:ext>
              </a:extLst>
            </p:cNvPr>
            <p:cNvSpPr/>
            <p:nvPr/>
          </p:nvSpPr>
          <p:spPr>
            <a:xfrm>
              <a:off x="8010232" y="2483577"/>
              <a:ext cx="692723" cy="5016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1FA001B-1E4E-586D-C127-8117FA63633F}"/>
                </a:ext>
              </a:extLst>
            </p:cNvPr>
            <p:cNvSpPr/>
            <p:nvPr/>
          </p:nvSpPr>
          <p:spPr>
            <a:xfrm>
              <a:off x="8074889" y="2540485"/>
              <a:ext cx="1854202" cy="50163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40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308505-A89B-2240-1E82-89133535B7A3}"/>
              </a:ext>
            </a:extLst>
          </p:cNvPr>
          <p:cNvSpPr txBox="1"/>
          <p:nvPr/>
        </p:nvSpPr>
        <p:spPr>
          <a:xfrm>
            <a:off x="591126" y="4747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Segment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5932B0-F919-C1D0-1FCC-E5726AA5C735}"/>
              </a:ext>
            </a:extLst>
          </p:cNvPr>
          <p:cNvSpPr txBox="1"/>
          <p:nvPr/>
        </p:nvSpPr>
        <p:spPr>
          <a:xfrm>
            <a:off x="103305" y="105445"/>
            <a:ext cx="4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4.2 Dataset.py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8051DC-06DB-70B2-53A3-B6300CDE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16" y="1392314"/>
            <a:ext cx="682529" cy="1228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06FC03-CAA7-10CF-46FE-51D2B7290CC1}"/>
              </a:ext>
            </a:extLst>
          </p:cNvPr>
          <p:cNvSpPr txBox="1"/>
          <p:nvPr/>
        </p:nvSpPr>
        <p:spPr>
          <a:xfrm>
            <a:off x="2427925" y="2578064"/>
            <a:ext cx="2682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截取区间</a:t>
            </a:r>
            <a:r>
              <a:rPr lang="en-US" altLang="zh-CN" sz="1200" dirty="0"/>
              <a:t>200</a:t>
            </a:r>
            <a:r>
              <a:rPr lang="zh-CN" altLang="en-US" sz="1200" dirty="0"/>
              <a:t>帧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E8441DE5-612C-DB93-AAFF-5069D6C21C4B}"/>
              </a:ext>
            </a:extLst>
          </p:cNvPr>
          <p:cNvSpPr/>
          <p:nvPr/>
        </p:nvSpPr>
        <p:spPr>
          <a:xfrm rot="16200000">
            <a:off x="2748779" y="2069972"/>
            <a:ext cx="508000" cy="1570182"/>
          </a:xfrm>
          <a:prstGeom prst="leftBrac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36C177-F015-0167-C853-D192745E5EA6}"/>
              </a:ext>
            </a:extLst>
          </p:cNvPr>
          <p:cNvSpPr txBox="1"/>
          <p:nvPr/>
        </p:nvSpPr>
        <p:spPr>
          <a:xfrm>
            <a:off x="2273107" y="3597244"/>
            <a:ext cx="4755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Amp: [513,450]</a:t>
            </a:r>
          </a:p>
          <a:p>
            <a:endParaRPr lang="en-US" altLang="zh-CN" dirty="0"/>
          </a:p>
          <a:p>
            <a:r>
              <a:rPr lang="en-US" altLang="zh-CN" dirty="0" err="1"/>
              <a:t>Amp_seg</a:t>
            </a:r>
            <a:r>
              <a:rPr lang="en-US" altLang="zh-CN" dirty="0"/>
              <a:t> = Amp[513</a:t>
            </a:r>
            <a:r>
              <a:rPr lang="zh-CN" altLang="en-US" dirty="0"/>
              <a:t>，  </a:t>
            </a:r>
            <a:r>
              <a:rPr lang="en-US" altLang="zh-CN" dirty="0"/>
              <a:t>r  : r+200]</a:t>
            </a:r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r</a:t>
            </a:r>
            <a:r>
              <a:rPr lang="zh-CN" altLang="en-US" dirty="0"/>
              <a:t>属于 </a:t>
            </a:r>
            <a:r>
              <a:rPr lang="en-US" altLang="zh-CN" dirty="0"/>
              <a:t>【 0 </a:t>
            </a:r>
            <a:r>
              <a:rPr lang="zh-CN" altLang="en-US" dirty="0"/>
              <a:t>， </a:t>
            </a:r>
            <a:r>
              <a:rPr lang="en-US" altLang="zh-CN" dirty="0"/>
              <a:t>450-200-1】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EEADD3-6114-793D-970D-B3F472FA787E}"/>
              </a:ext>
            </a:extLst>
          </p:cNvPr>
          <p:cNvSpPr/>
          <p:nvPr/>
        </p:nvSpPr>
        <p:spPr>
          <a:xfrm>
            <a:off x="2881745" y="1395473"/>
            <a:ext cx="906125" cy="1182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57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6C14AC-B2EC-2770-8CFA-67FC03E67214}"/>
              </a:ext>
            </a:extLst>
          </p:cNvPr>
          <p:cNvSpPr txBox="1"/>
          <p:nvPr/>
        </p:nvSpPr>
        <p:spPr>
          <a:xfrm>
            <a:off x="0" y="11033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五、模型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C066A5-11EC-9531-2872-99E911326F1E}"/>
              </a:ext>
            </a:extLst>
          </p:cNvPr>
          <p:cNvSpPr txBox="1"/>
          <p:nvPr/>
        </p:nvSpPr>
        <p:spPr>
          <a:xfrm>
            <a:off x="1403927" y="62795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1" dirty="0"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模型来自</a:t>
            </a:r>
            <a:endParaRPr lang="en-US" altLang="zh-CN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https://github.com/jjery2243542/adaptive_voice_conversion</a:t>
            </a:r>
            <a:endParaRPr lang="en-US" altLang="zh-CN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《One-shot Voice Conversion by Separating Speaker and Content Representations with Instance Normalization》</a:t>
            </a:r>
            <a:endParaRPr lang="en-US" altLang="zh-CN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FE40BC-4E4C-B0CC-5D95-832D95AB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85" y="2429164"/>
            <a:ext cx="4376549" cy="39901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3B2FE5D-A579-6EA8-4014-B61573DB9387}"/>
              </a:ext>
            </a:extLst>
          </p:cNvPr>
          <p:cNvSpPr txBox="1"/>
          <p:nvPr/>
        </p:nvSpPr>
        <p:spPr>
          <a:xfrm>
            <a:off x="1117600" y="3307478"/>
            <a:ext cx="164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输入：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B,dim,L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L</a:t>
            </a:r>
            <a:r>
              <a:rPr lang="zh-CN" altLang="en-US" dirty="0"/>
              <a:t>可以变化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8D4E1A-4790-5925-AE86-5CFB34FCBABD}"/>
              </a:ext>
            </a:extLst>
          </p:cNvPr>
          <p:cNvSpPr txBox="1"/>
          <p:nvPr/>
        </p:nvSpPr>
        <p:spPr>
          <a:xfrm>
            <a:off x="8455890" y="3602566"/>
            <a:ext cx="164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[B,128]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DB953CE-725B-77D7-4394-C7C634DA94C6}"/>
              </a:ext>
            </a:extLst>
          </p:cNvPr>
          <p:cNvCxnSpPr/>
          <p:nvPr/>
        </p:nvCxnSpPr>
        <p:spPr>
          <a:xfrm>
            <a:off x="8848436" y="4424218"/>
            <a:ext cx="0" cy="126538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43A5B4E-33A6-8653-D8ED-1F127799D7D6}"/>
              </a:ext>
            </a:extLst>
          </p:cNvPr>
          <p:cNvSpPr txBox="1"/>
          <p:nvPr/>
        </p:nvSpPr>
        <p:spPr>
          <a:xfrm>
            <a:off x="9171709" y="4719782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nn.Linear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C73FE2-92CF-0DDE-3247-B4BEB941CC12}"/>
              </a:ext>
            </a:extLst>
          </p:cNvPr>
          <p:cNvSpPr txBox="1"/>
          <p:nvPr/>
        </p:nvSpPr>
        <p:spPr>
          <a:xfrm>
            <a:off x="8349672" y="5699390"/>
            <a:ext cx="164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B,num</a:t>
            </a:r>
            <a:r>
              <a:rPr lang="en-US" altLang="zh-CN" dirty="0"/>
              <a:t> class]</a:t>
            </a:r>
          </a:p>
        </p:txBody>
      </p:sp>
    </p:spTree>
    <p:extLst>
      <p:ext uri="{BB962C8B-B14F-4D97-AF65-F5344CB8AC3E}">
        <p14:creationId xmlns:p14="http://schemas.microsoft.com/office/powerpoint/2010/main" val="63067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425CD4-1D98-4E8C-4E92-BE0A1B150897}"/>
              </a:ext>
            </a:extLst>
          </p:cNvPr>
          <p:cNvSpPr txBox="1"/>
          <p:nvPr/>
        </p:nvSpPr>
        <p:spPr>
          <a:xfrm>
            <a:off x="286327" y="25861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五、训练和测试</a:t>
            </a:r>
          </a:p>
        </p:txBody>
      </p:sp>
    </p:spTree>
    <p:extLst>
      <p:ext uri="{BB962C8B-B14F-4D97-AF65-F5344CB8AC3E}">
        <p14:creationId xmlns:p14="http://schemas.microsoft.com/office/powerpoint/2010/main" val="340976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6CA3A8-F793-3D3D-8CB2-73962361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73" y="394430"/>
            <a:ext cx="6523538" cy="295448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7AC5F2F-3FD4-7A78-8146-3FE0ABA4CDE5}"/>
              </a:ext>
            </a:extLst>
          </p:cNvPr>
          <p:cNvSpPr txBox="1"/>
          <p:nvPr/>
        </p:nvSpPr>
        <p:spPr>
          <a:xfrm>
            <a:off x="0" y="0"/>
            <a:ext cx="349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一、需要了解深度学习前置知识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4EFBF0-2F05-2EC3-0FFB-3EDED0B6EEE1}"/>
              </a:ext>
            </a:extLst>
          </p:cNvPr>
          <p:cNvSpPr txBox="1"/>
          <p:nvPr/>
        </p:nvSpPr>
        <p:spPr>
          <a:xfrm>
            <a:off x="0" y="3377695"/>
            <a:ext cx="550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二、需要了解语音的频谱特征的知识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96381B-B9AE-DB94-2D0F-3842BF80C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55" y="3881567"/>
            <a:ext cx="3847619" cy="15619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DC2756-A133-528D-5DBA-53C77D174D7E}"/>
              </a:ext>
            </a:extLst>
          </p:cNvPr>
          <p:cNvSpPr txBox="1"/>
          <p:nvPr/>
        </p:nvSpPr>
        <p:spPr>
          <a:xfrm>
            <a:off x="7608751" y="5659813"/>
            <a:ext cx="436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频谱样本：</a:t>
            </a:r>
            <a:r>
              <a:rPr lang="en-US" altLang="zh-CN" dirty="0"/>
              <a:t>[frequency,L2]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B367DF-825C-53FD-F39F-1938FF230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134" y="3690764"/>
            <a:ext cx="2643532" cy="19332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039580-A370-4CBC-BFC9-F1F0943480DA}"/>
              </a:ext>
            </a:extLst>
          </p:cNvPr>
          <p:cNvSpPr txBox="1"/>
          <p:nvPr/>
        </p:nvSpPr>
        <p:spPr>
          <a:xfrm>
            <a:off x="1563890" y="5475147"/>
            <a:ext cx="18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波形样本：</a:t>
            </a:r>
            <a:r>
              <a:rPr lang="en-US" altLang="zh-CN" dirty="0"/>
              <a:t>[1,L1]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45D621-5774-50FF-EA53-18DDF38F0A7D}"/>
              </a:ext>
            </a:extLst>
          </p:cNvPr>
          <p:cNvSpPr txBox="1"/>
          <p:nvPr/>
        </p:nvSpPr>
        <p:spPr>
          <a:xfrm>
            <a:off x="4622291" y="4379887"/>
            <a:ext cx="298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(L1 </a:t>
            </a:r>
            <a:r>
              <a:rPr lang="zh-CN" altLang="en-US" dirty="0"/>
              <a:t>整除 </a:t>
            </a:r>
            <a:r>
              <a:rPr lang="en-US" altLang="zh-CN" dirty="0"/>
              <a:t>hop size) +1 = L2</a:t>
            </a:r>
            <a:r>
              <a:rPr lang="zh-CN" altLang="en-US" dirty="0"/>
              <a:t> 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72BA16-2C5F-D968-57CA-3F7A4459A8D4}"/>
              </a:ext>
            </a:extLst>
          </p:cNvPr>
          <p:cNvCxnSpPr>
            <a:cxnSpLocks/>
          </p:cNvCxnSpPr>
          <p:nvPr/>
        </p:nvCxnSpPr>
        <p:spPr>
          <a:xfrm flipV="1">
            <a:off x="4472674" y="4806781"/>
            <a:ext cx="2986460" cy="513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2A97058-4CB9-0974-EA77-C3DAA263A97F}"/>
              </a:ext>
            </a:extLst>
          </p:cNvPr>
          <p:cNvSpPr txBox="1"/>
          <p:nvPr/>
        </p:nvSpPr>
        <p:spPr>
          <a:xfrm>
            <a:off x="581273" y="5927929"/>
            <a:ext cx="634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不了解怎么办？参考</a:t>
            </a:r>
            <a:r>
              <a:rPr lang="en-US" altLang="zh-CN" sz="1400" dirty="0"/>
              <a:t>《</a:t>
            </a:r>
            <a:r>
              <a:rPr lang="zh-CN" altLang="en-US" sz="1400" b="0" i="0" u="none" strike="noStrike" dirty="0">
                <a:solidFill>
                  <a:srgbClr val="212121"/>
                </a:solidFill>
                <a:effectLst/>
                <a:latin typeface="-apple-system"/>
                <a:hlinkClick r:id="rId6"/>
              </a:rPr>
              <a:t>深度学习中的语音信号处理基础</a:t>
            </a:r>
            <a:r>
              <a:rPr lang="en-US" altLang="zh-CN" sz="1400" b="0" i="0" u="none" strike="noStrike" dirty="0">
                <a:solidFill>
                  <a:srgbClr val="212121"/>
                </a:solidFill>
                <a:effectLst/>
                <a:latin typeface="-apple-system"/>
                <a:hlinkClick r:id="rId6"/>
              </a:rPr>
              <a:t>&amp;</a:t>
            </a:r>
            <a:r>
              <a:rPr lang="zh-CN" altLang="en-US" sz="1400" b="0" i="0" u="none" strike="noStrike" dirty="0">
                <a:solidFill>
                  <a:srgbClr val="212121"/>
                </a:solidFill>
                <a:effectLst/>
                <a:latin typeface="-apple-system"/>
                <a:hlinkClick r:id="rId6"/>
              </a:rPr>
              <a:t>代码实现</a:t>
            </a:r>
            <a:r>
              <a:rPr lang="en-US" altLang="zh-CN" sz="1400" dirty="0"/>
              <a:t>》</a:t>
            </a:r>
            <a:r>
              <a:rPr lang="zh-CN" altLang="en-US" sz="1400" dirty="0"/>
              <a:t>：</a:t>
            </a:r>
            <a:r>
              <a:rPr lang="en-US" altLang="zh-CN" sz="1400" dirty="0"/>
              <a:t>https://www.bilibili.com/video/BV1f3411C7kb/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A1FB169-BF45-CC60-0166-804DB06E243C}"/>
              </a:ext>
            </a:extLst>
          </p:cNvPr>
          <p:cNvSpPr txBox="1"/>
          <p:nvPr/>
        </p:nvSpPr>
        <p:spPr>
          <a:xfrm>
            <a:off x="6853382" y="17456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Pytorch</a:t>
            </a:r>
            <a:r>
              <a:rPr lang="en-US" altLang="zh-CN" dirty="0">
                <a:solidFill>
                  <a:srgbClr val="FF0000"/>
                </a:solidFill>
              </a:rPr>
              <a:t> AI</a:t>
            </a:r>
            <a:r>
              <a:rPr lang="zh-CN" altLang="en-US" dirty="0">
                <a:solidFill>
                  <a:srgbClr val="FF0000"/>
                </a:solidFill>
              </a:rPr>
              <a:t>框架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15A3F5-20E1-7EEB-D41A-EF56D14E9909}"/>
              </a:ext>
            </a:extLst>
          </p:cNvPr>
          <p:cNvSpPr txBox="1"/>
          <p:nvPr/>
        </p:nvSpPr>
        <p:spPr>
          <a:xfrm>
            <a:off x="10326255" y="5475147"/>
            <a:ext cx="12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 </a:t>
            </a:r>
            <a:r>
              <a:rPr lang="en-US" altLang="zh-CN" dirty="0"/>
              <a:t>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14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E5F11C-842F-43BF-418C-A7B1C5718F34}"/>
              </a:ext>
            </a:extLst>
          </p:cNvPr>
          <p:cNvSpPr txBox="1"/>
          <p:nvPr/>
        </p:nvSpPr>
        <p:spPr>
          <a:xfrm>
            <a:off x="233203" y="110465"/>
            <a:ext cx="8327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Mydataset.py </a:t>
            </a:r>
            <a:r>
              <a:rPr lang="zh-CN" altLang="en-US" dirty="0"/>
              <a:t>： 实现数据样本的读取。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Model.py </a:t>
            </a:r>
            <a:r>
              <a:rPr lang="zh-CN" altLang="en-US" dirty="0"/>
              <a:t>： 实现 模型。 输入为</a:t>
            </a:r>
            <a:r>
              <a:rPr lang="en-US" altLang="zh-CN" dirty="0"/>
              <a:t>【B</a:t>
            </a:r>
            <a:r>
              <a:rPr lang="zh-CN" altLang="en-US" dirty="0"/>
              <a:t>，</a:t>
            </a:r>
            <a:r>
              <a:rPr lang="en-US" altLang="zh-CN" dirty="0"/>
              <a:t>513,L】</a:t>
            </a:r>
            <a:r>
              <a:rPr lang="zh-CN" altLang="en-US" dirty="0"/>
              <a:t>的频谱样本，输出为</a:t>
            </a:r>
            <a:r>
              <a:rPr lang="en-US" altLang="zh-CN" dirty="0"/>
              <a:t>【B</a:t>
            </a:r>
            <a:r>
              <a:rPr lang="zh-CN" altLang="en-US" dirty="0"/>
              <a:t>，</a:t>
            </a:r>
            <a:r>
              <a:rPr lang="en-US" altLang="zh-CN" dirty="0" err="1"/>
              <a:t>num_classes</a:t>
            </a:r>
            <a:r>
              <a:rPr lang="en-US" altLang="zh-CN" dirty="0"/>
              <a:t>】 </a:t>
            </a:r>
            <a:r>
              <a:rPr lang="zh-CN" altLang="en-US" dirty="0"/>
              <a:t>的分类类别数量。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test_acc.py </a:t>
            </a:r>
            <a:r>
              <a:rPr lang="zh-CN" altLang="en-US" dirty="0"/>
              <a:t>：对训练好的模型进行 泛化测试。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Train.py </a:t>
            </a:r>
            <a:r>
              <a:rPr lang="zh-CN" altLang="en-US" dirty="0"/>
              <a:t>： 训练代码。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64A1F4-36CC-D2CC-636B-11D3EAA559AF}"/>
              </a:ext>
            </a:extLst>
          </p:cNvPr>
          <p:cNvSpPr txBox="1"/>
          <p:nvPr/>
        </p:nvSpPr>
        <p:spPr>
          <a:xfrm>
            <a:off x="0" y="54674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三、代码框架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5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2E0066E-5C52-A8C7-0853-37D418B4BF50}"/>
              </a:ext>
            </a:extLst>
          </p:cNvPr>
          <p:cNvSpPr/>
          <p:nvPr/>
        </p:nvSpPr>
        <p:spPr>
          <a:xfrm>
            <a:off x="6003945" y="2019044"/>
            <a:ext cx="1644693" cy="816210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硬盘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65063C-3DF8-87FC-2843-AFD256FF3B6F}"/>
              </a:ext>
            </a:extLst>
          </p:cNvPr>
          <p:cNvSpPr/>
          <p:nvPr/>
        </p:nvSpPr>
        <p:spPr>
          <a:xfrm>
            <a:off x="2788199" y="2019044"/>
            <a:ext cx="1644693" cy="3498040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3D264A96-7FDB-8819-5BC3-1775B68A3C0A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16200000" flipV="1">
            <a:off x="5218419" y="411171"/>
            <a:ext cx="12700" cy="3215746"/>
          </a:xfrm>
          <a:prstGeom prst="bent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7A919DE-18AC-F99B-8A5D-E2BF31C8A517}"/>
              </a:ext>
            </a:extLst>
          </p:cNvPr>
          <p:cNvSpPr txBox="1"/>
          <p:nvPr/>
        </p:nvSpPr>
        <p:spPr>
          <a:xfrm>
            <a:off x="4388615" y="1340916"/>
            <a:ext cx="243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语音</a:t>
            </a:r>
            <a:r>
              <a:rPr lang="en-US" altLang="zh-CN" dirty="0"/>
              <a:t>(.wav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  <a:r>
              <a:rPr lang="zh-CN" altLang="en-US" dirty="0"/>
              <a:t>样本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D4DD0A0-132B-B0DE-E68F-B0EE71724B61}"/>
              </a:ext>
            </a:extLst>
          </p:cNvPr>
          <p:cNvCxnSpPr>
            <a:cxnSpLocks/>
          </p:cNvCxnSpPr>
          <p:nvPr/>
        </p:nvCxnSpPr>
        <p:spPr>
          <a:xfrm>
            <a:off x="3616896" y="2508985"/>
            <a:ext cx="0" cy="60908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7D24310-6157-1BF8-5E2A-3FDC8B70F6E0}"/>
              </a:ext>
            </a:extLst>
          </p:cNvPr>
          <p:cNvSpPr txBox="1"/>
          <p:nvPr/>
        </p:nvSpPr>
        <p:spPr>
          <a:xfrm>
            <a:off x="3321091" y="5481417"/>
            <a:ext cx="7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CFBDA04-64B3-7446-6D39-DE63D52D0BE7}"/>
              </a:ext>
            </a:extLst>
          </p:cNvPr>
          <p:cNvSpPr txBox="1"/>
          <p:nvPr/>
        </p:nvSpPr>
        <p:spPr>
          <a:xfrm>
            <a:off x="2865936" y="2139653"/>
            <a:ext cx="190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频谱特征提取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0FFA59-B121-5B74-1485-077C07BB0F85}"/>
              </a:ext>
            </a:extLst>
          </p:cNvPr>
          <p:cNvSpPr txBox="1"/>
          <p:nvPr/>
        </p:nvSpPr>
        <p:spPr>
          <a:xfrm>
            <a:off x="2800471" y="3119639"/>
            <a:ext cx="190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神经网络计算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2E1D0BC-2D98-023E-BBCB-89B123376C09}"/>
              </a:ext>
            </a:extLst>
          </p:cNvPr>
          <p:cNvCxnSpPr>
            <a:cxnSpLocks/>
          </p:cNvCxnSpPr>
          <p:nvPr/>
        </p:nvCxnSpPr>
        <p:spPr>
          <a:xfrm>
            <a:off x="3560641" y="3488971"/>
            <a:ext cx="0" cy="60908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B0ADA55-D624-E932-2960-9A85727C58B2}"/>
              </a:ext>
            </a:extLst>
          </p:cNvPr>
          <p:cNvSpPr txBox="1"/>
          <p:nvPr/>
        </p:nvSpPr>
        <p:spPr>
          <a:xfrm>
            <a:off x="2840363" y="4162255"/>
            <a:ext cx="190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预测分类类别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31F3C7F-E4B9-D41B-84D9-C95EC8132434}"/>
              </a:ext>
            </a:extLst>
          </p:cNvPr>
          <p:cNvCxnSpPr>
            <a:cxnSpLocks/>
          </p:cNvCxnSpPr>
          <p:nvPr/>
        </p:nvCxnSpPr>
        <p:spPr>
          <a:xfrm>
            <a:off x="3560641" y="4531587"/>
            <a:ext cx="0" cy="60908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B61CA20-9A9B-F2AF-5785-908C94199997}"/>
              </a:ext>
            </a:extLst>
          </p:cNvPr>
          <p:cNvCxnSpPr>
            <a:endCxn id="3" idx="2"/>
          </p:cNvCxnSpPr>
          <p:nvPr/>
        </p:nvCxnSpPr>
        <p:spPr>
          <a:xfrm flipV="1">
            <a:off x="3560641" y="2835254"/>
            <a:ext cx="3265651" cy="2534544"/>
          </a:xfrm>
          <a:prstGeom prst="bentConnector2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7C16903-0AD3-A00A-B70C-16BCA1421CC7}"/>
              </a:ext>
            </a:extLst>
          </p:cNvPr>
          <p:cNvSpPr txBox="1"/>
          <p:nvPr/>
        </p:nvSpPr>
        <p:spPr>
          <a:xfrm>
            <a:off x="4864885" y="5000466"/>
            <a:ext cx="196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读取下一批数据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DC13DC-1961-92A0-7363-A83E6130A0A2}"/>
              </a:ext>
            </a:extLst>
          </p:cNvPr>
          <p:cNvSpPr txBox="1"/>
          <p:nvPr/>
        </p:nvSpPr>
        <p:spPr>
          <a:xfrm>
            <a:off x="782449" y="1009522"/>
            <a:ext cx="301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）不做特征提取：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0F2415-F70B-2445-3B08-2B60EB225027}"/>
              </a:ext>
            </a:extLst>
          </p:cNvPr>
          <p:cNvSpPr txBox="1"/>
          <p:nvPr/>
        </p:nvSpPr>
        <p:spPr>
          <a:xfrm>
            <a:off x="-55232" y="0"/>
            <a:ext cx="4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四、数据的预处理和</a:t>
            </a:r>
            <a:r>
              <a:rPr lang="en-US" altLang="zh-CN" dirty="0" err="1">
                <a:solidFill>
                  <a:srgbClr val="FF0000"/>
                </a:solidFill>
              </a:rPr>
              <a:t>DataSet</a:t>
            </a:r>
            <a:r>
              <a:rPr lang="zh-CN" altLang="en-US" dirty="0">
                <a:solidFill>
                  <a:srgbClr val="FF0000"/>
                </a:solidFill>
              </a:rPr>
              <a:t>类的书写。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ECC5550-6DA4-88CC-7615-A22904726DC5}"/>
              </a:ext>
            </a:extLst>
          </p:cNvPr>
          <p:cNvSpPr txBox="1"/>
          <p:nvPr/>
        </p:nvSpPr>
        <p:spPr>
          <a:xfrm>
            <a:off x="699608" y="386047"/>
            <a:ext cx="792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预处理是指，将全部的</a:t>
            </a:r>
            <a:r>
              <a:rPr lang="en-US" altLang="zh-CN" dirty="0"/>
              <a:t>.wav</a:t>
            </a:r>
            <a:r>
              <a:rPr lang="zh-CN" altLang="en-US" dirty="0"/>
              <a:t>语音文件的频谱提取出来，保存到硬盘。然后才开始训练。为什么要做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45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FA84D2-BAED-1211-6581-85D84704E3B4}"/>
              </a:ext>
            </a:extLst>
          </p:cNvPr>
          <p:cNvSpPr/>
          <p:nvPr/>
        </p:nvSpPr>
        <p:spPr>
          <a:xfrm>
            <a:off x="5688196" y="1521039"/>
            <a:ext cx="1644693" cy="816210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特征存储在硬盘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2CA2A7-6BEA-0A7F-CBA2-D0E9EE37F3AB}"/>
              </a:ext>
            </a:extLst>
          </p:cNvPr>
          <p:cNvSpPr/>
          <p:nvPr/>
        </p:nvSpPr>
        <p:spPr>
          <a:xfrm>
            <a:off x="2484722" y="1521039"/>
            <a:ext cx="1644693" cy="3498040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DE919B71-E8FD-9B50-3CF0-050F843FB3C5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V="1">
            <a:off x="4908806" y="-80698"/>
            <a:ext cx="12700" cy="3203474"/>
          </a:xfrm>
          <a:prstGeom prst="bent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BFA1D49-95FF-DE59-6E32-889786EF08E9}"/>
              </a:ext>
            </a:extLst>
          </p:cNvPr>
          <p:cNvSpPr txBox="1"/>
          <p:nvPr/>
        </p:nvSpPr>
        <p:spPr>
          <a:xfrm>
            <a:off x="4044226" y="846431"/>
            <a:ext cx="243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语音</a:t>
            </a:r>
            <a:r>
              <a:rPr lang="en-US" altLang="zh-CN" dirty="0"/>
              <a:t>(.wav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  <a:r>
              <a:rPr lang="zh-CN" altLang="en-US" dirty="0"/>
              <a:t>样本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DCB2904-3D96-A526-5925-ABF91EEEC1A4}"/>
              </a:ext>
            </a:extLst>
          </p:cNvPr>
          <p:cNvCxnSpPr>
            <a:cxnSpLocks/>
          </p:cNvCxnSpPr>
          <p:nvPr/>
        </p:nvCxnSpPr>
        <p:spPr>
          <a:xfrm>
            <a:off x="3307068" y="1514688"/>
            <a:ext cx="0" cy="116009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57A97DD-613E-54EC-6759-00DBFA04B03B}"/>
              </a:ext>
            </a:extLst>
          </p:cNvPr>
          <p:cNvSpPr txBox="1"/>
          <p:nvPr/>
        </p:nvSpPr>
        <p:spPr>
          <a:xfrm>
            <a:off x="3089719" y="5052172"/>
            <a:ext cx="7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2C6930-BD0F-C607-C144-2AAF318206EA}"/>
              </a:ext>
            </a:extLst>
          </p:cNvPr>
          <p:cNvSpPr txBox="1"/>
          <p:nvPr/>
        </p:nvSpPr>
        <p:spPr>
          <a:xfrm>
            <a:off x="2484722" y="2621634"/>
            <a:ext cx="190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神经网络计算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7FF7CFB-0D46-3822-273B-63AB1BFC4385}"/>
              </a:ext>
            </a:extLst>
          </p:cNvPr>
          <p:cNvCxnSpPr>
            <a:cxnSpLocks/>
          </p:cNvCxnSpPr>
          <p:nvPr/>
        </p:nvCxnSpPr>
        <p:spPr>
          <a:xfrm>
            <a:off x="3244892" y="2990966"/>
            <a:ext cx="0" cy="60908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2024BA8-7AF2-EAF0-EC09-8244A991ADDC}"/>
              </a:ext>
            </a:extLst>
          </p:cNvPr>
          <p:cNvSpPr txBox="1"/>
          <p:nvPr/>
        </p:nvSpPr>
        <p:spPr>
          <a:xfrm>
            <a:off x="2524614" y="3664250"/>
            <a:ext cx="190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预测分类类别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B6FA083-E08A-51A6-FACD-D214203F99FC}"/>
              </a:ext>
            </a:extLst>
          </p:cNvPr>
          <p:cNvCxnSpPr>
            <a:cxnSpLocks/>
          </p:cNvCxnSpPr>
          <p:nvPr/>
        </p:nvCxnSpPr>
        <p:spPr>
          <a:xfrm>
            <a:off x="3244892" y="4033582"/>
            <a:ext cx="0" cy="60908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6242B37-A559-29CB-28FC-5B8A0AEE52D6}"/>
              </a:ext>
            </a:extLst>
          </p:cNvPr>
          <p:cNvCxnSpPr>
            <a:endCxn id="2" idx="2"/>
          </p:cNvCxnSpPr>
          <p:nvPr/>
        </p:nvCxnSpPr>
        <p:spPr>
          <a:xfrm flipV="1">
            <a:off x="3244892" y="2337249"/>
            <a:ext cx="3265651" cy="2534544"/>
          </a:xfrm>
          <a:prstGeom prst="bentConnector2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9F3A36D-DEEB-B2C1-4625-F79BEBBA63A7}"/>
              </a:ext>
            </a:extLst>
          </p:cNvPr>
          <p:cNvSpPr txBox="1"/>
          <p:nvPr/>
        </p:nvSpPr>
        <p:spPr>
          <a:xfrm>
            <a:off x="4549136" y="4502461"/>
            <a:ext cx="196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读取下一批数据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92B48C-1200-9325-425F-663C3989F68A}"/>
              </a:ext>
            </a:extLst>
          </p:cNvPr>
          <p:cNvSpPr txBox="1"/>
          <p:nvPr/>
        </p:nvSpPr>
        <p:spPr>
          <a:xfrm>
            <a:off x="488395" y="504559"/>
            <a:ext cx="428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）训练之前，先做特征提取：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6890E6-2F3A-D6D8-7E29-AF88217570E9}"/>
              </a:ext>
            </a:extLst>
          </p:cNvPr>
          <p:cNvSpPr txBox="1"/>
          <p:nvPr/>
        </p:nvSpPr>
        <p:spPr>
          <a:xfrm>
            <a:off x="-55232" y="0"/>
            <a:ext cx="4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四、数据的预处理和</a:t>
            </a:r>
            <a:r>
              <a:rPr lang="en-US" altLang="zh-CN" dirty="0" err="1">
                <a:solidFill>
                  <a:srgbClr val="FF0000"/>
                </a:solidFill>
              </a:rPr>
              <a:t>DataSet</a:t>
            </a:r>
            <a:r>
              <a:rPr lang="zh-CN" altLang="en-US" dirty="0">
                <a:solidFill>
                  <a:srgbClr val="FF0000"/>
                </a:solidFill>
              </a:rPr>
              <a:t>类的书写。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AEB1A4-337D-EAA6-061F-F354BB58FF74}"/>
              </a:ext>
            </a:extLst>
          </p:cNvPr>
          <p:cNvSpPr txBox="1"/>
          <p:nvPr/>
        </p:nvSpPr>
        <p:spPr>
          <a:xfrm>
            <a:off x="591483" y="5649222"/>
            <a:ext cx="760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由于每次循环，都可以节省一次“提取”计算的时间，对于整个过程可以减少很多时间。减少的时间跟训练循环次数有关系。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5639FD8-10B2-EAEA-C114-AF030E2236D6}"/>
              </a:ext>
            </a:extLst>
          </p:cNvPr>
          <p:cNvSpPr/>
          <p:nvPr/>
        </p:nvSpPr>
        <p:spPr>
          <a:xfrm>
            <a:off x="2751891" y="1749671"/>
            <a:ext cx="1123055" cy="3178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45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88EED1-2CF1-686C-ABCD-AD4DE890777B}"/>
              </a:ext>
            </a:extLst>
          </p:cNvPr>
          <p:cNvSpPr txBox="1"/>
          <p:nvPr/>
        </p:nvSpPr>
        <p:spPr>
          <a:xfrm>
            <a:off x="-55232" y="0"/>
            <a:ext cx="4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四、数据的预处理和</a:t>
            </a:r>
            <a:r>
              <a:rPr lang="en-US" altLang="zh-CN" dirty="0" err="1">
                <a:solidFill>
                  <a:srgbClr val="FF0000"/>
                </a:solidFill>
              </a:rPr>
              <a:t>DataSet</a:t>
            </a:r>
            <a:r>
              <a:rPr lang="zh-CN" altLang="en-US" dirty="0">
                <a:solidFill>
                  <a:srgbClr val="FF0000"/>
                </a:solidFill>
              </a:rPr>
              <a:t>类的书写。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929886-B88D-1200-FDF3-365B4BDA33E2}"/>
              </a:ext>
            </a:extLst>
          </p:cNvPr>
          <p:cNvSpPr txBox="1"/>
          <p:nvPr/>
        </p:nvSpPr>
        <p:spPr>
          <a:xfrm>
            <a:off x="508341" y="369332"/>
            <a:ext cx="4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4.1 </a:t>
            </a:r>
            <a:r>
              <a:rPr lang="zh-CN" altLang="en-US" dirty="0">
                <a:solidFill>
                  <a:srgbClr val="FF0000"/>
                </a:solidFill>
              </a:rPr>
              <a:t>预处理 </a:t>
            </a:r>
            <a:r>
              <a:rPr lang="en-US" altLang="zh-CN" dirty="0">
                <a:solidFill>
                  <a:srgbClr val="FF0000"/>
                </a:solidFill>
              </a:rPr>
              <a:t>Preprocess_SpeechToMel.py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3257FC-5320-D4C5-AA28-1D708EE19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40" y="938178"/>
            <a:ext cx="6350016" cy="21034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A55039-E207-2DF7-E07F-F950E2A1F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06" y="3298907"/>
            <a:ext cx="4326702" cy="21034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EBC04D-95AB-5F58-0A8C-01D9073FA3EC}"/>
              </a:ext>
            </a:extLst>
          </p:cNvPr>
          <p:cNvSpPr txBox="1"/>
          <p:nvPr/>
        </p:nvSpPr>
        <p:spPr>
          <a:xfrm>
            <a:off x="1098507" y="5659636"/>
            <a:ext cx="252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存放</a:t>
            </a:r>
            <a:r>
              <a:rPr lang="en-US" altLang="zh-CN" dirty="0"/>
              <a:t>.wav</a:t>
            </a:r>
            <a:r>
              <a:rPr lang="zh-CN" altLang="en-US" dirty="0"/>
              <a:t>文件的文件夹。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个子目录（五类）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A77DCA-9262-4EE8-ABE7-1C860BB8C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666" y="3382284"/>
            <a:ext cx="4193735" cy="21058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8F9170-E674-4D52-4ABF-A96B8147AF12}"/>
              </a:ext>
            </a:extLst>
          </p:cNvPr>
          <p:cNvSpPr txBox="1"/>
          <p:nvPr/>
        </p:nvSpPr>
        <p:spPr>
          <a:xfrm>
            <a:off x="5936952" y="5596656"/>
            <a:ext cx="500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存放</a:t>
            </a:r>
            <a:r>
              <a:rPr lang="en-US" altLang="zh-CN" dirty="0"/>
              <a:t>.</a:t>
            </a:r>
            <a:r>
              <a:rPr lang="en-US" altLang="zh-CN" dirty="0" err="1"/>
              <a:t>npy</a:t>
            </a:r>
            <a:r>
              <a:rPr lang="zh-CN" altLang="en-US" dirty="0"/>
              <a:t>频谱特征数据的文件夹。</a:t>
            </a:r>
            <a:endParaRPr lang="en-US" altLang="zh-CN" dirty="0"/>
          </a:p>
          <a:p>
            <a:r>
              <a:rPr lang="zh-CN" altLang="en-US" dirty="0"/>
              <a:t>同样有</a:t>
            </a:r>
            <a:r>
              <a:rPr lang="en-US" altLang="zh-CN" dirty="0"/>
              <a:t>5</a:t>
            </a:r>
            <a:r>
              <a:rPr lang="zh-CN" altLang="en-US" dirty="0"/>
              <a:t>个子目录（五类）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873A1B-36EC-D497-11A8-F5BFDA992E99}"/>
              </a:ext>
            </a:extLst>
          </p:cNvPr>
          <p:cNvCxnSpPr/>
          <p:nvPr/>
        </p:nvCxnSpPr>
        <p:spPr>
          <a:xfrm>
            <a:off x="4927941" y="4435217"/>
            <a:ext cx="736429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0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F9AF57-62E0-44CA-883A-69E0B5EAFDB3}"/>
              </a:ext>
            </a:extLst>
          </p:cNvPr>
          <p:cNvSpPr txBox="1"/>
          <p:nvPr/>
        </p:nvSpPr>
        <p:spPr>
          <a:xfrm>
            <a:off x="1017705" y="840755"/>
            <a:ext cx="7917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预处理代码的书写思路：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、指定频谱特征文件夹路径，遍历</a:t>
            </a:r>
            <a:r>
              <a:rPr lang="en-US" altLang="zh-CN" dirty="0"/>
              <a:t>.wav</a:t>
            </a:r>
            <a:r>
              <a:rPr lang="zh-CN" altLang="en-US" dirty="0"/>
              <a:t>文件夹的每个目录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、将</a:t>
            </a:r>
            <a:r>
              <a:rPr lang="en-US" altLang="zh-CN" dirty="0"/>
              <a:t>x</a:t>
            </a:r>
            <a:r>
              <a:rPr lang="zh-CN" altLang="en-US" dirty="0"/>
              <a:t>中的 父目录替换为 “频谱特征文件夹”，得到新的子目录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、创建每个</a:t>
            </a:r>
            <a:r>
              <a:rPr lang="en-US" altLang="zh-CN" dirty="0"/>
              <a:t>y</a:t>
            </a:r>
          </a:p>
          <a:p>
            <a:endParaRPr lang="en-US" altLang="zh-CN" dirty="0"/>
          </a:p>
          <a:p>
            <a:r>
              <a:rPr lang="en-US" altLang="zh-CN" dirty="0"/>
              <a:t>## </a:t>
            </a:r>
            <a:r>
              <a:rPr lang="zh-CN" altLang="en-US" dirty="0"/>
              <a:t>以上是空的文件夹的创建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## </a:t>
            </a:r>
            <a:r>
              <a:rPr lang="zh-CN" altLang="en-US" dirty="0"/>
              <a:t>下面计算语音的特征，并存储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、遍历语音文件夹，找到全部</a:t>
            </a:r>
            <a:r>
              <a:rPr lang="en-US" altLang="zh-CN" dirty="0"/>
              <a:t>.wav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、利用特征提取函数，提取每个</a:t>
            </a:r>
            <a:r>
              <a:rPr lang="en-US" altLang="zh-CN" dirty="0"/>
              <a:t>.wav</a:t>
            </a:r>
            <a:r>
              <a:rPr lang="zh-CN" altLang="en-US" dirty="0"/>
              <a:t>文件的频谱特征数据 </a:t>
            </a:r>
            <a:r>
              <a:rPr lang="en-US" altLang="zh-CN" dirty="0"/>
              <a:t>f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、将</a:t>
            </a:r>
            <a:r>
              <a:rPr lang="en-US" altLang="zh-CN" dirty="0"/>
              <a:t>f</a:t>
            </a:r>
            <a:r>
              <a:rPr lang="zh-CN" altLang="en-US" dirty="0"/>
              <a:t>存入新的文件夹中。 并修改后缀为 </a:t>
            </a:r>
            <a:r>
              <a:rPr lang="en-US" altLang="zh-CN" dirty="0"/>
              <a:t>.</a:t>
            </a:r>
            <a:r>
              <a:rPr lang="en-US" altLang="zh-CN" dirty="0" err="1"/>
              <a:t>npy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467A8E-57F4-CD1D-2A5C-1E1CDE1C8BBC}"/>
              </a:ext>
            </a:extLst>
          </p:cNvPr>
          <p:cNvSpPr txBox="1"/>
          <p:nvPr/>
        </p:nvSpPr>
        <p:spPr>
          <a:xfrm>
            <a:off x="-55232" y="0"/>
            <a:ext cx="4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四、数据的预处理和</a:t>
            </a:r>
            <a:r>
              <a:rPr lang="en-US" altLang="zh-CN" dirty="0" err="1">
                <a:solidFill>
                  <a:srgbClr val="FF0000"/>
                </a:solidFill>
              </a:rPr>
              <a:t>DataSet</a:t>
            </a:r>
            <a:r>
              <a:rPr lang="zh-CN" altLang="en-US" dirty="0">
                <a:solidFill>
                  <a:srgbClr val="FF0000"/>
                </a:solidFill>
              </a:rPr>
              <a:t>类的书写。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837A23-5EBA-11D0-51A4-FD3C53B5E5B3}"/>
              </a:ext>
            </a:extLst>
          </p:cNvPr>
          <p:cNvSpPr txBox="1"/>
          <p:nvPr/>
        </p:nvSpPr>
        <p:spPr>
          <a:xfrm>
            <a:off x="508341" y="369332"/>
            <a:ext cx="4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4.1 </a:t>
            </a:r>
            <a:r>
              <a:rPr lang="zh-CN" altLang="en-US" dirty="0">
                <a:solidFill>
                  <a:srgbClr val="FF0000"/>
                </a:solidFill>
              </a:rPr>
              <a:t>预处理 </a:t>
            </a:r>
            <a:r>
              <a:rPr lang="en-US" altLang="zh-CN" dirty="0">
                <a:solidFill>
                  <a:srgbClr val="FF0000"/>
                </a:solidFill>
              </a:rPr>
              <a:t>Preprocess_SpeechToMel.py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22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8A0F11-8467-B89C-23D1-095C3E2086D4}"/>
              </a:ext>
            </a:extLst>
          </p:cNvPr>
          <p:cNvSpPr txBox="1"/>
          <p:nvPr/>
        </p:nvSpPr>
        <p:spPr>
          <a:xfrm>
            <a:off x="103305" y="105445"/>
            <a:ext cx="4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4.2 Dataset.py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D8B575-94CF-4878-7DA1-4321CAE3A80D}"/>
              </a:ext>
            </a:extLst>
          </p:cNvPr>
          <p:cNvSpPr txBox="1"/>
          <p:nvPr/>
        </p:nvSpPr>
        <p:spPr>
          <a:xfrm>
            <a:off x="618836" y="674254"/>
            <a:ext cx="942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4.2.1 </a:t>
            </a:r>
            <a:r>
              <a:rPr lang="en-US" altLang="zh-CN" dirty="0" err="1"/>
              <a:t>Torch.datset</a:t>
            </a:r>
            <a:r>
              <a:rPr lang="zh-CN" altLang="en-US" dirty="0"/>
              <a:t>是一个类。它的对象（实例）的功能是</a:t>
            </a:r>
            <a:r>
              <a:rPr lang="zh-CN" altLang="en-US" dirty="0">
                <a:solidFill>
                  <a:srgbClr val="FF0000"/>
                </a:solidFill>
              </a:rPr>
              <a:t>“从硬盘取出数据”。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写这个类的过程跟写一个</a:t>
            </a:r>
            <a:r>
              <a:rPr lang="en-US" altLang="zh-CN" dirty="0"/>
              <a:t>python</a:t>
            </a:r>
            <a:r>
              <a:rPr lang="zh-CN" altLang="en-US" dirty="0"/>
              <a:t>的“列表”的数据结构没有区别。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CB8880-8C45-BDAC-3E85-DD4242BB7824}"/>
              </a:ext>
            </a:extLst>
          </p:cNvPr>
          <p:cNvSpPr txBox="1"/>
          <p:nvPr/>
        </p:nvSpPr>
        <p:spPr>
          <a:xfrm>
            <a:off x="1847271" y="1663291"/>
            <a:ext cx="7093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的列表是怎样的？</a:t>
            </a:r>
            <a:endParaRPr lang="en-US" altLang="zh-CN" dirty="0"/>
          </a:p>
          <a:p>
            <a:r>
              <a:rPr lang="en-US" altLang="zh-CN" dirty="0"/>
              <a:t>    A = [1,2,3,4]</a:t>
            </a:r>
          </a:p>
          <a:p>
            <a:r>
              <a:rPr lang="en-US" altLang="zh-CN" dirty="0"/>
              <a:t>   x = A[2]</a:t>
            </a:r>
          </a:p>
          <a:p>
            <a:r>
              <a:rPr lang="en-US" altLang="zh-CN" dirty="0"/>
              <a:t>Print(x)  &gt;&gt;&gt; 3</a:t>
            </a:r>
            <a:r>
              <a:rPr lang="zh-CN" altLang="en-US" dirty="0"/>
              <a:t>，其中方括号</a:t>
            </a:r>
            <a:r>
              <a:rPr lang="en-US" altLang="zh-CN" dirty="0"/>
              <a:t>【】 </a:t>
            </a:r>
            <a:r>
              <a:rPr lang="zh-CN" altLang="en-US" dirty="0"/>
              <a:t>输入的是对数据的索引 ，返回的是 索引出的数据。 就是个函数，在</a:t>
            </a:r>
            <a:r>
              <a:rPr lang="en-US" altLang="zh-CN" dirty="0" err="1"/>
              <a:t>pytorch</a:t>
            </a:r>
            <a:r>
              <a:rPr lang="zh-CN" altLang="en-US" dirty="0"/>
              <a:t>的</a:t>
            </a:r>
            <a:r>
              <a:rPr lang="en-US" altLang="zh-CN" dirty="0"/>
              <a:t>dataset</a:t>
            </a:r>
            <a:r>
              <a:rPr lang="zh-CN" altLang="en-US" dirty="0"/>
              <a:t>类中，这个函数叫</a:t>
            </a:r>
            <a:r>
              <a:rPr lang="en-US" altLang="zh-CN" dirty="0"/>
              <a:t>__</a:t>
            </a:r>
            <a:r>
              <a:rPr lang="en-US" altLang="zh-CN" dirty="0" err="1"/>
              <a:t>getitem</a:t>
            </a:r>
            <a:r>
              <a:rPr lang="en-US" altLang="zh-CN" dirty="0"/>
              <a:t>__</a:t>
            </a:r>
            <a:r>
              <a:rPr lang="zh-CN" altLang="en-US" dirty="0"/>
              <a:t>需要自己实现。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544EB1-E545-65B6-52F2-0433C26A1BB1}"/>
              </a:ext>
            </a:extLst>
          </p:cNvPr>
          <p:cNvSpPr txBox="1"/>
          <p:nvPr/>
        </p:nvSpPr>
        <p:spPr>
          <a:xfrm>
            <a:off x="1773380" y="369461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、因此简单来说，我们写好</a:t>
            </a:r>
            <a:r>
              <a:rPr lang="en-US" altLang="zh-CN" dirty="0"/>
              <a:t>3</a:t>
            </a:r>
            <a:r>
              <a:rPr lang="zh-CN" altLang="en-US" dirty="0"/>
              <a:t>个函数。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放入数据 （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（这里通常只存储</a:t>
            </a:r>
            <a:r>
              <a:rPr lang="zh-CN" altLang="en-US" dirty="0">
                <a:solidFill>
                  <a:srgbClr val="FF0000"/>
                </a:solidFill>
              </a:rPr>
              <a:t>数据的路径</a:t>
            </a:r>
            <a:r>
              <a:rPr lang="zh-CN" altLang="en-US" dirty="0"/>
              <a:t>，而不是数据本身）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读取数据 （</a:t>
            </a:r>
            <a:r>
              <a:rPr lang="en-US" altLang="zh-CN" dirty="0"/>
              <a:t> __</a:t>
            </a:r>
            <a:r>
              <a:rPr lang="en-US" altLang="zh-CN" dirty="0" err="1"/>
              <a:t>getitem</a:t>
            </a:r>
            <a:r>
              <a:rPr lang="en-US" altLang="zh-CN" dirty="0"/>
              <a:t>__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获取数据长度 </a:t>
            </a:r>
            <a:r>
              <a:rPr lang="en-US" altLang="zh-CN" dirty="0"/>
              <a:t>(__</a:t>
            </a:r>
            <a:r>
              <a:rPr lang="en-US" altLang="zh-CN" dirty="0" err="1"/>
              <a:t>len</a:t>
            </a:r>
            <a:r>
              <a:rPr lang="en-US" altLang="zh-CN" dirty="0"/>
              <a:t>__)</a:t>
            </a:r>
          </a:p>
        </p:txBody>
      </p:sp>
    </p:spTree>
    <p:extLst>
      <p:ext uri="{BB962C8B-B14F-4D97-AF65-F5344CB8AC3E}">
        <p14:creationId xmlns:p14="http://schemas.microsoft.com/office/powerpoint/2010/main" val="113227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E20FF-BB10-BE13-DE5C-B34AAF77C8F6}"/>
              </a:ext>
            </a:extLst>
          </p:cNvPr>
          <p:cNvSpPr txBox="1"/>
          <p:nvPr/>
        </p:nvSpPr>
        <p:spPr>
          <a:xfrm>
            <a:off x="103305" y="105445"/>
            <a:ext cx="4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4.2 Dataset.py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58B3FA-9288-7D26-CD9D-6CAFC8F88A9F}"/>
              </a:ext>
            </a:extLst>
          </p:cNvPr>
          <p:cNvSpPr txBox="1"/>
          <p:nvPr/>
        </p:nvSpPr>
        <p:spPr>
          <a:xfrm>
            <a:off x="619798" y="465540"/>
            <a:ext cx="306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4.2.1  </a:t>
            </a:r>
            <a:r>
              <a:rPr lang="en-US" altLang="zh-CN" dirty="0" err="1"/>
              <a:t>init</a:t>
            </a:r>
            <a:r>
              <a:rPr lang="zh-CN" altLang="en-US" dirty="0"/>
              <a:t>函数的书写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01E75-C66F-ED27-7852-C430B7B75ED5}"/>
              </a:ext>
            </a:extLst>
          </p:cNvPr>
          <p:cNvSpPr/>
          <p:nvPr/>
        </p:nvSpPr>
        <p:spPr>
          <a:xfrm>
            <a:off x="1182395" y="1040748"/>
            <a:ext cx="1644693" cy="3498040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CB9CB8-813D-D119-FFF2-814011ECFFE0}"/>
              </a:ext>
            </a:extLst>
          </p:cNvPr>
          <p:cNvSpPr txBox="1"/>
          <p:nvPr/>
        </p:nvSpPr>
        <p:spPr>
          <a:xfrm>
            <a:off x="1755670" y="4673661"/>
            <a:ext cx="107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27408B-26AF-52B5-51C9-8E510BA9A6EF}"/>
              </a:ext>
            </a:extLst>
          </p:cNvPr>
          <p:cNvSpPr/>
          <p:nvPr/>
        </p:nvSpPr>
        <p:spPr>
          <a:xfrm>
            <a:off x="4585994" y="1159488"/>
            <a:ext cx="3154078" cy="3498040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77F045-6DA6-55A8-4945-2075C2722869}"/>
              </a:ext>
            </a:extLst>
          </p:cNvPr>
          <p:cNvSpPr txBox="1"/>
          <p:nvPr/>
        </p:nvSpPr>
        <p:spPr>
          <a:xfrm>
            <a:off x="5796580" y="4673661"/>
            <a:ext cx="107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硬盘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D50924-931B-7C40-6FFA-D989B599D4D7}"/>
              </a:ext>
            </a:extLst>
          </p:cNvPr>
          <p:cNvGrpSpPr/>
          <p:nvPr/>
        </p:nvGrpSpPr>
        <p:grpSpPr>
          <a:xfrm>
            <a:off x="4651270" y="1159488"/>
            <a:ext cx="836652" cy="1495406"/>
            <a:chOff x="6332289" y="1597768"/>
            <a:chExt cx="836652" cy="149540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8F3856-0D66-2BFC-DB88-F7DDB3D2C0C2}"/>
                </a:ext>
              </a:extLst>
            </p:cNvPr>
            <p:cNvSpPr txBox="1"/>
            <p:nvPr/>
          </p:nvSpPr>
          <p:spPr>
            <a:xfrm>
              <a:off x="6332289" y="1597768"/>
              <a:ext cx="794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1.npy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627910A-B459-F443-2AB6-5CB378C456B1}"/>
                </a:ext>
              </a:extLst>
            </p:cNvPr>
            <p:cNvSpPr txBox="1"/>
            <p:nvPr/>
          </p:nvSpPr>
          <p:spPr>
            <a:xfrm>
              <a:off x="6332289" y="1917307"/>
              <a:ext cx="794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2.npy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0820964-5593-5A5D-34D1-29341FBB9BA4}"/>
                </a:ext>
              </a:extLst>
            </p:cNvPr>
            <p:cNvSpPr txBox="1"/>
            <p:nvPr/>
          </p:nvSpPr>
          <p:spPr>
            <a:xfrm>
              <a:off x="6374614" y="2723842"/>
              <a:ext cx="794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N.npy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F055A37-4F35-6E3A-9DB1-E20A79042570}"/>
              </a:ext>
            </a:extLst>
          </p:cNvPr>
          <p:cNvSpPr txBox="1"/>
          <p:nvPr/>
        </p:nvSpPr>
        <p:spPr>
          <a:xfrm>
            <a:off x="450343" y="4682897"/>
            <a:ext cx="146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训练过程中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2DA862-7E10-BFF9-0CEF-DDD82D114FDE}"/>
              </a:ext>
            </a:extLst>
          </p:cNvPr>
          <p:cNvSpPr txBox="1"/>
          <p:nvPr/>
        </p:nvSpPr>
        <p:spPr>
          <a:xfrm>
            <a:off x="1304706" y="1848359"/>
            <a:ext cx="140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数据路径</a:t>
            </a:r>
            <a:r>
              <a:rPr lang="zh-CN" altLang="en-US" dirty="0"/>
              <a:t>、模型、优化器、损失函数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787D-E7E8-EFF2-FB2C-A476C7707095}"/>
              </a:ext>
            </a:extLst>
          </p:cNvPr>
          <p:cNvSpPr txBox="1"/>
          <p:nvPr/>
        </p:nvSpPr>
        <p:spPr>
          <a:xfrm>
            <a:off x="916882" y="727314"/>
            <a:ext cx="417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）数据样本（</a:t>
            </a:r>
            <a:r>
              <a:rPr lang="en-US" altLang="zh-CN" dirty="0"/>
              <a:t>data</a:t>
            </a:r>
            <a:r>
              <a:rPr lang="zh-CN" altLang="en-US" dirty="0"/>
              <a:t>，</a:t>
            </a:r>
            <a:r>
              <a:rPr lang="en-US" altLang="zh-CN" dirty="0"/>
              <a:t>label</a:t>
            </a:r>
            <a:r>
              <a:rPr lang="zh-CN" altLang="en-US" dirty="0"/>
              <a:t>）的存储</a:t>
            </a:r>
          </a:p>
        </p:txBody>
      </p:sp>
    </p:spTree>
    <p:extLst>
      <p:ext uri="{BB962C8B-B14F-4D97-AF65-F5344CB8AC3E}">
        <p14:creationId xmlns:p14="http://schemas.microsoft.com/office/powerpoint/2010/main" val="146373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headEnd type="none" w="med" len="med"/>
          <a:tailEnd type="arrow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1187</Words>
  <Application>Microsoft Office PowerPoint</Application>
  <PresentationFormat>宽屏</PresentationFormat>
  <Paragraphs>149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-apple-system</vt:lpstr>
      <vt:lpstr>等线</vt:lpstr>
      <vt:lpstr>等线 Light</vt:lpstr>
      <vt:lpstr>黑体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18373151258@163.com</dc:creator>
  <cp:lastModifiedBy>18373151258@163.com</cp:lastModifiedBy>
  <cp:revision>56</cp:revision>
  <dcterms:created xsi:type="dcterms:W3CDTF">2023-08-24T13:35:37Z</dcterms:created>
  <dcterms:modified xsi:type="dcterms:W3CDTF">2023-08-25T09:04:14Z</dcterms:modified>
</cp:coreProperties>
</file>