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99" r:id="rId5"/>
    <p:sldId id="312" r:id="rId6"/>
    <p:sldId id="313" r:id="rId7"/>
    <p:sldId id="314" r:id="rId8"/>
    <p:sldId id="315" r:id="rId9"/>
    <p:sldId id="318" r:id="rId10"/>
    <p:sldId id="261" r:id="rId11"/>
    <p:sldId id="320" r:id="rId12"/>
    <p:sldId id="322" r:id="rId13"/>
    <p:sldId id="321" r:id="rId14"/>
    <p:sldId id="323" r:id="rId15"/>
    <p:sldId id="31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72123A8-0993-694A-8219-FD45843BBB7F}">
          <p14:sldIdLst>
            <p14:sldId id="256"/>
          </p14:sldIdLst>
        </p14:section>
        <p14:section name="1. Introduction" id="{9C64B4E1-38B3-7C45-AF71-4B90365D6B80}">
          <p14:sldIdLst>
            <p14:sldId id="257"/>
            <p14:sldId id="272"/>
          </p14:sldIdLst>
        </p14:section>
        <p14:section name="2. Method" id="{8F0AABC5-F86D-7141-B020-CA20DFA56395}">
          <p14:sldIdLst>
            <p14:sldId id="299"/>
            <p14:sldId id="312"/>
            <p14:sldId id="313"/>
            <p14:sldId id="314"/>
            <p14:sldId id="315"/>
            <p14:sldId id="318"/>
          </p14:sldIdLst>
        </p14:section>
        <p14:section name="3. Results" id="{D9F266B1-2A2F-854E-8693-008B6834A396}">
          <p14:sldIdLst>
            <p14:sldId id="261"/>
            <p14:sldId id="320"/>
            <p14:sldId id="322"/>
            <p14:sldId id="321"/>
          </p14:sldIdLst>
        </p14:section>
        <p14:section name="4. Conclusion" id="{D1CC4A4A-15FF-0C4C-8305-2AD662F35D14}">
          <p14:sldIdLst>
            <p14:sldId id="32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36"/>
  </p:normalViewPr>
  <p:slideViewPr>
    <p:cSldViewPr snapToGrid="0" snapToObjects="1">
      <p:cViewPr varScale="1">
        <p:scale>
          <a:sx n="121" d="100"/>
          <a:sy n="12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DF23-3B9A-0A43-8EC6-E3D10DF7E57E}" type="datetimeFigureOut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B4F85-2085-0C47-B2DC-0AD336D845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036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Peper</a:t>
            </a:r>
            <a:r>
              <a:rPr kumimoji="1" lang="en-US" altLang="zh-TW" dirty="0"/>
              <a:t>:</a:t>
            </a:r>
          </a:p>
          <a:p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Lee, Y. J., Yeh, Y. R., &amp; Wang, Y. C. F. (2012).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online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oversampling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(7), 1460-1470.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B4F85-2085-0C47-B2DC-0AD336D8455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316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Paper:</a:t>
            </a:r>
          </a:p>
          <a:p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Sharan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V.,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Gopalan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P., &amp; Wieder, U. (2018).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sketching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 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Advances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Processing Systems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8069-8080).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B4F85-2085-0C47-B2DC-0AD336D8455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595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Paper:</a:t>
            </a:r>
          </a:p>
          <a:p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Sharan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V.,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Gopalan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P., &amp; Wieder, U. (2018).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anomaly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sketching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 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Advances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Processing Systems</a:t>
            </a:r>
            <a:r>
              <a:rPr lang="de-DE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8069-8080).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B4F85-2085-0C47-B2DC-0AD336D8455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5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5C227-2391-3548-8266-FB897274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0E462C-4F3B-B943-8501-B079E2750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2ADA0-038F-2A4B-BD2A-3DD400E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CCFD-9557-F044-A330-E2D281E6B75B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78C5D-1199-E94C-84C4-A56C198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B8306-68E0-0545-B492-FD0C9AB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21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92BEF-BF54-0B4B-9AA7-4DAFE92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85CD57-3522-AD4A-A5DB-A6AE361A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26C35-0BC1-174D-83DD-CF466BC7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F367-6A4A-2B44-8E8C-B8C7CA206AAD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7E2F4-8833-C34E-A72E-C3DFB5D6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E40C0-BF55-EC41-A5AD-98824A76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0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3BBED4-F4C0-874A-83C9-9BDA36A5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4C0411-D513-3C43-B3EE-22F80619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0297C-98FE-ED44-837C-2443CA4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32A2-F69B-C842-8CCF-EFBF95A27A0F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C21D3-96EC-7245-9B31-6F36E8B4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9B7C6-5B13-8D41-AF5B-EB1C9EC2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8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91901-E785-4D4F-AC0C-07FBD0B8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75FA4-384E-3B46-9559-396255F8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8"/>
            <a:ext cx="10515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8A092-1124-A943-B543-6F133989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87EE-1EEE-7C44-B92A-F61F0161D6A3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6D4FF-3A06-B542-9F0B-93828D0D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C267-C461-1346-8070-67356CCA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357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C19399E0-2D8C-2642-83B2-3E539C7865C2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2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A253F-2532-F74D-BCA4-910B946A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2F68E-407D-3042-81C0-54264971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5F86F-73FE-0C46-9991-490692F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63C-1288-EB42-AD36-6498F94A37C8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5F2F5-DF18-1242-89F4-4653EB1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469B0-EB1A-9242-BBFF-9FC3F9E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1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BB425-ED31-1340-BE0D-E4DD20E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60C7F-8F07-1F44-9E9E-1FDAAED61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5676"/>
            <a:ext cx="5181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A21057-2010-F74B-B678-B7C686B4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5676"/>
            <a:ext cx="5181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C15F6-23B9-2E41-881E-3396E54F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1587-49D7-554E-9AD0-77015C5E9F3F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EA7BB-589D-ED4F-A23A-534EAC8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088CE-330A-1F4E-ABC4-A1984D37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8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27F-E7D0-014B-A419-BA099D79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2000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1E099-3439-4548-81DD-7109553E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4649"/>
            <a:ext cx="5157787" cy="75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EFD66-2E16-994B-9BC0-A122CEF8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2347"/>
            <a:ext cx="5157787" cy="414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33C590-17AA-2F49-8996-80DBBF6C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4649"/>
            <a:ext cx="5183188" cy="75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32F4E7-0AAA-964B-ABF7-651D49000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2347"/>
            <a:ext cx="5183188" cy="414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EDFC87-5012-9E4B-BCEF-3F5A54B5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7154-A004-2443-96BE-9A4A19647C1C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EE21B1-D48A-CD43-89FE-D5DD002F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B59873-DB92-3746-A1A7-5FCCE57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8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81A56-CC68-D14B-8410-8054AC71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23CE4C-7EFB-F040-9720-8BDD7272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D91-E025-EB46-AE67-9AD29255D731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8D8A7D-F54C-FD45-8228-8B0919EC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66AAA4-497D-8F40-92FC-D13A057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63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069CB8-9933-EC49-951D-4FB1C6F9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FFD-BD7A-9244-9FD1-151183D9A26E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8DBE6F-E047-B847-990A-E2414945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26E0-293A-7740-A462-16B59CB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4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FFA-558F-9A49-BCE6-752053F1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92740-C62D-8248-AF19-2B58F1BE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6BCC74-18C0-6A45-90AA-A17B16E0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B83D59-1033-BA45-BD33-BB16F0CD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26ED-44B4-C94C-81C7-7B25D99E48A6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71552-2065-474A-9006-9ECFDED1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42AE2A-6E36-0E47-B410-11D79A7E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78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1B688-22ED-2C49-BC4A-5AF53D69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0FBB33-C5B9-7544-A7C0-6D3F4AA40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CC27F0-F196-3449-81D4-90E801E4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4D0E90-F0C7-184C-89FB-6D15571E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C0-428F-BF49-B5DE-9735E9C82B85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575C79-32BA-2045-AAFF-ED0F99B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AF81C-6250-9F4C-9857-111F347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3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36490C-31B0-564F-B9CB-60BC2EAE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8A28A-46D2-1C49-BB74-BBECAB8E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4120"/>
            <a:ext cx="105156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7070F-F5B5-E84A-97EB-94DF948A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91C6-08AF-6B41-B82B-8D1D74D4562F}" type="datetime1">
              <a:rPr kumimoji="1" lang="zh-TW" altLang="en-US" smtClean="0"/>
              <a:t>2019/8/16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802E5-A085-6243-AB12-0DE4469C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E68E2-3FF6-F947-8883-7DCEA3F3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8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002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53+Muta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4F527-FBC1-1049-8BA3-F48A5FC6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6921"/>
          </a:xfrm>
        </p:spPr>
        <p:txBody>
          <a:bodyPr>
            <a:normAutofit/>
          </a:bodyPr>
          <a:lstStyle/>
          <a:p>
            <a:r>
              <a:rPr lang="de-DE" altLang="zh-TW" sz="6700" b="1" dirty="0" err="1"/>
              <a:t>Application</a:t>
            </a:r>
            <a:r>
              <a:rPr lang="de-DE" altLang="zh-TW" sz="6700" b="1" dirty="0"/>
              <a:t> </a:t>
            </a:r>
            <a:r>
              <a:rPr lang="de-DE" altLang="zh-TW" sz="6700" b="1" dirty="0" err="1"/>
              <a:t>of</a:t>
            </a:r>
            <a:r>
              <a:rPr lang="de-DE" altLang="zh-TW" sz="6700" b="1" dirty="0"/>
              <a:t> </a:t>
            </a:r>
            <a:r>
              <a:rPr lang="de-DE" altLang="zh-TW" sz="6700" b="1" dirty="0" err="1"/>
              <a:t>osPCA</a:t>
            </a:r>
            <a:r>
              <a:rPr lang="de-DE" altLang="zh-TW" sz="6700" b="1" dirty="0"/>
              <a:t> on Data-P53 </a:t>
            </a:r>
            <a:r>
              <a:rPr lang="de-DE" altLang="zh-TW" sz="6700" b="1" dirty="0" err="1"/>
              <a:t>Mutants</a:t>
            </a:r>
            <a:br>
              <a:rPr lang="de-DE" altLang="zh-TW" sz="6700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03EE3C-91F3-5A43-8E66-1FB3148FC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7789"/>
            <a:ext cx="9144000" cy="7940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zh-CN" altLang="en-US" dirty="0"/>
              <a:t>謝幸娟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Hsing-Chuan</a:t>
            </a:r>
            <a:r>
              <a:rPr kumimoji="1" lang="en-US" altLang="zh-CN" dirty="0"/>
              <a:t> Hsieh)</a:t>
            </a:r>
          </a:p>
          <a:p>
            <a:pPr algn="r"/>
            <a:r>
              <a:rPr kumimoji="1" lang="en-US" altLang="zh-TW" dirty="0"/>
              <a:t>connie0915549431@hotmail.com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0812C1-41C2-1742-828F-B10A3CC3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637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1DEE4F0-2570-FE41-BFA6-2904B60A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968"/>
            <a:ext cx="12192000" cy="6048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3. </a:t>
            </a:r>
            <a:r>
              <a:rPr lang="de-DE" altLang="zh-TW" dirty="0" err="1"/>
              <a:t>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7"/>
            <a:ext cx="10515600" cy="5187197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7E67CA5-ECE5-2D4F-8231-BEC83246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476"/>
            <a:ext cx="12192000" cy="6048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3. </a:t>
            </a:r>
            <a:r>
              <a:rPr lang="de-DE" altLang="zh-TW" dirty="0" err="1"/>
              <a:t>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7"/>
            <a:ext cx="10515600" cy="5187197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5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9ED1097-995D-404D-9103-DA37BDFC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157"/>
            <a:ext cx="12192000" cy="60724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3. </a:t>
            </a:r>
            <a:r>
              <a:rPr lang="de-DE" altLang="zh-TW" dirty="0" err="1"/>
              <a:t>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7"/>
            <a:ext cx="10515600" cy="5187197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29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82A38DD-89F5-CF4A-A161-722AAFE9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160"/>
            <a:ext cx="12192000" cy="60724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3. </a:t>
            </a:r>
            <a:r>
              <a:rPr lang="de-DE" altLang="zh-TW" dirty="0" err="1"/>
              <a:t>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7"/>
            <a:ext cx="10515600" cy="5187197"/>
          </a:xfrm>
        </p:spPr>
        <p:txBody>
          <a:bodyPr>
            <a:normAutofit/>
          </a:bodyPr>
          <a:lstStyle/>
          <a:p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561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</a:t>
            </a:r>
            <a:r>
              <a:rPr lang="de-DE" altLang="zh-TW" dirty="0" err="1"/>
              <a:t>Conclusion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41579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/>
                  <a:t>Conclusion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scores cannot capture all anomalies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/>
                  <a:t>, since it only utilize the first PC (eigenvector)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Summary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TW" dirty="0"/>
                  <a:t>For leverage scores, </a:t>
                </a: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scores work the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worst</a:t>
                </a:r>
                <a:r>
                  <a:rPr kumimoji="1" lang="en-US" altLang="zh-TW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Evaluation by AUC scores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Evaluation by F1 scores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TW" dirty="0"/>
                  <a:t>For projection distances, </a:t>
                </a: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scores work the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best</a:t>
                </a:r>
                <a:r>
                  <a:rPr kumimoji="1" lang="en-US" altLang="zh-TW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Evaluation by AUC scores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Evaluation by F1 scores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415798"/>
              </a:xfrm>
              <a:blipFill>
                <a:blip r:embed="rId2"/>
                <a:stretch>
                  <a:fillRect l="-1086" t="-1874" r="-1086" b="-2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12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</a:t>
            </a:r>
            <a:r>
              <a:rPr lang="de-DE" altLang="zh-TW" dirty="0" err="1"/>
              <a:t>Conclusion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4157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en-US" altLang="zh-TW" dirty="0"/>
                  <a:t>In addition, </a:t>
                </a: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scores work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fine</a:t>
                </a:r>
                <a:r>
                  <a:rPr kumimoji="1" lang="en-US" altLang="zh-TW" dirty="0"/>
                  <a:t> with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integral scores</a:t>
                </a:r>
              </a:p>
              <a:p>
                <a:pPr lvl="1"/>
                <a:r>
                  <a:rPr kumimoji="1" lang="en-US" altLang="zh-TW" dirty="0"/>
                  <a:t>Since they contain most of the frequently proclaimed anomalies</a:t>
                </a:r>
              </a:p>
              <a:p>
                <a:pPr lvl="1"/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en-US" altLang="zh-TW" dirty="0"/>
                  <a:t>The evaluations with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projection scores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0070C0"/>
                    </a:solidFill>
                  </a:rPr>
                  <a:t>) </a:t>
                </a:r>
                <a:r>
                  <a:rPr kumimoji="1" lang="en-US" altLang="zh-TW" dirty="0"/>
                  <a:t>are more stable than those with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leverage scores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:r>
                  <a:rPr kumimoji="1" lang="en-US" altLang="zh-TW" dirty="0"/>
                  <a:t>It may reflect the fact that anomaly measures reply mainly on latter(smaller) eigenvectors than former (larger) ones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41579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0262-FE97-4149-AC98-85B08F5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51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1.1. Introduction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/>
                  <a:t>Goal: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/>
                  <a:t>To evaluate the performance of Anomaly Detection (AD) methods</a:t>
                </a:r>
              </a:p>
              <a:p>
                <a:pPr>
                  <a:buFont typeface="Wingdings" pitchFamily="2" charset="2"/>
                  <a:buChar char="Ø"/>
                </a:pPr>
                <a:endParaRPr kumimoji="1" lang="en-US" altLang="zh-TW" dirty="0"/>
              </a:p>
              <a:p>
                <a:pPr lvl="1"/>
                <a:r>
                  <a:rPr kumimoji="1" lang="en-US" altLang="zh-TW" sz="2800" dirty="0"/>
                  <a:t>Tested method</a:t>
                </a:r>
                <a:r>
                  <a:rPr kumimoji="1" lang="en-US" altLang="zh-TW" dirty="0"/>
                  <a:t>: </a:t>
                </a:r>
                <a:br>
                  <a:rPr kumimoji="1" lang="en-US" altLang="zh-TW" dirty="0"/>
                </a:br>
                <a:r>
                  <a:rPr kumimoji="1" lang="en-US" altLang="zh-TW" dirty="0"/>
                  <a:t>over-sampling PCA (with LS method)  [</a:t>
                </a:r>
                <a:r>
                  <a:rPr kumimoji="1" lang="en-US" altLang="zh-TW" dirty="0" err="1">
                    <a:solidFill>
                      <a:srgbClr val="0070C0"/>
                    </a:solidFill>
                  </a:rPr>
                  <a:t>osPCA</a:t>
                </a:r>
                <a:r>
                  <a:rPr kumimoji="1" lang="en-US" altLang="zh-TW" dirty="0"/>
                  <a:t>] </a:t>
                </a:r>
                <a:br>
                  <a:rPr kumimoji="1" lang="en-US" altLang="zh-TW" dirty="0"/>
                </a:br>
                <a:r>
                  <a:rPr kumimoji="1" lang="en-US" altLang="zh-TW" sz="2000" dirty="0"/>
                  <a:t>(</a:t>
                </a:r>
                <a:r>
                  <a:rPr lang="de-DE" altLang="zh-TW" sz="2000" dirty="0">
                    <a:hlinkClick r:id="rId3"/>
                  </a:rPr>
                  <a:t>Lee, Y. J., Yeh, Y. R., &amp; Wang, Y. C. F. , 2012</a:t>
                </a:r>
                <a:r>
                  <a:rPr kumimoji="1" lang="en-US" altLang="zh-TW" sz="2000" dirty="0"/>
                  <a:t>)</a:t>
                </a:r>
              </a:p>
              <a:p>
                <a:pPr lvl="1">
                  <a:buFont typeface="Wingdings" pitchFamily="2" charset="2"/>
                  <a:buChar char="Ø"/>
                </a:pPr>
                <a:endParaRPr kumimoji="1" lang="en-US" altLang="zh-TW" dirty="0"/>
              </a:p>
              <a:p>
                <a:pPr lvl="1"/>
                <a:r>
                  <a:rPr kumimoji="1" lang="en-US" altLang="zh-TW" sz="2800" dirty="0"/>
                  <a:t>Baseline method </a:t>
                </a:r>
                <a:r>
                  <a:rPr kumimoji="1" lang="en-US" altLang="zh-TW" dirty="0"/>
                  <a:t>(regarded as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ground truth</a:t>
                </a:r>
                <a:r>
                  <a:rPr kumimoji="1" lang="en-US" altLang="zh-TW" dirty="0"/>
                  <a:t>): </a:t>
                </a:r>
                <a:br>
                  <a:rPr kumimoji="1" lang="en-US" altLang="zh-TW" dirty="0"/>
                </a:br>
                <a:r>
                  <a:rPr kumimoji="1" lang="en-US" altLang="zh-TW" dirty="0">
                    <a:solidFill>
                      <a:srgbClr val="0070C0"/>
                    </a:solidFill>
                  </a:rPr>
                  <a:t>Rank-k leverage scores/ projection distance</a:t>
                </a:r>
              </a:p>
              <a:p>
                <a:pPr lvl="2"/>
                <a:r>
                  <a:rPr kumimoji="1" lang="en-US" altLang="zh-TW" dirty="0">
                    <a:solidFill>
                      <a:schemeClr val="tx1"/>
                    </a:solidFill>
                  </a:rPr>
                  <a:t>i.e., Estimated AD scores based on baseline methods are regarded as true scores, and instances with AD scores larger than a given threshold (related to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en-US" altLang="zh-TW" dirty="0">
                    <a:solidFill>
                      <a:schemeClr val="tx1"/>
                    </a:solidFill>
                  </a:rPr>
                  <a:t>) are regarded as true anomalies</a:t>
                </a:r>
              </a:p>
              <a:p>
                <a:endParaRPr kumimoji="1" lang="en-US" altLang="zh-TW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  <a:blipFill>
                <a:blip r:embed="rId4"/>
                <a:stretch>
                  <a:fillRect l="-965" t="-1826" r="-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4D80C-10A4-2D4A-88FF-8D07E7E9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876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8788" cy="79200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1.1. Review of </a:t>
            </a:r>
            <a:r>
              <a:rPr kumimoji="1" lang="de-DE" altLang="zh-TW" dirty="0" err="1"/>
              <a:t>Subspace-based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Anomaly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Scores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de-DE" altLang="zh-TW" sz="2400" dirty="0"/>
                  <a:t>Given eigen-</a:t>
                </a:r>
                <a:r>
                  <a:rPr kumimoji="1" lang="de-DE" altLang="zh-TW" sz="2400" dirty="0" err="1"/>
                  <a:t>vectors</a:t>
                </a:r>
                <a:r>
                  <a:rPr kumimoji="1" lang="de-DE" altLang="zh-TW" sz="2400" dirty="0"/>
                  <a:t>/-</a:t>
                </a:r>
                <a:r>
                  <a:rPr kumimoji="1" lang="de-DE" altLang="zh-TW" sz="2400" dirty="0" err="1"/>
                  <a:t>values</a:t>
                </a:r>
                <a:r>
                  <a:rPr kumimoji="1" lang="de-DE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de-DE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de-DE" altLang="zh-TW" sz="2400" dirty="0"/>
                  <a:t>﻿, </a:t>
                </a:r>
                <a:r>
                  <a:rPr kumimoji="1" lang="de-DE" altLang="zh-TW" sz="2400" dirty="0" err="1"/>
                  <a:t>for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each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instance</a:t>
                </a:r>
                <a:r>
                  <a:rPr kumimoji="1" lang="de-DE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de-DE" altLang="zh-TW" dirty="0"/>
                  <a:t>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﻿</a:t>
                </a:r>
                <a:r>
                  <a:rPr kumimoji="1" lang="de-DE" altLang="zh-TW" sz="2600" dirty="0" err="1"/>
                  <a:t>Mahalanobis</a:t>
                </a:r>
                <a:r>
                  <a:rPr kumimoji="1" lang="de-DE" altLang="zh-TW" sz="2600" dirty="0"/>
                  <a:t> </a:t>
                </a:r>
                <a:r>
                  <a:rPr kumimoji="1" lang="de-DE" altLang="zh-TW" sz="2600" dirty="0" err="1"/>
                  <a:t>distance</a:t>
                </a:r>
                <a:r>
                  <a:rPr kumimoji="1" lang="de-DE" altLang="zh-TW" sz="2600" dirty="0"/>
                  <a:t>/ ﻿</a:t>
                </a:r>
                <a:r>
                  <a:rPr kumimoji="1" lang="de-DE" altLang="zh-TW" sz="2600" dirty="0" err="1"/>
                  <a:t>leverage</a:t>
                </a:r>
                <a:r>
                  <a:rPr kumimoji="1" lang="de-DE" altLang="zh-TW" sz="2600" dirty="0"/>
                  <a:t> 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dirty="0"/>
                  <a:t>﻿ </a:t>
                </a:r>
                <a14:m>
                  <m:oMath xmlns:m="http://schemas.openxmlformats.org/officeDocument/2006/math">
                    <m:r>
                      <a:rPr kumimoji="1" lang="en-US" altLang="zh-TW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de-DE" altLang="zh-TW" sz="2000" dirty="0"/>
                  <a:t> is </a:t>
                </a:r>
                <a:r>
                  <a:rPr kumimoji="1" lang="de-DE" altLang="zh-TW" sz="2000" dirty="0" err="1"/>
                  <a:t>highly</a:t>
                </a:r>
                <a:r>
                  <a:rPr kumimoji="1" lang="de-DE" altLang="zh-TW" sz="2000" dirty="0"/>
                  <a:t> sensitive </a:t>
                </a:r>
                <a:r>
                  <a:rPr kumimoji="1" lang="de-DE" altLang="zh-TW" sz="2000" dirty="0" err="1"/>
                  <a:t>to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smaller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singular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values</a:t>
                </a:r>
                <a:endParaRPr kumimoji="1" lang="de-DE" altLang="zh-TW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﻿</a:t>
                </a: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Rank </a:t>
                </a:r>
                <a:r>
                  <a:rPr kumimoji="1" lang="de-DE" altLang="zh-TW" sz="2600" b="1" u="sng" dirty="0" err="1">
                    <a:solidFill>
                      <a:srgbClr val="0070C0"/>
                    </a:solidFill>
                  </a:rPr>
                  <a:t>k</a:t>
                </a: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sz="2600" b="1" u="sng" dirty="0" err="1">
                    <a:solidFill>
                      <a:srgbClr val="0070C0"/>
                    </a:solidFill>
                  </a:rPr>
                  <a:t>leverage</a:t>
                </a: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kumimoji="1"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kumimoji="1"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TW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de-DE" altLang="zh-TW" sz="26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sz="2000" dirty="0"/>
                  <a:t>real </a:t>
                </a:r>
                <a:r>
                  <a:rPr kumimoji="1" lang="de-DE" altLang="zh-TW" sz="2000" dirty="0" err="1"/>
                  <a:t>world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data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sets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often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have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most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of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their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signal</a:t>
                </a:r>
                <a:r>
                  <a:rPr kumimoji="1" lang="de-DE" altLang="zh-TW" sz="2000" dirty="0"/>
                  <a:t> in </a:t>
                </a:r>
                <a:r>
                  <a:rPr kumimoji="1" lang="de-DE" altLang="zh-TW" sz="2000" dirty="0" err="1"/>
                  <a:t>the</a:t>
                </a:r>
                <a:r>
                  <a:rPr kumimoji="1" lang="de-DE" altLang="zh-TW" sz="2000" dirty="0"/>
                  <a:t> top </a:t>
                </a:r>
                <a:r>
                  <a:rPr kumimoji="1" lang="de-DE" altLang="zh-TW" sz="2000" dirty="0" err="1"/>
                  <a:t>singular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values</a:t>
                </a:r>
                <a:endParaRPr kumimoji="1" lang="de-DE" altLang="zh-TW" sz="2000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Rank ﻿</a:t>
                </a:r>
                <a:r>
                  <a:rPr kumimoji="1" lang="de-DE" altLang="zh-TW" sz="2600" b="1" u="sng" dirty="0" err="1">
                    <a:solidFill>
                      <a:srgbClr val="0070C0"/>
                    </a:solidFill>
                  </a:rPr>
                  <a:t>k</a:t>
                </a: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sz="2600" b="1" u="sng" dirty="0" err="1">
                    <a:solidFill>
                      <a:srgbClr val="0070C0"/>
                    </a:solidFill>
                  </a:rPr>
                  <a:t>projection</a:t>
                </a:r>
                <a:r>
                  <a:rPr kumimoji="1" lang="de-DE" altLang="zh-TW" sz="2600" b="1" u="sng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sz="2600" b="1" u="sng" dirty="0" err="1">
                    <a:solidFill>
                      <a:srgbClr val="0070C0"/>
                    </a:solidFill>
                  </a:rPr>
                  <a:t>distance</a:t>
                </a:r>
                <a:r>
                  <a:rPr kumimoji="1" lang="de-DE" altLang="zh-TW" sz="26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dirty="0"/>
                  <a:t>﻿</a:t>
                </a:r>
                <a:r>
                  <a:rPr kumimoji="1" lang="de-DE" altLang="zh-TW" sz="2000" dirty="0" err="1"/>
                  <a:t>to</a:t>
                </a:r>
                <a:r>
                  <a:rPr kumimoji="1" lang="de-DE" altLang="zh-TW" sz="2000" dirty="0"/>
                  <a:t> catch </a:t>
                </a:r>
                <a:r>
                  <a:rPr kumimoji="1" lang="de-DE" altLang="zh-TW" sz="2000" dirty="0" err="1"/>
                  <a:t>anomalies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that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are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far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from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the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principal</a:t>
                </a:r>
                <a:r>
                  <a:rPr kumimoji="1" lang="de-DE" altLang="zh-TW" sz="2000" dirty="0"/>
                  <a:t> </a:t>
                </a:r>
                <a:r>
                  <a:rPr kumimoji="1" lang="de-DE" altLang="zh-TW" sz="2000" dirty="0" err="1"/>
                  <a:t>subspace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  <a:blipFill>
                <a:blip r:embed="rId2"/>
                <a:stretch>
                  <a:fillRect l="-925" t="-10269" b="-266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F59CAD-ABDC-1F4A-B0AE-0F404888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758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2.1.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CFF2E-AC3E-F644-9488-0DF27A4C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8"/>
            <a:ext cx="10515600" cy="5552322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Data Source</a:t>
            </a:r>
          </a:p>
          <a:p>
            <a:pPr lvl="1"/>
            <a:r>
              <a:rPr kumimoji="1" lang="en-US" altLang="zh-TW" dirty="0">
                <a:hlinkClick r:id="rId3"/>
              </a:rPr>
              <a:t>p53 mutants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 size: </a:t>
            </a:r>
            <a:r>
              <a:rPr lang="zh-TW" altLang="en-US" dirty="0"/>
              <a:t>﻿</a:t>
            </a:r>
            <a:r>
              <a:rPr lang="en-US" altLang="zh-TW" dirty="0"/>
              <a:t>16772 (n) x 5408 (d)</a:t>
            </a:r>
            <a:endParaRPr lang="zh-TW" altLang="en-US" dirty="0"/>
          </a:p>
          <a:p>
            <a:pPr marL="0" indent="0">
              <a:buNone/>
            </a:pPr>
            <a:endParaRPr kumimoji="1" lang="en-US" altLang="zh-TW" b="1" dirty="0"/>
          </a:p>
          <a:p>
            <a:r>
              <a:rPr kumimoji="1" lang="en-US" altLang="zh-TW" b="1" dirty="0"/>
              <a:t>Ground truth Build-up: </a:t>
            </a:r>
            <a:r>
              <a:rPr kumimoji="1" lang="en-US" altLang="zh-TW" dirty="0"/>
              <a:t>for deciding anomalies</a:t>
            </a:r>
          </a:p>
          <a:p>
            <a:pPr lvl="1"/>
            <a:r>
              <a:rPr kumimoji="1" lang="en-US" altLang="zh-TW" dirty="0" err="1"/>
              <a:t>Accoding</a:t>
            </a:r>
            <a:r>
              <a:rPr kumimoji="1" lang="en-US" altLang="zh-TW" dirty="0"/>
              <a:t> to the experimental design of ﻿</a:t>
            </a:r>
            <a:r>
              <a:rPr lang="de-DE" altLang="zh-TW" dirty="0"/>
              <a:t> </a:t>
            </a:r>
            <a:r>
              <a:rPr lang="de-DE" altLang="zh-TW" dirty="0" err="1"/>
              <a:t>Sharan</a:t>
            </a:r>
            <a:r>
              <a:rPr lang="de-DE" altLang="zh-TW" dirty="0"/>
              <a:t>, V., </a:t>
            </a:r>
            <a:r>
              <a:rPr lang="de-DE" altLang="zh-TW" dirty="0" err="1"/>
              <a:t>Gopalan</a:t>
            </a:r>
            <a:r>
              <a:rPr lang="de-DE" altLang="zh-TW" dirty="0"/>
              <a:t>, P., &amp; Wieder, U. (2018). 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We compute the rand</a:t>
            </a:r>
            <a:r>
              <a:rPr kumimoji="1" lang="en-US" altLang="zh-TW" dirty="0">
                <a:solidFill>
                  <a:srgbClr val="0070C0"/>
                </a:solidFill>
              </a:rPr>
              <a:t> k </a:t>
            </a:r>
            <a:r>
              <a:rPr kumimoji="1" lang="en-US" altLang="zh-TW" dirty="0"/>
              <a:t>anomaly scores using a full SVD, and then label the </a:t>
            </a:r>
            <a:r>
              <a:rPr kumimoji="1" lang="el-GR" altLang="zh-TW" dirty="0">
                <a:solidFill>
                  <a:srgbClr val="0070C0"/>
                </a:solidFill>
              </a:rPr>
              <a:t>η</a:t>
            </a:r>
            <a:r>
              <a:rPr kumimoji="1" lang="el-GR" altLang="zh-TW" dirty="0"/>
              <a:t> </a:t>
            </a:r>
            <a:r>
              <a:rPr kumimoji="1" lang="en-US" altLang="zh-TW" dirty="0"/>
              <a:t>fraction of points with the highest anomaly scores to be outliers. 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spc="-50" dirty="0">
                <a:solidFill>
                  <a:srgbClr val="0070C0"/>
                </a:solidFill>
              </a:rPr>
              <a:t>k</a:t>
            </a:r>
            <a:r>
              <a:rPr kumimoji="1" lang="en-US" altLang="zh-TW" spc="-50" dirty="0"/>
              <a:t> chosen by examining the explained variance of the </a:t>
            </a:r>
            <a:r>
              <a:rPr kumimoji="1" lang="en-US" altLang="zh-TW" spc="-50" dirty="0" err="1"/>
              <a:t>datatset</a:t>
            </a:r>
            <a:r>
              <a:rPr kumimoji="1" lang="en-US" altLang="zh-TW" spc="-50" dirty="0"/>
              <a:t>: ﻿typically between (10, 125)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l-GR" altLang="zh-TW" spc="-50" dirty="0">
                <a:solidFill>
                  <a:srgbClr val="0070C0"/>
                </a:solidFill>
              </a:rPr>
              <a:t>η</a:t>
            </a:r>
            <a:r>
              <a:rPr kumimoji="1" lang="el-GR" altLang="zh-TW" spc="-50" dirty="0"/>
              <a:t> </a:t>
            </a:r>
            <a:r>
              <a:rPr kumimoji="1" lang="en-US" altLang="zh-TW" spc="-50" dirty="0"/>
              <a:t>chosen by examining the histogram of the anomaly score; ﻿typically between (0.01, 0.1)</a:t>
            </a:r>
          </a:p>
          <a:p>
            <a:endParaRPr kumimoji="1"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BFE4F-7F55-BA45-B6EA-DF68204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95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形 14">
            <a:extLst>
              <a:ext uri="{FF2B5EF4-FFF2-40B4-BE49-F238E27FC236}">
                <a16:creationId xmlns:a16="http://schemas.microsoft.com/office/drawing/2014/main" id="{A8CB326A-515A-D64D-82E3-3D6CD89F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048" y="851338"/>
            <a:ext cx="7826850" cy="5870137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8D3349-0CFE-994D-873D-B5EDD89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35BA4C8F-1C16-5A49-A098-9512500A9B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400" dirty="0"/>
              <a:t>2.2. Ground Truth Build-up</a:t>
            </a:r>
            <a:endParaRPr kumimoji="1" lang="zh-TW" altLang="en-US" sz="4400" dirty="0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3D022CBD-F74A-A04D-9AAB-8D7D251FF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7488"/>
            <a:ext cx="3932237" cy="4381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b="1" dirty="0"/>
              <a:t>Data exploration: </a:t>
            </a:r>
            <a:br>
              <a:rPr kumimoji="1" lang="en-US" altLang="zh-TW" sz="2400" dirty="0"/>
            </a:br>
            <a:r>
              <a:rPr kumimoji="1" lang="en-US" altLang="zh-TW" sz="2400" dirty="0"/>
              <a:t>SVD for deciding k (# of eigenvectors)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/>
              <a:t>Choose </a:t>
            </a:r>
            <a:r>
              <a:rPr kumimoji="1" lang="en-US" altLang="zh-TW" sz="2400" dirty="0">
                <a:solidFill>
                  <a:schemeClr val="accent2">
                    <a:lumMod val="50000"/>
                  </a:schemeClr>
                </a:solidFill>
              </a:rPr>
              <a:t>K = [10, 20, 30]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TW" sz="2400" dirty="0"/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/>
              <a:t>The numbers are chosen the same with those in the experiment of </a:t>
            </a:r>
            <a:r>
              <a:rPr lang="de-DE" altLang="zh-TW" sz="2400" dirty="0" err="1"/>
              <a:t>Sharan</a:t>
            </a:r>
            <a:r>
              <a:rPr lang="de-DE" altLang="zh-TW" sz="2400" dirty="0"/>
              <a:t>, V., et al. (2018).</a:t>
            </a:r>
            <a:r>
              <a:rPr kumimoji="1" lang="en-US" altLang="zh-TW" sz="2400" dirty="0">
                <a:solidFill>
                  <a:srgbClr val="0070C0"/>
                </a:solidFill>
              </a:rPr>
              <a:t>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8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69992C7-FD16-B54C-9FAD-07C591CB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994"/>
            <a:ext cx="12192000" cy="6048927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39DCCD12-D718-5049-92E7-B00AA98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2.2. Ground Truth Build-up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EC953CB8-4CE9-C248-8915-934CD97AF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275" y="977479"/>
                <a:ext cx="10870325" cy="87761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/>
                  <a:t>Data exploration: </a:t>
                </a:r>
                <a:r>
                  <a:rPr kumimoji="1" lang="en-US" altLang="zh-TW" sz="2400" dirty="0"/>
                  <a:t>Histograms for deciding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en-US" altLang="zh-TW" sz="2400" dirty="0"/>
                  <a:t> </a:t>
                </a:r>
                <a:r>
                  <a:rPr kumimoji="1" lang="en-US" altLang="zh-TW" sz="2000" dirty="0"/>
                  <a:t>(% of anomalies)</a:t>
                </a:r>
                <a:endParaRPr kumimoji="1" lang="en-US" altLang="zh-TW" sz="240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EC953CB8-4CE9-C248-8915-934CD97AF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275" y="977479"/>
                <a:ext cx="10870325" cy="877614"/>
              </a:xfrm>
              <a:blipFill>
                <a:blip r:embed="rId3"/>
                <a:stretch>
                  <a:fillRect l="-933" t="-1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8D3349-0CFE-994D-873D-B5EDD89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8D3349-0CFE-994D-873D-B5EDD89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7B41B4-52FB-8044-994E-5FC655C80D71}"/>
              </a:ext>
            </a:extLst>
          </p:cNvPr>
          <p:cNvGrpSpPr/>
          <p:nvPr/>
        </p:nvGrpSpPr>
        <p:grpSpPr>
          <a:xfrm>
            <a:off x="0" y="404536"/>
            <a:ext cx="12192000" cy="6048927"/>
            <a:chOff x="0" y="404536"/>
            <a:chExt cx="12192000" cy="604892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22D4956-61A3-904D-97AD-986E24036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4536"/>
              <a:ext cx="12192000" cy="6048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A623A4D7-B8A3-0E4F-AF38-6C7AF390B83A}"/>
                    </a:ext>
                  </a:extLst>
                </p:cNvPr>
                <p:cNvSpPr txBox="1"/>
                <p:nvPr/>
              </p:nvSpPr>
              <p:spPr>
                <a:xfrm>
                  <a:off x="2680138" y="1219200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A623A4D7-B8A3-0E4F-AF38-6C7AF390B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138" y="1219200"/>
                  <a:ext cx="100899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250" t="-2439" b="-121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B0AF282-C1C6-F34F-9E7E-64D684EB9224}"/>
                    </a:ext>
                  </a:extLst>
                </p:cNvPr>
                <p:cNvSpPr txBox="1"/>
                <p:nvPr/>
              </p:nvSpPr>
              <p:spPr>
                <a:xfrm>
                  <a:off x="8223751" y="1219200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B0AF282-C1C6-F34F-9E7E-64D684EB9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3751" y="1219200"/>
                  <a:ext cx="100899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532" t="-2439" b="-121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781AF6D-3C2F-AE43-9602-2C0853DA9A1E}"/>
                    </a:ext>
                  </a:extLst>
                </p:cNvPr>
                <p:cNvSpPr txBox="1"/>
                <p:nvPr/>
              </p:nvSpPr>
              <p:spPr>
                <a:xfrm>
                  <a:off x="2685393" y="2864068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781AF6D-3C2F-AE43-9602-2C0853DA9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393" y="2864068"/>
                  <a:ext cx="100899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235" t="-2381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FA6F790-935D-C445-B609-7E5BAD039B5C}"/>
                    </a:ext>
                  </a:extLst>
                </p:cNvPr>
                <p:cNvSpPr txBox="1"/>
                <p:nvPr/>
              </p:nvSpPr>
              <p:spPr>
                <a:xfrm>
                  <a:off x="8229006" y="2864068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FA6F790-935D-C445-B609-7E5BAD039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006" y="2864068"/>
                  <a:ext cx="100899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532" t="-2381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72EF495D-9911-7647-B972-CBE869EAB1F5}"/>
                    </a:ext>
                  </a:extLst>
                </p:cNvPr>
                <p:cNvSpPr txBox="1"/>
                <p:nvPr/>
              </p:nvSpPr>
              <p:spPr>
                <a:xfrm>
                  <a:off x="2674886" y="4493166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72EF495D-9911-7647-B972-CBE869EA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886" y="4493166"/>
                  <a:ext cx="100899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0" t="-2381" b="-119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3B02C8E-F336-8442-B0F3-EF96D68A2182}"/>
                    </a:ext>
                  </a:extLst>
                </p:cNvPr>
                <p:cNvSpPr txBox="1"/>
                <p:nvPr/>
              </p:nvSpPr>
              <p:spPr>
                <a:xfrm>
                  <a:off x="8218499" y="4493166"/>
                  <a:ext cx="10089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Threshold: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zh-TW" sz="1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zh-TW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=2.5%</a:t>
                  </a:r>
                  <a:endParaRPr kumimoji="1" lang="zh-TW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3B02C8E-F336-8442-B0F3-EF96D68A2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499" y="4493166"/>
                  <a:ext cx="100899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35" t="-2381" b="-119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60CC89A-4FEB-C54C-B31E-D7B9F1241CBD}"/>
                  </a:ext>
                </a:extLst>
              </p:cNvPr>
              <p:cNvSpPr/>
              <p:nvPr/>
            </p:nvSpPr>
            <p:spPr>
              <a:xfrm>
                <a:off x="1003738" y="6032936"/>
                <a:ext cx="10184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sz="2800" dirty="0"/>
                  <a:t>Through exploration, it’s decided that </a:t>
                </a:r>
                <a14:m>
                  <m:oMath xmlns:m="http://schemas.openxmlformats.org/officeDocument/2006/math">
                    <m:r>
                      <a:rPr kumimoji="1" lang="en-US" altLang="zh-TW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800" dirty="0">
                    <a:solidFill>
                      <a:schemeClr val="accent2">
                        <a:lumMod val="75000"/>
                      </a:schemeClr>
                    </a:solidFill>
                  </a:rPr>
                  <a:t>=2.5% (i.e.#{anomalies}=415)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60CC89A-4FEB-C54C-B31E-D7B9F124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38" y="6032936"/>
                <a:ext cx="10184524" cy="523220"/>
              </a:xfrm>
              <a:prstGeom prst="rect">
                <a:avLst/>
              </a:prstGeom>
              <a:blipFill>
                <a:blip r:embed="rId9"/>
                <a:stretch>
                  <a:fillRect l="-1121" t="-11905" r="-249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37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2.2. Ground Truth Build-up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/>
                  <a:t>Ground truth: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/>
                  <a:t>Since we choose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k=[10, 20, 30], </a:t>
                </a:r>
                <a:r>
                  <a:rPr kumimoji="1" lang="en-US" altLang="zh-TW" dirty="0"/>
                  <a:t>and there’re 2 kinds of AD scores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zh-TW" dirty="0"/>
                  <a:t>); we derive 6 kinds of ground truth scores with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>
                    <a:solidFill>
                      <a:schemeClr val="accent2">
                        <a:lumMod val="75000"/>
                      </a:schemeClr>
                    </a:solidFill>
                  </a:rPr>
                  <a:t>=2.5%</a:t>
                </a:r>
                <a:r>
                  <a:rPr kumimoji="1" lang="en-US" altLang="zh-TW" dirty="0"/>
                  <a:t>:</a:t>
                </a:r>
              </a:p>
              <a:p>
                <a:pPr lvl="1"/>
                <a:r>
                  <a:rPr kumimoji="1" lang="en-US" altLang="zh-TW" dirty="0"/>
                  <a:t>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kumimoji="1" lang="en-US" altLang="zh-TW" dirty="0"/>
                  <a:t> where {‘Anomaly’: 1, ‘Normal’: 0}</a:t>
                </a:r>
              </a:p>
              <a:p>
                <a:pPr lvl="1"/>
                <a:endParaRPr kumimoji="1" lang="en-US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spc="-50" dirty="0"/>
                  <a:t>Additionally, we also build an </a:t>
                </a:r>
                <a:r>
                  <a:rPr kumimoji="1" lang="en-US" altLang="zh-TW" spc="-50" dirty="0">
                    <a:solidFill>
                      <a:srgbClr val="0070C0"/>
                    </a:solidFill>
                  </a:rPr>
                  <a:t>integrated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ground truth scores </a:t>
                </a:r>
                <a:r>
                  <a:rPr kumimoji="1" lang="en-US" altLang="zh-TW" dirty="0"/>
                  <a:t>from all 6 kinds, based on the following rule:</a:t>
                </a:r>
              </a:p>
              <a:p>
                <a:pPr lvl="1"/>
                <a:r>
                  <a:rPr kumimoji="1" lang="en-US" altLang="zh-TW" spc="-50" dirty="0"/>
                  <a:t>An instance is reported as anomaly (1) if it’s recognized by 6 measures as anomalies for more than twice (included); </a:t>
                </a:r>
                <a:r>
                  <a:rPr kumimoji="1" lang="en-US" altLang="zh-TW" spc="-50" dirty="0" err="1"/>
                  <a:t>o.w</a:t>
                </a:r>
                <a:r>
                  <a:rPr kumimoji="1" lang="en-US" altLang="zh-TW" spc="-50" dirty="0"/>
                  <a:t>., it’s reported as normal (0)</a:t>
                </a:r>
              </a:p>
              <a:p>
                <a:pPr lvl="1"/>
                <a:r>
                  <a:rPr kumimoji="1" lang="en-US" altLang="zh-TW" spc="-50" dirty="0"/>
                  <a:t> </a:t>
                </a:r>
                <a:r>
                  <a:rPr kumimoji="1" lang="en-US" altLang="zh-TW" spc="-50" dirty="0">
                    <a:sym typeface="Wingdings" pitchFamily="2" charset="2"/>
                  </a:rPr>
                  <a:t> </a:t>
                </a:r>
                <a:r>
                  <a:rPr kumimoji="1"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#{anomalies}=620 </a:t>
                </a:r>
                <a:r>
                  <a:rPr kumimoji="1" lang="en-US" altLang="zh-TW" spc="-50" dirty="0"/>
                  <a:t>(with ﻿</a:t>
                </a:r>
                <a:r>
                  <a:rPr kumimoji="1"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=3.7%</a:t>
                </a:r>
                <a:r>
                  <a:rPr kumimoji="1" lang="en-US" altLang="zh-TW" spc="-50" dirty="0"/>
                  <a:t>)</a:t>
                </a:r>
              </a:p>
              <a:p>
                <a:endParaRPr kumimoji="1" lang="en-US" altLang="zh-TW" b="1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/>
                  <a:t>Totally, there’re 7 kinds of ground truth scores as baselines.</a:t>
                </a:r>
                <a:endParaRPr kumimoji="1" lang="en-US" altLang="zh-TW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  <a:blipFill>
                <a:blip r:embed="rId3"/>
                <a:stretch>
                  <a:fillRect l="-965" t="-1826" r="-1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BFE4F-7F55-BA45-B6EA-DF68204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21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2.3. </a:t>
            </a:r>
            <a:r>
              <a:rPr lang="de-DE" altLang="zh-TW" dirty="0"/>
              <a:t>Experimental Evaluation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38449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/>
                  <a:t>Procedure of measuring accuracy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We compute anomaly scores (i.e. </a:t>
                </a: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suspicious scores) from the P53 mutants data, of which the scores are mediated by a parameter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(forgetting factor)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We then declare the points with the top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</a:t>
                </a:r>
                <a:r>
                  <a:rPr kumimoji="1" lang="el-GR" altLang="zh-TW" dirty="0"/>
                  <a:t> </a:t>
                </a:r>
                <a:r>
                  <a:rPr kumimoji="1" lang="en-US" altLang="zh-TW" dirty="0"/>
                  <a:t>fraction of </a:t>
                </a:r>
                <a:r>
                  <a:rPr kumimoji="1" lang="en-US" altLang="zh-TW" dirty="0" err="1"/>
                  <a:t>osPCA</a:t>
                </a:r>
                <a:r>
                  <a:rPr kumimoji="1" lang="en-US" altLang="zh-TW" dirty="0"/>
                  <a:t> scores to be anomalies (without knowing </a:t>
                </a:r>
                <a:r>
                  <a:rPr kumimoji="1" lang="el-GR" altLang="zh-TW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(=0.025)</a:t>
                </a:r>
                <a:r>
                  <a:rPr kumimoji="1" lang="en-US" altLang="zh-TW" dirty="0"/>
                  <a:t>)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kumimoji="1" lang="en-US" altLang="zh-TW" dirty="0"/>
                  <a:t>Here we set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TW" dirty="0"/>
                  <a:t>ranging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 [0.005, 0.100] </a:t>
                </a:r>
                <a:r>
                  <a:rPr kumimoji="1" lang="en-US" altLang="zh-TW" dirty="0"/>
                  <a:t>(step size = 0.005)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Then compute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evaluation scores </a:t>
                </a:r>
                <a:r>
                  <a:rPr kumimoji="1" lang="en-US" altLang="zh-TW" dirty="0"/>
                  <a:t>based on each of 7 true (baseline) scores</a:t>
                </a:r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kumimoji="1" lang="en-US" altLang="zh-TW" dirty="0">
                    <a:solidFill>
                      <a:srgbClr val="0070C0"/>
                    </a:solidFill>
                  </a:rPr>
                  <a:t>AUC score: </a:t>
                </a:r>
                <a:r>
                  <a:rPr lang="de-DE" altLang="zh-TW" dirty="0"/>
                  <a:t>an </a:t>
                </a:r>
                <a:r>
                  <a:rPr lang="de-DE" altLang="zh-TW" dirty="0" err="1"/>
                  <a:t>aggregate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measure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of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performance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across</a:t>
                </a:r>
                <a:r>
                  <a:rPr lang="de-DE" altLang="zh-TW" dirty="0"/>
                  <a:t> all </a:t>
                </a:r>
                <a:r>
                  <a:rPr lang="de-DE" altLang="zh-TW" dirty="0" err="1"/>
                  <a:t>possible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classification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thresholds</a:t>
                </a:r>
                <a:endParaRPr kumimoji="1" lang="en-US" altLang="zh-TW" dirty="0">
                  <a:solidFill>
                    <a:srgbClr val="0070C0"/>
                  </a:solidFill>
                </a:endParaRPr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kumimoji="1" lang="en-US" altLang="zh-TW" dirty="0">
                    <a:solidFill>
                      <a:srgbClr val="0070C0"/>
                    </a:solidFill>
                  </a:rPr>
                  <a:t>F1 score</a:t>
                </a:r>
                <a:r>
                  <a:rPr kumimoji="1" lang="en-US" altLang="zh-TW" dirty="0"/>
                  <a:t>:  note that we choose the value of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 </a:t>
                </a:r>
                <a:r>
                  <a:rPr kumimoji="1" lang="en-US" altLang="zh-TW" dirty="0"/>
                  <a:t>which maximizes the F1 score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kumimoji="1" lang="en-US" altLang="zh-TW" dirty="0"/>
                  <a:t>Note: thus we’ll have 7 F1 scores and 7 AUC scores for each parameters--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(and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 </a:t>
                </a:r>
                <a:r>
                  <a:rPr kumimoji="1" lang="en-US" altLang="zh-TW" dirty="0"/>
                  <a:t>used only when F1 score computed)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zh-TW" dirty="0"/>
                  <a:t>Visualize evaluation scores for each (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TW" dirty="0"/>
                  <a:t>, baseline scores)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384490"/>
              </a:xfrm>
              <a:blipFill>
                <a:blip r:embed="rId2"/>
                <a:stretch>
                  <a:fillRect l="-965" t="-1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1BDD9D-927B-2E4E-A79C-C95DB59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8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712</Words>
  <Application>Microsoft Macintosh PowerPoint</Application>
  <PresentationFormat>寬螢幕</PresentationFormat>
  <Paragraphs>119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佈景主題</vt:lpstr>
      <vt:lpstr>Application of osPCA on Data-P53 Mutants </vt:lpstr>
      <vt:lpstr>1.1. Introduction</vt:lpstr>
      <vt:lpstr>1.1. Review of Subspace-based Anomaly Scores</vt:lpstr>
      <vt:lpstr>2.1. Data</vt:lpstr>
      <vt:lpstr>PowerPoint 簡報</vt:lpstr>
      <vt:lpstr>2.2. Ground Truth Build-up</vt:lpstr>
      <vt:lpstr>PowerPoint 簡報</vt:lpstr>
      <vt:lpstr>2.2. Ground Truth Build-up</vt:lpstr>
      <vt:lpstr>2.3. Experimental Evaluation </vt:lpstr>
      <vt:lpstr>3. Results</vt:lpstr>
      <vt:lpstr>3. Results</vt:lpstr>
      <vt:lpstr>3. Results</vt:lpstr>
      <vt:lpstr>3. Results</vt:lpstr>
      <vt:lpstr>4. Conclusion</vt:lpstr>
      <vt:lpstr>4.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幸娟 謝</dc:creator>
  <cp:lastModifiedBy>幸娟 謝</cp:lastModifiedBy>
  <cp:revision>17</cp:revision>
  <dcterms:created xsi:type="dcterms:W3CDTF">2019-08-01T09:43:01Z</dcterms:created>
  <dcterms:modified xsi:type="dcterms:W3CDTF">2019-08-17T06:03:23Z</dcterms:modified>
</cp:coreProperties>
</file>