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" b="372"/>
          <a:stretch>
            <a:fillRect/>
          </a:stretch>
        </p:blipFill>
        <p:spPr bwMode="auto">
          <a:xfrm>
            <a:off x="0" y="-17463"/>
            <a:ext cx="9144000" cy="6880226"/>
          </a:xfrm>
          <a:prstGeom prst="rect">
            <a:avLst/>
          </a:prstGeom>
          <a:blipFill dpi="0" rotWithShape="1">
            <a:blip r:embed="rId3"/>
            <a:srcRect t="-69" b="372"/>
            <a:stretch>
              <a:fillRect/>
            </a:stretch>
          </a:blipFill>
          <a:ln>
            <a:noFill/>
          </a:ln>
          <a:effectLst>
            <a:outerShdw dist="25400" dir="5400000" algn="t" rotWithShape="0">
              <a:schemeClr val="bg1">
                <a:alpha val="37000"/>
              </a:schemeClr>
            </a:outerShdw>
          </a:effectLst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3733800" y="487363"/>
            <a:ext cx="1592263" cy="159226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tx1">
                <a:lumMod val="60000"/>
                <a:lumOff val="40000"/>
              </a:schemeClr>
            </a:solidFill>
          </a:ln>
          <a:effectLst>
            <a:outerShdw dist="25400" dir="5400000" algn="t" rotWithShape="0">
              <a:schemeClr val="bg1"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6" name="组合 16"/>
          <p:cNvGrpSpPr>
            <a:grpSpLocks/>
          </p:cNvGrpSpPr>
          <p:nvPr/>
        </p:nvGrpSpPr>
        <p:grpSpPr bwMode="auto">
          <a:xfrm>
            <a:off x="4365625" y="5016500"/>
            <a:ext cx="487363" cy="487363"/>
            <a:chOff x="4347417" y="5016137"/>
            <a:chExt cx="487680" cy="487680"/>
          </a:xfrm>
        </p:grpSpPr>
        <p:sp>
          <p:nvSpPr>
            <p:cNvPr id="7" name="椭圆 6">
              <a:hlinkClick r:id="" action="ppaction://hlinkshowjump?jump=nextslide"/>
            </p:cNvPr>
            <p:cNvSpPr/>
            <p:nvPr userDrawn="1"/>
          </p:nvSpPr>
          <p:spPr>
            <a:xfrm>
              <a:off x="4347417" y="5016137"/>
              <a:ext cx="487680" cy="487680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>
              <a:outerShdw dist="25400" dir="5400000" algn="t" rotWithShape="0">
                <a:schemeClr val="bg1">
                  <a:alpha val="3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燕尾形 7">
              <a:hlinkClick r:id="" action="ppaction://hlinkshowjump?jump=nextslide"/>
            </p:cNvPr>
            <p:cNvSpPr/>
            <p:nvPr userDrawn="1"/>
          </p:nvSpPr>
          <p:spPr>
            <a:xfrm>
              <a:off x="4503093" y="5168636"/>
              <a:ext cx="176328" cy="204921"/>
            </a:xfrm>
            <a:prstGeom prst="chevron">
              <a:avLst>
                <a:gd name="adj" fmla="val 6175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dirty="0">
                <a:solidFill>
                  <a:srgbClr val="3D3F4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KSO_CT1"/>
          <p:cNvSpPr>
            <a:spLocks noGrp="1"/>
          </p:cNvSpPr>
          <p:nvPr>
            <p:ph type="ctrTitle"/>
          </p:nvPr>
        </p:nvSpPr>
        <p:spPr>
          <a:xfrm>
            <a:off x="1419375" y="2419353"/>
            <a:ext cx="6383500" cy="1021952"/>
          </a:xfrm>
          <a:noFill/>
        </p:spPr>
        <p:txBody>
          <a:bodyPr lIns="0" tIns="0" rIns="0" bIns="0" anchor="ctr"/>
          <a:lstStyle>
            <a:lvl1pPr algn="ctr">
              <a:defRPr sz="4000">
                <a:solidFill>
                  <a:schemeClr val="tx2">
                    <a:lumMod val="75000"/>
                  </a:schemeClr>
                </a:solidFill>
                <a:effectLst>
                  <a:outerShdw dist="38100" dir="5400000" algn="t" rotWithShape="0">
                    <a:schemeClr val="bg1">
                      <a:alpha val="31000"/>
                    </a:schemeClr>
                  </a:outerShdw>
                </a:effectLst>
                <a:latin typeface="Baskerville Old Face" panose="02020602080505020303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1419494" y="3495191"/>
            <a:ext cx="6379900" cy="467211"/>
          </a:xfrm>
          <a:solidFill>
            <a:schemeClr val="accent1">
              <a:lumMod val="60000"/>
              <a:lumOff val="40000"/>
            </a:schemeClr>
          </a:solidFill>
          <a:effectLst>
            <a:outerShdw dist="25400" dir="5400000" algn="t" rotWithShape="0">
              <a:schemeClr val="bg1">
                <a:alpha val="37000"/>
              </a:scheme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  <p:sp>
        <p:nvSpPr>
          <p:cNvPr id="9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1708768-22FF-4164-B04F-D6184C6FF3D4}" type="datetimeFigureOut">
              <a:rPr lang="zh-CN" altLang="en-US"/>
              <a:pPr>
                <a:defRPr/>
              </a:pPr>
              <a:t>2017/9/13</a:t>
            </a:fld>
            <a:endParaRPr lang="zh-CN" altLang="en-US"/>
          </a:p>
        </p:txBody>
      </p:sp>
      <p:sp>
        <p:nvSpPr>
          <p:cNvPr id="10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65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CED5016-27CD-4A4C-BF5F-0D85B2236DCB}" type="datetimeFigureOut">
              <a:rPr lang="zh-CN" altLang="en-US"/>
              <a:pPr>
                <a:defRPr/>
              </a:pPr>
              <a:t>2017/9/13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E14B85C-C85F-4E45-A74B-00C77FD3B7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6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D567412-1A82-49F8-8032-509C8C9E1873}" type="datetimeFigureOut">
              <a:rPr lang="zh-CN" altLang="en-US"/>
              <a:pPr>
                <a:defRPr/>
              </a:pPr>
              <a:t>2017/9/13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CEA1E7A-2C3E-4BC9-946A-CBA506B6D1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49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46362" y="101595"/>
            <a:ext cx="7842862" cy="699594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54777" y="983751"/>
            <a:ext cx="7834446" cy="5193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464D8B6-9226-48FA-8936-F16BFE339EA4}" type="datetimeFigureOut">
              <a:rPr lang="zh-CN" altLang="en-US"/>
              <a:pPr>
                <a:defRPr/>
              </a:pPr>
              <a:t>2017/9/13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B770BB1-726C-4B10-BCDA-3666FF4A6B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8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" b="372"/>
          <a:stretch>
            <a:fillRect/>
          </a:stretch>
        </p:blipFill>
        <p:spPr bwMode="auto">
          <a:xfrm>
            <a:off x="0" y="-17463"/>
            <a:ext cx="9144000" cy="688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4257675" y="4406900"/>
            <a:ext cx="487363" cy="487363"/>
            <a:chOff x="4347417" y="4406531"/>
            <a:chExt cx="487680" cy="487680"/>
          </a:xfrm>
        </p:grpSpPr>
        <p:sp>
          <p:nvSpPr>
            <p:cNvPr id="6" name="椭圆 5">
              <a:hlinkClick r:id="" action="ppaction://hlinkshowjump?jump=nextslide"/>
            </p:cNvPr>
            <p:cNvSpPr/>
            <p:nvPr userDrawn="1"/>
          </p:nvSpPr>
          <p:spPr>
            <a:xfrm>
              <a:off x="4347417" y="4406531"/>
              <a:ext cx="487680" cy="487680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>
              <a:outerShdw dist="25400" dir="5400000" algn="t" rotWithShape="0">
                <a:schemeClr val="bg1">
                  <a:alpha val="3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" name="燕尾形 6">
              <a:hlinkClick r:id="" action="ppaction://hlinkshowjump?jump=nextslide"/>
            </p:cNvPr>
            <p:cNvSpPr/>
            <p:nvPr userDrawn="1"/>
          </p:nvSpPr>
          <p:spPr>
            <a:xfrm>
              <a:off x="4503093" y="4559030"/>
              <a:ext cx="176328" cy="204921"/>
            </a:xfrm>
            <a:prstGeom prst="chevron">
              <a:avLst>
                <a:gd name="adj" fmla="val 6175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dirty="0">
                <a:solidFill>
                  <a:srgbClr val="3D3F4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870156" y="2037801"/>
            <a:ext cx="5262158" cy="811261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1870156" y="2876051"/>
            <a:ext cx="5262158" cy="398371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9426DAD-B99A-40E2-ABD9-3551F1FF1F6B}" type="datetimeFigureOut">
              <a:rPr lang="zh-CN" altLang="en-US"/>
              <a:pPr>
                <a:defRPr/>
              </a:pPr>
              <a:t>2017/9/13</a:t>
            </a:fld>
            <a:endParaRPr lang="zh-CN" altLang="en-US"/>
          </a:p>
        </p:txBody>
      </p:sp>
      <p:sp>
        <p:nvSpPr>
          <p:cNvPr id="9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37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50BDCBF-799A-4E3D-8D1E-A97FAD81F2D0}" type="datetimeFigureOut">
              <a:rPr lang="zh-CN" altLang="en-US"/>
              <a:pPr>
                <a:defRPr/>
              </a:pPr>
              <a:t>2017/9/13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024BD9D-0B31-4912-8BAF-427600B007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65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EA4C5F0-C441-449A-A886-CC374B96A828}" type="datetimeFigureOut">
              <a:rPr lang="zh-CN" altLang="en-US"/>
              <a:pPr>
                <a:defRPr/>
              </a:pPr>
              <a:t>2017/9/13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6B84340-82BE-4C16-85C1-AAAED869D8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94E691A-1564-46F8-A1B6-C96E531FCF8B}" type="datetimeFigureOut">
              <a:rPr lang="zh-CN" altLang="en-US"/>
              <a:pPr>
                <a:defRPr/>
              </a:pPr>
              <a:t>2017/9/13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14699FE-8B62-432C-819B-2705814758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24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4F4AC76-EA49-4D0E-A49B-702283468A24}" type="datetimeFigureOut">
              <a:rPr lang="zh-CN" altLang="en-US"/>
              <a:pPr>
                <a:defRPr/>
              </a:pPr>
              <a:t>2017/9/13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095590B-1D7B-4AB0-B53C-F118884F1F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92B70E0-C49C-494C-91D8-A10408AF836D}" type="datetimeFigureOut">
              <a:rPr lang="zh-CN" altLang="en-US"/>
              <a:pPr>
                <a:defRPr/>
              </a:pPr>
              <a:t>2017/9/13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7A5CD35-33B3-4346-9B99-DA0B63DC41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8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5186405-420C-460E-BB10-CFE947ED07A2}" type="datetimeFigureOut">
              <a:rPr lang="zh-CN" altLang="en-US"/>
              <a:pPr>
                <a:defRPr/>
              </a:pPr>
              <a:t>2017/9/13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802D4CC-CE78-4512-B406-7DA4179F5E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16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" b="372"/>
          <a:stretch>
            <a:fillRect/>
          </a:stretch>
        </p:blipFill>
        <p:spPr bwMode="auto">
          <a:xfrm>
            <a:off x="0" y="-17463"/>
            <a:ext cx="9144000" cy="688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任意多边形 26">
            <a:hlinkClick r:id="" action="ppaction://hlinkshowjump?jump=nextslide"/>
          </p:cNvPr>
          <p:cNvSpPr/>
          <p:nvPr/>
        </p:nvSpPr>
        <p:spPr>
          <a:xfrm flipH="1">
            <a:off x="8715375" y="2944813"/>
            <a:ext cx="425450" cy="852487"/>
          </a:xfrm>
          <a:custGeom>
            <a:avLst/>
            <a:gdLst>
              <a:gd name="connsiteX0" fmla="*/ 0 w 537947"/>
              <a:gd name="connsiteY0" fmla="*/ 0 h 1076097"/>
              <a:gd name="connsiteX1" fmla="*/ 108325 w 537947"/>
              <a:gd name="connsiteY1" fmla="*/ 10920 h 1076097"/>
              <a:gd name="connsiteX2" fmla="*/ 537947 w 537947"/>
              <a:gd name="connsiteY2" fmla="*/ 538048 h 1076097"/>
              <a:gd name="connsiteX3" fmla="*/ 108325 w 537947"/>
              <a:gd name="connsiteY3" fmla="*/ 1065177 h 1076097"/>
              <a:gd name="connsiteX4" fmla="*/ 0 w 537947"/>
              <a:gd name="connsiteY4" fmla="*/ 1076097 h 107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7" h="1076097">
                <a:moveTo>
                  <a:pt x="0" y="0"/>
                </a:moveTo>
                <a:lnTo>
                  <a:pt x="108325" y="10920"/>
                </a:lnTo>
                <a:cubicBezTo>
                  <a:pt x="353510" y="61092"/>
                  <a:pt x="537947" y="278031"/>
                  <a:pt x="537947" y="538048"/>
                </a:cubicBezTo>
                <a:cubicBezTo>
                  <a:pt x="537947" y="798065"/>
                  <a:pt x="353510" y="1015005"/>
                  <a:pt x="108325" y="1065177"/>
                </a:cubicBezTo>
                <a:lnTo>
                  <a:pt x="0" y="107609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101600"/>
            <a:ext cx="7894638" cy="700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 bwMode="auto">
          <a:xfrm>
            <a:off x="628650" y="984250"/>
            <a:ext cx="7886700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rgbClr val="3D3F41">
                    <a:tint val="75000"/>
                  </a:srgbClr>
                </a:solidFill>
                <a:latin typeface="Calibri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D4B798-CA53-465E-9108-FF85DD86F7B8}" type="datetimeFigureOut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2017/9/13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rgbClr val="3D3F41">
                    <a:tint val="75000"/>
                  </a:srgbClr>
                </a:solidFill>
                <a:latin typeface="Calibri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037513" y="6356350"/>
            <a:ext cx="425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rgbClr val="358CC1"/>
                </a:solidFill>
                <a:latin typeface="Calibri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1661A6-F9EB-4693-96AD-07B29CF7CDD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628650" y="6713538"/>
            <a:ext cx="7921625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 13">
            <a:hlinkClick r:id="" action="ppaction://hlinkshowjump?jump=previousslide"/>
          </p:cNvPr>
          <p:cNvSpPr/>
          <p:nvPr/>
        </p:nvSpPr>
        <p:spPr>
          <a:xfrm>
            <a:off x="0" y="2944813"/>
            <a:ext cx="425450" cy="852487"/>
          </a:xfrm>
          <a:custGeom>
            <a:avLst/>
            <a:gdLst>
              <a:gd name="connsiteX0" fmla="*/ 0 w 537947"/>
              <a:gd name="connsiteY0" fmla="*/ 0 h 1076097"/>
              <a:gd name="connsiteX1" fmla="*/ 108325 w 537947"/>
              <a:gd name="connsiteY1" fmla="*/ 10920 h 1076097"/>
              <a:gd name="connsiteX2" fmla="*/ 537947 w 537947"/>
              <a:gd name="connsiteY2" fmla="*/ 538048 h 1076097"/>
              <a:gd name="connsiteX3" fmla="*/ 108325 w 537947"/>
              <a:gd name="connsiteY3" fmla="*/ 1065177 h 1076097"/>
              <a:gd name="connsiteX4" fmla="*/ 0 w 537947"/>
              <a:gd name="connsiteY4" fmla="*/ 1076097 h 107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7" h="1076097">
                <a:moveTo>
                  <a:pt x="0" y="0"/>
                </a:moveTo>
                <a:lnTo>
                  <a:pt x="108325" y="10920"/>
                </a:lnTo>
                <a:cubicBezTo>
                  <a:pt x="353510" y="61092"/>
                  <a:pt x="537947" y="278031"/>
                  <a:pt x="537947" y="538048"/>
                </a:cubicBezTo>
                <a:cubicBezTo>
                  <a:pt x="537947" y="798065"/>
                  <a:pt x="353510" y="1015005"/>
                  <a:pt x="108325" y="1065177"/>
                </a:cubicBezTo>
                <a:lnTo>
                  <a:pt x="0" y="107609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燕尾形 18">
            <a:hlinkClick r:id="" action="ppaction://hlinkshowjump?jump=nextslide"/>
          </p:cNvPr>
          <p:cNvSpPr/>
          <p:nvPr/>
        </p:nvSpPr>
        <p:spPr>
          <a:xfrm>
            <a:off x="8489950" y="6499225"/>
            <a:ext cx="77788" cy="100013"/>
          </a:xfrm>
          <a:prstGeom prst="chevron">
            <a:avLst>
              <a:gd name="adj" fmla="val 619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3D3F4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燕尾形 19">
            <a:hlinkClick r:id="" action="ppaction://hlinkshowjump?jump=previousslide"/>
          </p:cNvPr>
          <p:cNvSpPr/>
          <p:nvPr/>
        </p:nvSpPr>
        <p:spPr>
          <a:xfrm flipH="1">
            <a:off x="7937500" y="6499225"/>
            <a:ext cx="77788" cy="100013"/>
          </a:xfrm>
          <a:prstGeom prst="chevron">
            <a:avLst>
              <a:gd name="adj" fmla="val 619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3D3F41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8866188" y="3290888"/>
            <a:ext cx="176212" cy="204787"/>
          </a:xfrm>
          <a:prstGeom prst="chevron">
            <a:avLst>
              <a:gd name="adj" fmla="val 61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3D3F41"/>
              </a:solidFill>
              <a:ea typeface="微软雅黑" panose="020B0503020204020204" pitchFamily="34" charset="-122"/>
            </a:endParaRPr>
          </a:p>
        </p:txBody>
      </p:sp>
      <p:sp>
        <p:nvSpPr>
          <p:cNvPr id="26" name="燕尾形 25"/>
          <p:cNvSpPr/>
          <p:nvPr/>
        </p:nvSpPr>
        <p:spPr>
          <a:xfrm flipH="1">
            <a:off x="103188" y="3290888"/>
            <a:ext cx="176212" cy="204787"/>
          </a:xfrm>
          <a:prstGeom prst="chevron">
            <a:avLst>
              <a:gd name="adj" fmla="val 61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3D3F4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27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343537"/>
          </a:solidFill>
          <a:effectLst>
            <a:outerShdw dist="50800" dir="5400000" algn="t" rotWithShape="0">
              <a:schemeClr val="bg1">
                <a:alpha val="19000"/>
              </a:scheme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343537"/>
          </a:solidFill>
          <a:latin typeface="Arial Black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343537"/>
          </a:solidFill>
          <a:latin typeface="Arial Black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343537"/>
          </a:solidFill>
          <a:latin typeface="Arial Black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343537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343537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343537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343537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343537"/>
          </a:solidFill>
          <a:latin typeface="Arial Black" pitchFamily="34" charset="0"/>
          <a:ea typeface="微软雅黑" pitchFamily="34" charset="-122"/>
        </a:defRPr>
      </a:lvl9pPr>
    </p:titleStyle>
    <p:bodyStyle>
      <a:lvl1pPr marL="357188" indent="-357188" algn="just" rtl="0" eaLnBrk="0" fontAlgn="base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 kern="12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88" indent="-285750" algn="just" rtl="0" eaLnBrk="0" fontAlgn="base" hangingPunct="0">
        <a:lnSpc>
          <a:spcPct val="130000"/>
        </a:lnSpc>
        <a:spcBef>
          <a:spcPct val="0"/>
        </a:spcBef>
        <a:spcAft>
          <a:spcPts val="600"/>
        </a:spcAft>
        <a:buClr>
          <a:srgbClr val="8D9194"/>
        </a:buClr>
        <a:buFont typeface="幼圆" pitchFamily="49" charset="-122"/>
        <a:buChar char=" 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468313" y="1125538"/>
            <a:ext cx="8424862" cy="36748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fontAlgn="base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zh-CN" altLang="en-US" sz="2400" b="1" dirty="0" smtClean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zh-CN" altLang="en-US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实验室安全学</a:t>
            </a:r>
            <a:r>
              <a:rPr lang="en-US" altLang="zh-CN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       </a:t>
            </a:r>
            <a:r>
              <a:rPr lang="zh-CN" altLang="en-US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编号： </a:t>
            </a:r>
            <a:r>
              <a:rPr lang="en-US" altLang="zh-CN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5030001</a:t>
            </a:r>
            <a:r>
              <a:rPr lang="en-US" altLang="zh-CN" sz="24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 fontAlgn="base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zh-CN" altLang="en-US" sz="2400" b="1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zh-CN" altLang="en-US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：必修课，</a:t>
            </a:r>
            <a:r>
              <a:rPr lang="en-US" altLang="zh-CN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学分，</a:t>
            </a:r>
            <a:r>
              <a:rPr lang="en-US" altLang="zh-CN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  <a:endParaRPr lang="en-US" altLang="zh-CN" sz="2400" dirty="0">
              <a:solidFill>
                <a:srgbClr val="3D3F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zh-CN" altLang="en-US" sz="2400" b="1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课表</a:t>
            </a:r>
            <a:r>
              <a:rPr lang="zh-CN" altLang="en-US" sz="24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1-8</a:t>
            </a:r>
            <a:r>
              <a:rPr lang="zh-CN" altLang="en-US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endParaRPr lang="en-US" altLang="zh-CN" sz="2400" dirty="0">
              <a:solidFill>
                <a:srgbClr val="3D3F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一班：</a:t>
            </a:r>
            <a:r>
              <a:rPr lang="zh-CN" altLang="en-US" sz="2000" dirty="0" smtClean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周一     </a:t>
            </a:r>
            <a:r>
              <a:rPr lang="en-US" altLang="zh-CN" sz="2000" dirty="0" smtClean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      8:00-9:35         </a:t>
            </a:r>
            <a:r>
              <a:rPr lang="zh-CN" altLang="en-US" sz="2000" dirty="0" smtClean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逸</a:t>
            </a:r>
            <a:r>
              <a:rPr lang="zh-CN" altLang="en-US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夫楼</a:t>
            </a:r>
            <a:r>
              <a:rPr lang="en-US" altLang="zh-CN" sz="2000" dirty="0" smtClean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</a:t>
            </a:r>
            <a:r>
              <a:rPr lang="zh-CN" altLang="en-US" sz="2000" dirty="0" smtClean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（教室调整了）</a:t>
            </a:r>
            <a:endParaRPr lang="en-US" altLang="zh-CN" sz="2000" dirty="0">
              <a:solidFill>
                <a:srgbClr val="3D3F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二班：</a:t>
            </a:r>
            <a:r>
              <a:rPr lang="zh-CN" altLang="en-US" sz="2000" dirty="0" smtClean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周一     </a:t>
            </a:r>
            <a:r>
              <a:rPr lang="en-US" altLang="zh-CN" sz="2000" dirty="0" smtClean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11-12  19:30-21:05     </a:t>
            </a:r>
            <a:r>
              <a:rPr lang="zh-CN" altLang="en-US" sz="2000" dirty="0" smtClean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逸</a:t>
            </a:r>
            <a:r>
              <a:rPr lang="zh-CN" altLang="en-US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夫楼</a:t>
            </a:r>
            <a:r>
              <a:rPr lang="en-US" altLang="zh-CN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205</a:t>
            </a:r>
          </a:p>
          <a:p>
            <a:pPr lvl="1" fontAlgn="base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三班：</a:t>
            </a:r>
            <a:r>
              <a:rPr lang="zh-CN" altLang="en-US" sz="2000" dirty="0" smtClean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周二     </a:t>
            </a:r>
            <a:r>
              <a:rPr lang="en-US" altLang="zh-CN" sz="2000" dirty="0" smtClean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9-10    17:10-18:45     </a:t>
            </a:r>
            <a:r>
              <a:rPr lang="zh-CN" altLang="en-US" sz="2000" dirty="0" smtClean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逸</a:t>
            </a:r>
            <a:r>
              <a:rPr lang="zh-CN" altLang="en-US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夫楼</a:t>
            </a:r>
            <a:r>
              <a:rPr lang="en-US" altLang="zh-CN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205</a:t>
            </a:r>
            <a:endParaRPr lang="zh-CN" altLang="en-US" sz="2400" dirty="0">
              <a:solidFill>
                <a:srgbClr val="3D3F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zh-CN" altLang="en-US" sz="2400" b="1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生源</a:t>
            </a:r>
            <a:r>
              <a:rPr lang="zh-CN" altLang="en-US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：材料学科</a:t>
            </a:r>
            <a:r>
              <a:rPr lang="en-US" altLang="zh-CN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~700</a:t>
            </a:r>
            <a:r>
              <a:rPr lang="zh-CN" altLang="en-US" sz="2000" dirty="0">
                <a:solidFill>
                  <a:srgbClr val="3D3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dirty="0">
              <a:solidFill>
                <a:srgbClr val="3D3F41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标题 1"/>
          <p:cNvSpPr txBox="1">
            <a:spLocks/>
          </p:cNvSpPr>
          <p:nvPr/>
        </p:nvSpPr>
        <p:spPr bwMode="auto">
          <a:xfrm>
            <a:off x="766763" y="274638"/>
            <a:ext cx="51736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algn="just" eaLnBrk="0" hangingPunct="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accent1"/>
                </a:solidFill>
                <a:latin typeface="Arial" charset="0"/>
                <a:ea typeface="微软雅黑" pitchFamily="34" charset="-122"/>
              </a:defRPr>
            </a:lvl1pPr>
            <a:lvl2pPr marL="639763" indent="-246063" algn="just" eaLnBrk="0" hangingPunct="0">
              <a:lnSpc>
                <a:spcPct val="130000"/>
              </a:lnSpc>
              <a:spcAft>
                <a:spcPts val="600"/>
              </a:spcAft>
              <a:buClr>
                <a:srgbClr val="8D9194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46063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3pPr>
            <a:lvl4pPr marL="1187450" indent="-20955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4pPr>
            <a:lvl5pPr marL="1462088" indent="-20955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5pPr>
            <a:lvl6pPr marL="1919288" indent="-2095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6pPr>
            <a:lvl7pPr marL="2376488" indent="-2095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7pPr>
            <a:lvl8pPr marL="2833688" indent="-2095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8pPr>
            <a:lvl9pPr marL="3290888" indent="-2095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9pPr>
          </a:lstStyle>
          <a:p>
            <a:pPr algn="l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 dirty="0" smtClean="0">
                <a:solidFill>
                  <a:srgbClr val="00589A"/>
                </a:solidFill>
                <a:latin typeface="微软雅黑" pitchFamily="34" charset="-122"/>
                <a:cs typeface="Times New Roman" pitchFamily="18" charset="0"/>
              </a:rPr>
              <a:t>课程</a:t>
            </a:r>
            <a:r>
              <a:rPr lang="zh-CN" altLang="en-US" sz="3200" b="1" dirty="0">
                <a:solidFill>
                  <a:srgbClr val="00589A"/>
                </a:solidFill>
                <a:latin typeface="微软雅黑" pitchFamily="34" charset="-122"/>
                <a:cs typeface="Times New Roman" pitchFamily="18" charset="0"/>
              </a:rPr>
              <a:t>信息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34963" y="260350"/>
            <a:ext cx="0" cy="468313"/>
          </a:xfrm>
          <a:prstGeom prst="line">
            <a:avLst/>
          </a:prstGeom>
          <a:ln w="1524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68313" y="260350"/>
            <a:ext cx="0" cy="468313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33400" y="260350"/>
            <a:ext cx="0" cy="468313"/>
          </a:xfrm>
          <a:prstGeom prst="line">
            <a:avLst/>
          </a:prstGeom>
          <a:ln w="381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91567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0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468313" y="1125538"/>
            <a:ext cx="8424862" cy="63940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600" b="1" dirty="0">
                <a:solidFill>
                  <a:srgbClr val="0058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公共邮箱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shiyanshi_anquan@163.com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”首字母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+2017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邮件主题：姓名，学号，第几周作业（意见、建议）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从个人邮箱发到公共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endParaRPr lang="en-US" altLang="zh-CN" sz="800" strike="sngStrike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600" b="1" dirty="0">
                <a:solidFill>
                  <a:srgbClr val="0058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课件发放方式</a:t>
            </a:r>
            <a:endParaRPr lang="en-US" altLang="zh-CN" sz="2600" b="1" dirty="0">
              <a:solidFill>
                <a:srgbClr val="00589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344340435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655549321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（二班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628105291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（三班）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endParaRPr lang="en-US" altLang="zh-CN" sz="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600" b="1" dirty="0">
                <a:solidFill>
                  <a:srgbClr val="0058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联系方式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石琳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13691089872     shilin@ustb.edu.cn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AutoNum type="arabicPeriod"/>
              <a:defRPr/>
            </a:pPr>
            <a:endParaRPr lang="en-US" altLang="zh-CN" sz="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AutoNum type="arabicPeriod"/>
              <a:defRPr/>
            </a:pP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1" name="标题 1"/>
          <p:cNvSpPr txBox="1">
            <a:spLocks/>
          </p:cNvSpPr>
          <p:nvPr/>
        </p:nvSpPr>
        <p:spPr bwMode="auto">
          <a:xfrm>
            <a:off x="766763" y="274638"/>
            <a:ext cx="51736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algn="just" eaLnBrk="0" hangingPunct="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accent1"/>
                </a:solidFill>
                <a:latin typeface="Arial" charset="0"/>
                <a:ea typeface="微软雅黑" pitchFamily="34" charset="-122"/>
              </a:defRPr>
            </a:lvl1pPr>
            <a:lvl2pPr marL="639763" indent="-246063" algn="just" eaLnBrk="0" hangingPunct="0">
              <a:lnSpc>
                <a:spcPct val="130000"/>
              </a:lnSpc>
              <a:spcAft>
                <a:spcPts val="600"/>
              </a:spcAft>
              <a:buClr>
                <a:srgbClr val="8D9194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46063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3pPr>
            <a:lvl4pPr marL="1187450" indent="-20955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4pPr>
            <a:lvl5pPr marL="1462088" indent="-20955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5pPr>
            <a:lvl6pPr marL="1919288" indent="-2095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6pPr>
            <a:lvl7pPr marL="2376488" indent="-2095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7pPr>
            <a:lvl8pPr marL="2833688" indent="-2095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8pPr>
            <a:lvl9pPr marL="3290888" indent="-2095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 smtClean="0">
                <a:solidFill>
                  <a:srgbClr val="00589A"/>
                </a:solidFill>
                <a:latin typeface="微软雅黑" pitchFamily="34" charset="-122"/>
                <a:cs typeface="Times New Roman" pitchFamily="18" charset="0"/>
              </a:rPr>
              <a:t>沟通联络</a:t>
            </a:r>
            <a:endParaRPr lang="zh-CN" altLang="en-US" sz="3200" b="1" dirty="0">
              <a:solidFill>
                <a:srgbClr val="00589A"/>
              </a:solidFill>
              <a:latin typeface="微软雅黑" pitchFamily="34" charset="-122"/>
              <a:cs typeface="Times New Roman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4963" y="260350"/>
            <a:ext cx="0" cy="468313"/>
          </a:xfrm>
          <a:prstGeom prst="line">
            <a:avLst/>
          </a:prstGeom>
          <a:ln w="1524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68313" y="260350"/>
            <a:ext cx="0" cy="468313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33400" y="260350"/>
            <a:ext cx="0" cy="468313"/>
          </a:xfrm>
          <a:prstGeom prst="line">
            <a:avLst/>
          </a:prstGeom>
          <a:ln w="381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91567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468313" y="1125538"/>
            <a:ext cx="8424862" cy="43088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建林、石琳编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高校材料实验室安全，北京科技大学，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朱莉娜等编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高校实验室安全基础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天津大学出版社，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 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敖天其等编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实验室安全与环境保护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四川大学出版社，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 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姜忠良等编著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实验室安全基础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清华大学出版社，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2009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王长利等编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实验室安全手册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吉林大学出版社，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2009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和彦苓编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实验室安全与管理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人民卫生出版社，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冯建跃编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高校实验室化学安全与防护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浙江大学出版社，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孙玲玲编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高校实验室安全与环境管理导论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浙江大学出版社，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黄凯编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大学实验室安全基础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北京大学出版社，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标题 1"/>
          <p:cNvSpPr txBox="1">
            <a:spLocks/>
          </p:cNvSpPr>
          <p:nvPr/>
        </p:nvSpPr>
        <p:spPr bwMode="auto">
          <a:xfrm>
            <a:off x="766763" y="274638"/>
            <a:ext cx="51736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algn="just" eaLnBrk="0" hangingPunct="0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accent1"/>
                </a:solidFill>
                <a:latin typeface="Arial" charset="0"/>
                <a:ea typeface="微软雅黑" pitchFamily="34" charset="-122"/>
              </a:defRPr>
            </a:lvl1pPr>
            <a:lvl2pPr marL="639763" indent="-246063" algn="just" eaLnBrk="0" hangingPunct="0">
              <a:lnSpc>
                <a:spcPct val="130000"/>
              </a:lnSpc>
              <a:spcAft>
                <a:spcPts val="600"/>
              </a:spcAft>
              <a:buClr>
                <a:srgbClr val="8D9194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46063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3pPr>
            <a:lvl4pPr marL="1187450" indent="-20955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4pPr>
            <a:lvl5pPr marL="1462088" indent="-209550" eaLnBrk="0" hangingPunct="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5pPr>
            <a:lvl6pPr marL="1919288" indent="-2095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6pPr>
            <a:lvl7pPr marL="2376488" indent="-2095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7pPr>
            <a:lvl8pPr marL="2833688" indent="-2095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8pPr>
            <a:lvl9pPr marL="3290888" indent="-20955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00589A"/>
                </a:solidFill>
                <a:latin typeface="微软雅黑" pitchFamily="34" charset="-122"/>
                <a:cs typeface="Times New Roman" pitchFamily="18" charset="0"/>
              </a:rPr>
              <a:t>参考书目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34963" y="260350"/>
            <a:ext cx="0" cy="468313"/>
          </a:xfrm>
          <a:prstGeom prst="line">
            <a:avLst/>
          </a:prstGeom>
          <a:ln w="1524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68313" y="260350"/>
            <a:ext cx="0" cy="468313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33400" y="260350"/>
            <a:ext cx="0" cy="468313"/>
          </a:xfrm>
          <a:prstGeom prst="line">
            <a:avLst/>
          </a:prstGeom>
          <a:ln w="381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91567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02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000120140530A10PPBG">
  <a:themeElements>
    <a:clrScheme name="自定义 1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5FACC0"/>
      </a:accent2>
      <a:accent3>
        <a:srgbClr val="A4C37B"/>
      </a:accent3>
      <a:accent4>
        <a:srgbClr val="C6BBA6"/>
      </a:accent4>
      <a:accent5>
        <a:srgbClr val="C5D8F2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lnSpc>
            <a:spcPct val="150000"/>
          </a:lnSpc>
          <a:spcBef>
            <a:spcPts val="600"/>
          </a:spcBef>
          <a:spcAft>
            <a:spcPts val="0"/>
          </a:spcAft>
          <a:defRPr sz="2600" b="1" dirty="0">
            <a:solidFill>
              <a:srgbClr val="00589A"/>
            </a:solidFill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254</Words>
  <Application>Microsoft Office PowerPoint</Application>
  <PresentationFormat>全屏显示(4:3)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1_A000120140530A10PPBG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</cp:revision>
  <dcterms:created xsi:type="dcterms:W3CDTF">2017-09-12T03:25:33Z</dcterms:created>
  <dcterms:modified xsi:type="dcterms:W3CDTF">2017-09-13T01:13:44Z</dcterms:modified>
</cp:coreProperties>
</file>