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260" r:id="rId2"/>
    <p:sldId id="261" r:id="rId3"/>
    <p:sldId id="263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3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8F136-ECA2-400A-9742-6B13F615536D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4CFED-327F-449C-92C8-82512ABEEA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931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32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232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4B134BE-69A8-4643-8610-C80820BAE5DA}" type="slidenum">
              <a:rPr lang="zh-CN" altLang="en-US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32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232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4B134BE-69A8-4643-8610-C80820BAE5DA}" type="slidenum">
              <a:rPr lang="zh-CN" altLang="en-US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32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232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4B134BE-69A8-4643-8610-C80820BAE5DA}" type="slidenum">
              <a:rPr lang="zh-CN" altLang="en-US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" b="372"/>
          <a:stretch>
            <a:fillRect/>
          </a:stretch>
        </p:blipFill>
        <p:spPr bwMode="auto">
          <a:xfrm>
            <a:off x="0" y="-17463"/>
            <a:ext cx="9144000" cy="6880226"/>
          </a:xfrm>
          <a:prstGeom prst="rect">
            <a:avLst/>
          </a:prstGeom>
          <a:blipFill dpi="0" rotWithShape="1">
            <a:blip r:embed="rId3"/>
            <a:srcRect t="-69" b="372"/>
            <a:stretch>
              <a:fillRect/>
            </a:stretch>
          </a:blipFill>
          <a:ln>
            <a:noFill/>
          </a:ln>
          <a:effectLst>
            <a:outerShdw dist="25400" dir="5400000" algn="t" rotWithShape="0">
              <a:schemeClr val="bg1">
                <a:alpha val="37000"/>
              </a:schemeClr>
            </a:outerShdw>
          </a:effectLst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4"/>
          <p:cNvSpPr/>
          <p:nvPr/>
        </p:nvSpPr>
        <p:spPr>
          <a:xfrm>
            <a:off x="3733800" y="487363"/>
            <a:ext cx="1592263" cy="159226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tx1">
                <a:lumMod val="60000"/>
                <a:lumOff val="40000"/>
              </a:schemeClr>
            </a:solidFill>
          </a:ln>
          <a:effectLst>
            <a:outerShdw dist="25400" dir="5400000" algn="t" rotWithShape="0">
              <a:schemeClr val="bg1"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6" name="组合 16"/>
          <p:cNvGrpSpPr>
            <a:grpSpLocks/>
          </p:cNvGrpSpPr>
          <p:nvPr/>
        </p:nvGrpSpPr>
        <p:grpSpPr bwMode="auto">
          <a:xfrm>
            <a:off x="4365625" y="5016500"/>
            <a:ext cx="487363" cy="487363"/>
            <a:chOff x="4347417" y="5016137"/>
            <a:chExt cx="487680" cy="487680"/>
          </a:xfrm>
        </p:grpSpPr>
        <p:sp>
          <p:nvSpPr>
            <p:cNvPr id="7" name="椭圆 6">
              <a:hlinkClick r:id="" action="ppaction://hlinkshowjump?jump=nextslide"/>
            </p:cNvPr>
            <p:cNvSpPr/>
            <p:nvPr userDrawn="1"/>
          </p:nvSpPr>
          <p:spPr>
            <a:xfrm>
              <a:off x="4347417" y="5016137"/>
              <a:ext cx="487680" cy="487680"/>
            </a:xfrm>
            <a:prstGeom prst="ellips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>
              <a:outerShdw dist="25400" dir="5400000" algn="t" rotWithShape="0">
                <a:schemeClr val="bg1">
                  <a:alpha val="3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" name="燕尾形 7">
              <a:hlinkClick r:id="" action="ppaction://hlinkshowjump?jump=nextslide"/>
            </p:cNvPr>
            <p:cNvSpPr/>
            <p:nvPr userDrawn="1"/>
          </p:nvSpPr>
          <p:spPr>
            <a:xfrm>
              <a:off x="4503093" y="5168636"/>
              <a:ext cx="176328" cy="204921"/>
            </a:xfrm>
            <a:prstGeom prst="chevron">
              <a:avLst>
                <a:gd name="adj" fmla="val 6175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dirty="0">
                <a:solidFill>
                  <a:srgbClr val="3D3F4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KSO_CT1"/>
          <p:cNvSpPr>
            <a:spLocks noGrp="1"/>
          </p:cNvSpPr>
          <p:nvPr>
            <p:ph type="ctrTitle"/>
          </p:nvPr>
        </p:nvSpPr>
        <p:spPr>
          <a:xfrm>
            <a:off x="1419375" y="2419353"/>
            <a:ext cx="6383500" cy="1021952"/>
          </a:xfrm>
          <a:noFill/>
        </p:spPr>
        <p:txBody>
          <a:bodyPr lIns="0" tIns="0" rIns="0" bIns="0" anchor="ctr"/>
          <a:lstStyle>
            <a:lvl1pPr algn="ctr">
              <a:defRPr sz="4000">
                <a:solidFill>
                  <a:schemeClr val="tx2">
                    <a:lumMod val="75000"/>
                  </a:schemeClr>
                </a:solidFill>
                <a:effectLst>
                  <a:outerShdw dist="38100" dir="5400000" algn="t" rotWithShape="0">
                    <a:schemeClr val="bg1">
                      <a:alpha val="31000"/>
                    </a:schemeClr>
                  </a:outerShdw>
                </a:effectLst>
                <a:latin typeface="Baskerville Old Face" panose="02020602080505020303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CT2"/>
          <p:cNvSpPr>
            <a:spLocks noGrp="1"/>
          </p:cNvSpPr>
          <p:nvPr>
            <p:ph type="subTitle" idx="1"/>
          </p:nvPr>
        </p:nvSpPr>
        <p:spPr>
          <a:xfrm>
            <a:off x="1419494" y="3495191"/>
            <a:ext cx="6379900" cy="467211"/>
          </a:xfrm>
          <a:solidFill>
            <a:schemeClr val="accent1">
              <a:lumMod val="60000"/>
              <a:lumOff val="40000"/>
            </a:schemeClr>
          </a:solidFill>
          <a:effectLst>
            <a:outerShdw dist="25400" dir="5400000" algn="t" rotWithShape="0">
              <a:schemeClr val="bg1">
                <a:alpha val="37000"/>
              </a:scheme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 smtClean="0"/>
          </a:p>
        </p:txBody>
      </p:sp>
      <p:sp>
        <p:nvSpPr>
          <p:cNvPr id="9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1B349864-AE12-4FF6-BA42-E52C188BB87B}" type="datetimeFigureOut">
              <a:rPr lang="zh-CN" altLang="en-US"/>
              <a:pPr>
                <a:defRPr/>
              </a:pPr>
              <a:t>2017/9/27</a:t>
            </a:fld>
            <a:endParaRPr lang="zh-CN" altLang="en-US"/>
          </a:p>
        </p:txBody>
      </p:sp>
      <p:sp>
        <p:nvSpPr>
          <p:cNvPr id="10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61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6850FC8E-2D39-4498-9309-C01B7D337762}" type="datetimeFigureOut">
              <a:rPr lang="zh-CN" altLang="en-US"/>
              <a:pPr>
                <a:defRPr/>
              </a:pPr>
              <a:t>2017/9/27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98E45D0-7A28-4321-B5F0-539DFF619C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899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DF3BD87-58E9-4FDD-98FC-EABCE8917AD9}" type="datetimeFigureOut">
              <a:rPr lang="zh-CN" altLang="en-US"/>
              <a:pPr>
                <a:defRPr/>
              </a:pPr>
              <a:t>2017/9/27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A561E07-69E5-43DB-8A37-4F72F60A31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74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46362" y="101595"/>
            <a:ext cx="7842862" cy="699594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54777" y="983751"/>
            <a:ext cx="7834446" cy="5193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EA3723C9-C6CA-4821-9CBC-ECB8FB3AC627}" type="datetimeFigureOut">
              <a:rPr lang="zh-CN" altLang="en-US"/>
              <a:pPr>
                <a:defRPr/>
              </a:pPr>
              <a:t>2017/9/27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2A8A2DB-B80F-4858-A20B-F0CB69AAA7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83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" b="372"/>
          <a:stretch>
            <a:fillRect/>
          </a:stretch>
        </p:blipFill>
        <p:spPr bwMode="auto">
          <a:xfrm>
            <a:off x="0" y="-17463"/>
            <a:ext cx="9144000" cy="688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4257675" y="4406900"/>
            <a:ext cx="487363" cy="487363"/>
            <a:chOff x="4347417" y="4406531"/>
            <a:chExt cx="487680" cy="487680"/>
          </a:xfrm>
        </p:grpSpPr>
        <p:sp>
          <p:nvSpPr>
            <p:cNvPr id="6" name="椭圆 5">
              <a:hlinkClick r:id="" action="ppaction://hlinkshowjump?jump=nextslide"/>
            </p:cNvPr>
            <p:cNvSpPr/>
            <p:nvPr userDrawn="1"/>
          </p:nvSpPr>
          <p:spPr>
            <a:xfrm>
              <a:off x="4347417" y="4406531"/>
              <a:ext cx="487680" cy="487680"/>
            </a:xfrm>
            <a:prstGeom prst="ellips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>
              <a:outerShdw dist="25400" dir="5400000" algn="t" rotWithShape="0">
                <a:schemeClr val="bg1">
                  <a:alpha val="3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" name="燕尾形 6">
              <a:hlinkClick r:id="" action="ppaction://hlinkshowjump?jump=nextslide"/>
            </p:cNvPr>
            <p:cNvSpPr/>
            <p:nvPr userDrawn="1"/>
          </p:nvSpPr>
          <p:spPr>
            <a:xfrm>
              <a:off x="4503093" y="4559030"/>
              <a:ext cx="176328" cy="204921"/>
            </a:xfrm>
            <a:prstGeom prst="chevron">
              <a:avLst>
                <a:gd name="adj" fmla="val 6175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dirty="0">
                <a:solidFill>
                  <a:srgbClr val="3D3F4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870156" y="2037801"/>
            <a:ext cx="5262158" cy="811261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1870156" y="2876051"/>
            <a:ext cx="5262158" cy="398371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1520B6C-16DE-48B4-B73A-22A274718D3D}" type="datetimeFigureOut">
              <a:rPr lang="zh-CN" altLang="en-US"/>
              <a:pPr>
                <a:defRPr/>
              </a:pPr>
              <a:t>2017/9/27</a:t>
            </a:fld>
            <a:endParaRPr lang="zh-CN" altLang="en-US"/>
          </a:p>
        </p:txBody>
      </p:sp>
      <p:sp>
        <p:nvSpPr>
          <p:cNvPr id="9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39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C6BAA4F-6507-46AC-9B5E-6FFB0418D65F}" type="datetimeFigureOut">
              <a:rPr lang="zh-CN" altLang="en-US"/>
              <a:pPr>
                <a:defRPr/>
              </a:pPr>
              <a:t>2017/9/27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88C92CF-654B-4DA4-B803-9CF5E77CC2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64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8BA4AA4-9DCB-47AE-866C-BFCE09299FDA}" type="datetimeFigureOut">
              <a:rPr lang="zh-CN" altLang="en-US"/>
              <a:pPr>
                <a:defRPr/>
              </a:pPr>
              <a:t>2017/9/27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52ACC2E7-8C5D-4D3C-9F31-BD2D60B04A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BD8A506C-B34C-4A39-A1DE-D2BFEA305B53}" type="datetimeFigureOut">
              <a:rPr lang="zh-CN" altLang="en-US"/>
              <a:pPr>
                <a:defRPr/>
              </a:pPr>
              <a:t>2017/9/27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03096EA-25C7-42C7-999C-92349E1B4C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04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21A2173-F669-47BF-B4A4-8948CB4C3824}" type="datetimeFigureOut">
              <a:rPr lang="zh-CN" altLang="en-US"/>
              <a:pPr>
                <a:defRPr/>
              </a:pPr>
              <a:t>2017/9/27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9CE946D0-F20B-416F-9B35-77DAE4DAD1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00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2" y="533402"/>
            <a:ext cx="2949178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28"/>
            <a:ext cx="462915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2" y="2133602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14C0F524-F456-4F99-A3ED-94306517974C}" type="datetimeFigureOut">
              <a:rPr lang="zh-CN" altLang="en-US"/>
              <a:pPr>
                <a:defRPr/>
              </a:pPr>
              <a:t>2017/9/27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3B00640-115B-4D23-8422-1FBB50553C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43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FB90FC4D-64AF-4350-B08E-CBCB4B5709B8}" type="datetimeFigureOut">
              <a:rPr lang="zh-CN" altLang="en-US"/>
              <a:pPr>
                <a:defRPr/>
              </a:pPr>
              <a:t>2017/9/27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53D3CBF-16D8-4A3E-AC88-E0295A98B5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69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" b="372"/>
          <a:stretch>
            <a:fillRect/>
          </a:stretch>
        </p:blipFill>
        <p:spPr bwMode="auto">
          <a:xfrm>
            <a:off x="0" y="-17463"/>
            <a:ext cx="9144000" cy="688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任意多边形 26">
            <a:hlinkClick r:id="" action="ppaction://hlinkshowjump?jump=nextslide"/>
          </p:cNvPr>
          <p:cNvSpPr/>
          <p:nvPr/>
        </p:nvSpPr>
        <p:spPr>
          <a:xfrm flipH="1">
            <a:off x="8715375" y="2944813"/>
            <a:ext cx="425450" cy="852487"/>
          </a:xfrm>
          <a:custGeom>
            <a:avLst/>
            <a:gdLst>
              <a:gd name="connsiteX0" fmla="*/ 0 w 537947"/>
              <a:gd name="connsiteY0" fmla="*/ 0 h 1076097"/>
              <a:gd name="connsiteX1" fmla="*/ 108325 w 537947"/>
              <a:gd name="connsiteY1" fmla="*/ 10920 h 1076097"/>
              <a:gd name="connsiteX2" fmla="*/ 537947 w 537947"/>
              <a:gd name="connsiteY2" fmla="*/ 538048 h 1076097"/>
              <a:gd name="connsiteX3" fmla="*/ 108325 w 537947"/>
              <a:gd name="connsiteY3" fmla="*/ 1065177 h 1076097"/>
              <a:gd name="connsiteX4" fmla="*/ 0 w 537947"/>
              <a:gd name="connsiteY4" fmla="*/ 1076097 h 107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47" h="1076097">
                <a:moveTo>
                  <a:pt x="0" y="0"/>
                </a:moveTo>
                <a:lnTo>
                  <a:pt x="108325" y="10920"/>
                </a:lnTo>
                <a:cubicBezTo>
                  <a:pt x="353510" y="61092"/>
                  <a:pt x="537947" y="278031"/>
                  <a:pt x="537947" y="538048"/>
                </a:cubicBezTo>
                <a:cubicBezTo>
                  <a:pt x="537947" y="798065"/>
                  <a:pt x="353510" y="1015005"/>
                  <a:pt x="108325" y="1065177"/>
                </a:cubicBezTo>
                <a:lnTo>
                  <a:pt x="0" y="1076097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8650" y="101600"/>
            <a:ext cx="7894638" cy="700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101" name="KSO_BC1"/>
          <p:cNvSpPr>
            <a:spLocks noGrp="1"/>
          </p:cNvSpPr>
          <p:nvPr>
            <p:ph type="body" idx="1"/>
          </p:nvPr>
        </p:nvSpPr>
        <p:spPr bwMode="auto">
          <a:xfrm>
            <a:off x="628650" y="984250"/>
            <a:ext cx="7886700" cy="519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rgbClr val="3D3F41">
                    <a:tint val="75000"/>
                  </a:srgbClr>
                </a:solidFill>
                <a:latin typeface="Calibri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C1F8AE-7B11-475E-9147-A2084E6D7562}" type="datetimeFigureOut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2017/9/27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rgbClr val="3D3F41">
                    <a:tint val="75000"/>
                  </a:srgbClr>
                </a:solidFill>
                <a:latin typeface="Calibri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037513" y="6356350"/>
            <a:ext cx="425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rgbClr val="358CC1"/>
                </a:solidFill>
                <a:latin typeface="Calibri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C66F2F-536B-414B-AE59-471544BE9F0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628650" y="6713538"/>
            <a:ext cx="7921625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 13">
            <a:hlinkClick r:id="" action="ppaction://hlinkshowjump?jump=previousslide"/>
          </p:cNvPr>
          <p:cNvSpPr/>
          <p:nvPr/>
        </p:nvSpPr>
        <p:spPr>
          <a:xfrm>
            <a:off x="0" y="2944813"/>
            <a:ext cx="425450" cy="852487"/>
          </a:xfrm>
          <a:custGeom>
            <a:avLst/>
            <a:gdLst>
              <a:gd name="connsiteX0" fmla="*/ 0 w 537947"/>
              <a:gd name="connsiteY0" fmla="*/ 0 h 1076097"/>
              <a:gd name="connsiteX1" fmla="*/ 108325 w 537947"/>
              <a:gd name="connsiteY1" fmla="*/ 10920 h 1076097"/>
              <a:gd name="connsiteX2" fmla="*/ 537947 w 537947"/>
              <a:gd name="connsiteY2" fmla="*/ 538048 h 1076097"/>
              <a:gd name="connsiteX3" fmla="*/ 108325 w 537947"/>
              <a:gd name="connsiteY3" fmla="*/ 1065177 h 1076097"/>
              <a:gd name="connsiteX4" fmla="*/ 0 w 537947"/>
              <a:gd name="connsiteY4" fmla="*/ 1076097 h 107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47" h="1076097">
                <a:moveTo>
                  <a:pt x="0" y="0"/>
                </a:moveTo>
                <a:lnTo>
                  <a:pt x="108325" y="10920"/>
                </a:lnTo>
                <a:cubicBezTo>
                  <a:pt x="353510" y="61092"/>
                  <a:pt x="537947" y="278031"/>
                  <a:pt x="537947" y="538048"/>
                </a:cubicBezTo>
                <a:cubicBezTo>
                  <a:pt x="537947" y="798065"/>
                  <a:pt x="353510" y="1015005"/>
                  <a:pt x="108325" y="1065177"/>
                </a:cubicBezTo>
                <a:lnTo>
                  <a:pt x="0" y="1076097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9" name="燕尾形 18">
            <a:hlinkClick r:id="" action="ppaction://hlinkshowjump?jump=nextslide"/>
          </p:cNvPr>
          <p:cNvSpPr/>
          <p:nvPr/>
        </p:nvSpPr>
        <p:spPr>
          <a:xfrm>
            <a:off x="8489950" y="6499225"/>
            <a:ext cx="77788" cy="100013"/>
          </a:xfrm>
          <a:prstGeom prst="chevron">
            <a:avLst>
              <a:gd name="adj" fmla="val 6196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>
              <a:solidFill>
                <a:srgbClr val="3D3F41"/>
              </a:solidFill>
              <a:ea typeface="微软雅黑" panose="020B0503020204020204" pitchFamily="34" charset="-122"/>
            </a:endParaRPr>
          </a:p>
        </p:txBody>
      </p:sp>
      <p:sp>
        <p:nvSpPr>
          <p:cNvPr id="20" name="燕尾形 19">
            <a:hlinkClick r:id="" action="ppaction://hlinkshowjump?jump=previousslide"/>
          </p:cNvPr>
          <p:cNvSpPr/>
          <p:nvPr/>
        </p:nvSpPr>
        <p:spPr>
          <a:xfrm flipH="1">
            <a:off x="7937500" y="6499225"/>
            <a:ext cx="77788" cy="100013"/>
          </a:xfrm>
          <a:prstGeom prst="chevron">
            <a:avLst>
              <a:gd name="adj" fmla="val 6196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>
              <a:solidFill>
                <a:srgbClr val="3D3F41"/>
              </a:solidFill>
              <a:ea typeface="微软雅黑" panose="020B0503020204020204" pitchFamily="34" charset="-122"/>
            </a:endParaRPr>
          </a:p>
        </p:txBody>
      </p:sp>
      <p:sp>
        <p:nvSpPr>
          <p:cNvPr id="25" name="燕尾形 24"/>
          <p:cNvSpPr/>
          <p:nvPr/>
        </p:nvSpPr>
        <p:spPr>
          <a:xfrm>
            <a:off x="8866188" y="3290888"/>
            <a:ext cx="176212" cy="204787"/>
          </a:xfrm>
          <a:prstGeom prst="chevron">
            <a:avLst>
              <a:gd name="adj" fmla="val 617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>
              <a:solidFill>
                <a:srgbClr val="3D3F41"/>
              </a:solidFill>
              <a:ea typeface="微软雅黑" panose="020B0503020204020204" pitchFamily="34" charset="-122"/>
            </a:endParaRPr>
          </a:p>
        </p:txBody>
      </p:sp>
      <p:sp>
        <p:nvSpPr>
          <p:cNvPr id="26" name="燕尾形 25"/>
          <p:cNvSpPr/>
          <p:nvPr/>
        </p:nvSpPr>
        <p:spPr>
          <a:xfrm flipH="1">
            <a:off x="103188" y="3290888"/>
            <a:ext cx="176212" cy="204787"/>
          </a:xfrm>
          <a:prstGeom prst="chevron">
            <a:avLst>
              <a:gd name="adj" fmla="val 617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>
              <a:solidFill>
                <a:srgbClr val="3D3F4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06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343537"/>
          </a:solidFill>
          <a:effectLst>
            <a:outerShdw dist="50800" dir="5400000" algn="t" rotWithShape="0">
              <a:schemeClr val="bg1">
                <a:alpha val="19000"/>
              </a:schemeClr>
            </a:outerShdw>
          </a:effectLst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343537"/>
          </a:solidFill>
          <a:latin typeface="Arial Black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343537"/>
          </a:solidFill>
          <a:latin typeface="Arial Black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343537"/>
          </a:solidFill>
          <a:latin typeface="Arial Black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343537"/>
          </a:solidFill>
          <a:latin typeface="Arial Black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343537"/>
          </a:solidFill>
          <a:latin typeface="Arial Black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343537"/>
          </a:solidFill>
          <a:latin typeface="Arial Black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343537"/>
          </a:solidFill>
          <a:latin typeface="Arial Black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343537"/>
          </a:solidFill>
          <a:latin typeface="Arial Black" pitchFamily="34" charset="0"/>
          <a:ea typeface="微软雅黑" pitchFamily="34" charset="-122"/>
        </a:defRPr>
      </a:lvl9pPr>
    </p:titleStyle>
    <p:bodyStyle>
      <a:lvl1pPr marL="357188" indent="-357188" algn="just" rtl="0" eaLnBrk="0" fontAlgn="base" hangingPunct="0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 kern="12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188" indent="-285750" algn="just" rtl="0" eaLnBrk="0" fontAlgn="base" hangingPunct="0">
        <a:lnSpc>
          <a:spcPct val="130000"/>
        </a:lnSpc>
        <a:spcBef>
          <a:spcPct val="0"/>
        </a:spcBef>
        <a:spcAft>
          <a:spcPts val="600"/>
        </a:spcAft>
        <a:buClr>
          <a:srgbClr val="8D9194"/>
        </a:buClr>
        <a:buFont typeface="幼圆" pitchFamily="49" charset="-122"/>
        <a:buChar char=" 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Box 5"/>
          <p:cNvSpPr txBox="1">
            <a:spLocks noChangeArrowheads="1"/>
          </p:cNvSpPr>
          <p:nvPr/>
        </p:nvSpPr>
        <p:spPr bwMode="auto">
          <a:xfrm>
            <a:off x="468313" y="4547730"/>
            <a:ext cx="8424862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accent1"/>
                </a:solidFill>
                <a:latin typeface="Arial" charset="0"/>
                <a:ea typeface="微软雅黑" pitchFamily="34" charset="-122"/>
              </a:defRPr>
            </a:lvl1pPr>
            <a:lvl2pPr marL="742950" indent="-285750" algn="just" eaLnBrk="0" hangingPunct="0">
              <a:lnSpc>
                <a:spcPct val="130000"/>
              </a:lnSpc>
              <a:spcAft>
                <a:spcPts val="600"/>
              </a:spcAft>
              <a:buClr>
                <a:srgbClr val="8D9194"/>
              </a:buClr>
              <a:buFont typeface="幼圆" pitchFamily="49" charset="-122"/>
              <a:buChar char=" 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200150" indent="-285750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9pPr>
          </a:lstStyle>
          <a:p>
            <a:pPr marL="342900" lvl="2" indent="-34290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800" dirty="0" smtClean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实验室安全教育与考试系统</a:t>
            </a:r>
            <a:r>
              <a:rPr lang="zh-CN" altLang="en-US" sz="1800" dirty="0" smtClean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网址：</a:t>
            </a:r>
            <a:r>
              <a:rPr lang="en-US" altLang="zh-CN" sz="1800" dirty="0" smtClean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aqjy.ustb.edu.cn    </a:t>
            </a:r>
            <a:r>
              <a:rPr lang="zh-CN" altLang="en-US" sz="1800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（“安全教育”首字母）</a:t>
            </a:r>
          </a:p>
          <a:p>
            <a:pPr marL="342900" lvl="2" indent="-34290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800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用户名：学号（首字母大写）</a:t>
            </a:r>
          </a:p>
          <a:p>
            <a:pPr marL="342900" lvl="2" indent="-34290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800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初始密码：学号（首字母大写）</a:t>
            </a:r>
          </a:p>
          <a:p>
            <a:pPr marL="342900" lvl="2" indent="-34290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800" dirty="0" smtClean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练习题</a:t>
            </a:r>
            <a:r>
              <a:rPr lang="en-US" altLang="zh-CN" sz="1800" dirty="0" smtClean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800" dirty="0" smtClean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考核系统的材料</a:t>
            </a:r>
            <a:r>
              <a:rPr lang="zh-CN" altLang="en-US" sz="1800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学院</a:t>
            </a:r>
            <a:r>
              <a:rPr lang="zh-CN" altLang="en-US" sz="1800" dirty="0" smtClean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题库</a:t>
            </a:r>
            <a:endParaRPr lang="en-US" altLang="zh-CN" sz="1800" dirty="0" smtClean="0">
              <a:solidFill>
                <a:srgbClr val="3D3F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987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850"/>
            <a:ext cx="91567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504180"/>
            <a:ext cx="69977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75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Box 5"/>
          <p:cNvSpPr txBox="1">
            <a:spLocks noChangeArrowheads="1"/>
          </p:cNvSpPr>
          <p:nvPr/>
        </p:nvSpPr>
        <p:spPr bwMode="auto">
          <a:xfrm>
            <a:off x="468313" y="1125538"/>
            <a:ext cx="8424862" cy="412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accent1"/>
                </a:solidFill>
                <a:latin typeface="Arial" charset="0"/>
                <a:ea typeface="微软雅黑" pitchFamily="34" charset="-122"/>
              </a:defRPr>
            </a:lvl1pPr>
            <a:lvl2pPr marL="742950" indent="-285750" algn="just" eaLnBrk="0" hangingPunct="0">
              <a:lnSpc>
                <a:spcPct val="130000"/>
              </a:lnSpc>
              <a:spcAft>
                <a:spcPts val="600"/>
              </a:spcAft>
              <a:buClr>
                <a:srgbClr val="8D9194"/>
              </a:buClr>
              <a:buFont typeface="幼圆" pitchFamily="49" charset="-122"/>
              <a:buChar char=" 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200150" indent="-285750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9pPr>
          </a:lstStyle>
          <a:p>
            <a:pPr algn="l" eaLnBrk="1" fontAlgn="base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00589A"/>
                </a:solidFill>
                <a:latin typeface="微软雅黑" pitchFamily="34" charset="-122"/>
                <a:cs typeface="Times New Roman" pitchFamily="18" charset="0"/>
              </a:rPr>
              <a:t>实验室安全教育与考试系统可用</a:t>
            </a:r>
            <a:r>
              <a:rPr lang="zh-CN" altLang="en-US" sz="2600" b="1" dirty="0">
                <a:solidFill>
                  <a:srgbClr val="00589A"/>
                </a:solidFill>
                <a:latin typeface="微软雅黑" pitchFamily="34" charset="-122"/>
                <a:cs typeface="Times New Roman" pitchFamily="18" charset="0"/>
              </a:rPr>
              <a:t>资源</a:t>
            </a:r>
            <a:endParaRPr lang="zh-CN" altLang="en-US" sz="2600" b="1" dirty="0" smtClean="0">
              <a:solidFill>
                <a:srgbClr val="00589A"/>
              </a:solidFill>
              <a:latin typeface="微软雅黑" pitchFamily="34" charset="-122"/>
              <a:cs typeface="Times New Roman" pitchFamily="18" charset="0"/>
            </a:endParaRPr>
          </a:p>
          <a:p>
            <a:pPr marL="342900" lvl="2" indent="-34290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800" dirty="0" smtClean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自学</a:t>
            </a:r>
            <a:r>
              <a:rPr lang="en-US" altLang="zh-CN" sz="1800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800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使用院系题库自学</a:t>
            </a:r>
            <a:r>
              <a:rPr lang="en-US" altLang="zh-CN" sz="1800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800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材料学科与工程学院</a:t>
            </a:r>
          </a:p>
          <a:p>
            <a:pPr marL="342900" lvl="2" indent="-34290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800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自测</a:t>
            </a:r>
            <a:r>
              <a:rPr lang="en-US" altLang="zh-CN" sz="1800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800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材料学科自测（单选</a:t>
            </a:r>
            <a:r>
              <a:rPr lang="en-US" altLang="zh-CN" sz="1800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zh-CN" altLang="en-US" sz="1800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，多选</a:t>
            </a:r>
            <a:r>
              <a:rPr lang="en-US" altLang="zh-CN" sz="1800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800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，判断</a:t>
            </a:r>
            <a:r>
              <a:rPr lang="en-US" altLang="zh-CN" sz="1800" dirty="0" smtClean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zh-CN" altLang="en-US" sz="1800" dirty="0" smtClean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，共</a:t>
            </a:r>
            <a:r>
              <a:rPr lang="en-US" altLang="zh-CN" sz="1800" dirty="0" smtClean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1800" dirty="0" smtClean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分）</a:t>
            </a:r>
            <a:endParaRPr lang="en-US" altLang="zh-CN" sz="1800" dirty="0" smtClean="0">
              <a:solidFill>
                <a:srgbClr val="3D3F4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2" indent="-34290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800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课件资料</a:t>
            </a:r>
            <a:r>
              <a:rPr lang="en-US" altLang="zh-CN" sz="1800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800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视频等</a:t>
            </a:r>
          </a:p>
          <a:p>
            <a:pPr marL="342900" lvl="2" indent="-34290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800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规章制度</a:t>
            </a:r>
            <a:r>
              <a:rPr lang="en-US" altLang="zh-CN" sz="1800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800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学校实验室安全管理的规章制度</a:t>
            </a:r>
          </a:p>
          <a:p>
            <a:pPr marL="342900" lvl="2" indent="-34290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zh-CN" sz="1800" dirty="0" smtClean="0">
              <a:solidFill>
                <a:srgbClr val="3D3F4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l" eaLnBrk="1" fontAlgn="base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600" b="1" dirty="0" smtClean="0">
                <a:solidFill>
                  <a:srgbClr val="00589A"/>
                </a:solidFill>
                <a:latin typeface="微软雅黑" panose="020B0503020204020204" pitchFamily="34" charset="-122"/>
                <a:cs typeface="Times New Roman" pitchFamily="18" charset="0"/>
              </a:rPr>
              <a:t>备注</a:t>
            </a:r>
            <a:endParaRPr lang="zh-CN" altLang="en-US" sz="1800" dirty="0" smtClean="0">
              <a:solidFill>
                <a:srgbClr val="3D3F4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2" indent="-34290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800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实验室安全教育与考试</a:t>
            </a:r>
            <a:r>
              <a:rPr lang="zh-CN" altLang="en-US" sz="1800" dirty="0" smtClean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1800" dirty="0" smtClean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800" dirty="0" smtClean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自学、自测</a:t>
            </a:r>
            <a:r>
              <a:rPr lang="zh-CN" altLang="en-US" sz="1800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仅用于学生练习，与学校组织的实验室安全准入无关，与本课程考核无关。</a:t>
            </a:r>
          </a:p>
          <a:p>
            <a:pPr marL="342900" lvl="2" indent="-34290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800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本课程的考核方式：闭卷</a:t>
            </a:r>
            <a:r>
              <a:rPr lang="zh-CN" altLang="en-US" sz="1800" dirty="0" smtClean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考试，满分</a:t>
            </a:r>
            <a:r>
              <a:rPr lang="en-US" altLang="zh-CN" sz="1800" dirty="0" smtClean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1800" dirty="0" smtClean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分，</a:t>
            </a:r>
            <a:r>
              <a:rPr lang="en-US" altLang="zh-CN" sz="1800" dirty="0" smtClean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60</a:t>
            </a:r>
            <a:r>
              <a:rPr lang="zh-CN" altLang="en-US" sz="1800" dirty="0" smtClean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分及格。</a:t>
            </a:r>
            <a:endParaRPr lang="en-US" altLang="zh-CN" sz="1800" dirty="0" smtClean="0">
              <a:solidFill>
                <a:srgbClr val="3D3F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987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850"/>
            <a:ext cx="91567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00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Box 5"/>
          <p:cNvSpPr txBox="1">
            <a:spLocks noChangeArrowheads="1"/>
          </p:cNvSpPr>
          <p:nvPr/>
        </p:nvSpPr>
        <p:spPr bwMode="auto">
          <a:xfrm>
            <a:off x="359569" y="2708920"/>
            <a:ext cx="8424862" cy="743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accent1"/>
                </a:solidFill>
                <a:latin typeface="Arial" charset="0"/>
                <a:ea typeface="微软雅黑" pitchFamily="34" charset="-122"/>
              </a:defRPr>
            </a:lvl1pPr>
            <a:lvl2pPr marL="742950" indent="-285750" algn="just" eaLnBrk="0" hangingPunct="0">
              <a:lnSpc>
                <a:spcPct val="130000"/>
              </a:lnSpc>
              <a:spcAft>
                <a:spcPts val="600"/>
              </a:spcAft>
              <a:buClr>
                <a:srgbClr val="8D9194"/>
              </a:buClr>
              <a:buFont typeface="幼圆" pitchFamily="49" charset="-122"/>
              <a:buChar char=" 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200150" indent="-285750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9pPr>
          </a:lstStyle>
          <a:p>
            <a:pPr algn="ctr" eaLnBrk="1" fontAlgn="base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 dirty="0" smtClean="0">
                <a:solidFill>
                  <a:srgbClr val="00589A"/>
                </a:solidFill>
                <a:latin typeface="微软雅黑" pitchFamily="34" charset="-122"/>
                <a:cs typeface="Times New Roman" pitchFamily="18" charset="0"/>
              </a:rPr>
              <a:t>感谢资产处技术安全科的大力支持！</a:t>
            </a:r>
            <a:endParaRPr lang="en-US" altLang="zh-CN" sz="2400" dirty="0" smtClean="0">
              <a:solidFill>
                <a:srgbClr val="3D3F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987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850"/>
            <a:ext cx="91567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379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A000120140530A10PPBG">
  <a:themeElements>
    <a:clrScheme name="自定义 1">
      <a:dk1>
        <a:srgbClr val="3D3F41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5FACC0"/>
      </a:accent2>
      <a:accent3>
        <a:srgbClr val="A4C37B"/>
      </a:accent3>
      <a:accent4>
        <a:srgbClr val="C6BBA6"/>
      </a:accent4>
      <a:accent5>
        <a:srgbClr val="C5D8F2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2">
      <a:majorFont>
        <a:latin typeface="Baskerville Old Face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lnSpc>
            <a:spcPct val="150000"/>
          </a:lnSpc>
          <a:spcBef>
            <a:spcPts val="600"/>
          </a:spcBef>
          <a:spcAft>
            <a:spcPts val="0"/>
          </a:spcAft>
          <a:defRPr sz="2600" b="1" dirty="0">
            <a:solidFill>
              <a:srgbClr val="00589A"/>
            </a:solidFill>
            <a:latin typeface="微软雅黑" panose="020B0503020204020204" pitchFamily="34" charset="-122"/>
            <a:ea typeface="微软雅黑" panose="020B0503020204020204" pitchFamily="34" charset="-122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153</Words>
  <Application>Microsoft Office PowerPoint</Application>
  <PresentationFormat>全屏显示(4:3)</PresentationFormat>
  <Paragraphs>17</Paragraphs>
  <Slides>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2_A000120140530A10PPBG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4</cp:revision>
  <dcterms:created xsi:type="dcterms:W3CDTF">2016-10-13T01:45:41Z</dcterms:created>
  <dcterms:modified xsi:type="dcterms:W3CDTF">2017-09-27T09:25:39Z</dcterms:modified>
</cp:coreProperties>
</file>