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4" r:id="rId3"/>
    <p:sldId id="268" r:id="rId4"/>
    <p:sldId id="270" r:id="rId5"/>
    <p:sldId id="269" r:id="rId6"/>
    <p:sldId id="299" r:id="rId7"/>
    <p:sldId id="298" r:id="rId8"/>
    <p:sldId id="271" r:id="rId9"/>
    <p:sldId id="262" r:id="rId10"/>
  </p:sldIdLst>
  <p:sldSz cx="9144000" cy="5143500" type="screen16x9"/>
  <p:notesSz cx="6858000" cy="9144000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A4147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62" autoAdjust="0"/>
  </p:normalViewPr>
  <p:slideViewPr>
    <p:cSldViewPr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419622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3740" algn="ctr"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Electrochemical Corrosion</a:t>
            </a:r>
            <a:endParaRPr lang="zh-CN" altLang="zh-CN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08305" algn="ctr"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Behavior of Titanium Alloy</a:t>
            </a:r>
            <a:endParaRPr lang="zh-CN" altLang="zh-CN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2120" y="3363838"/>
            <a:ext cx="1633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Liu Erju</a:t>
            </a:r>
            <a:endParaRPr lang="zh-CN" altLang="en-US" sz="2800" b="1" kern="1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421810" y="2565548"/>
            <a:ext cx="1687172" cy="644646"/>
            <a:chOff x="1259632" y="2696051"/>
            <a:chExt cx="1818547" cy="944015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1259632" y="2708920"/>
              <a:ext cx="1808220" cy="931146"/>
            </a:xfrm>
            <a:prstGeom prst="snip1Rect">
              <a:avLst>
                <a:gd name="adj" fmla="val 13042"/>
              </a:avLst>
            </a:prstGeom>
            <a:noFill/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각 삼각형 20"/>
            <p:cNvSpPr/>
            <p:nvPr/>
          </p:nvSpPr>
          <p:spPr>
            <a:xfrm>
              <a:off x="2934163" y="2696051"/>
              <a:ext cx="144016" cy="144016"/>
            </a:xfrm>
            <a:prstGeom prst="rtTriangle">
              <a:avLst/>
            </a:prstGeom>
            <a:solidFill>
              <a:srgbClr val="222D47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2474490" y="224831"/>
            <a:ext cx="4041726" cy="443198"/>
          </a:xfrm>
        </p:spPr>
        <p:txBody>
          <a:bodyPr/>
          <a:lstStyle/>
          <a:p>
            <a:r>
              <a:rPr lang="en-US" altLang="zh-CN" sz="3200" dirty="0" smtClean="0"/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/>
              <a:t> METHODS</a:t>
            </a:r>
            <a:endParaRPr lang="ko-KR" altLang="en-US" sz="3200" dirty="0"/>
          </a:p>
        </p:txBody>
      </p:sp>
      <p:grpSp>
        <p:nvGrpSpPr>
          <p:cNvPr id="53" name="그룹 48"/>
          <p:cNvGrpSpPr/>
          <p:nvPr/>
        </p:nvGrpSpPr>
        <p:grpSpPr>
          <a:xfrm>
            <a:off x="6309470" y="2565549"/>
            <a:ext cx="1591930" cy="1017787"/>
            <a:chOff x="1540567" y="2924843"/>
            <a:chExt cx="1591930" cy="1017787"/>
          </a:xfrm>
        </p:grpSpPr>
        <p:grpSp>
          <p:nvGrpSpPr>
            <p:cNvPr id="54" name="그룹 18"/>
            <p:cNvGrpSpPr/>
            <p:nvPr/>
          </p:nvGrpSpPr>
          <p:grpSpPr>
            <a:xfrm>
              <a:off x="1540567" y="2924843"/>
              <a:ext cx="1569026" cy="629822"/>
              <a:chOff x="1259632" y="2708921"/>
              <a:chExt cx="1843002" cy="739799"/>
            </a:xfrm>
          </p:grpSpPr>
          <p:sp>
            <p:nvSpPr>
              <p:cNvPr id="58" name="한쪽 모서리가 잘린 사각형 19"/>
              <p:cNvSpPr/>
              <p:nvPr/>
            </p:nvSpPr>
            <p:spPr>
              <a:xfrm>
                <a:off x="1259632" y="2708921"/>
                <a:ext cx="1820620" cy="739799"/>
              </a:xfrm>
              <a:prstGeom prst="snip1Rect">
                <a:avLst>
                  <a:gd name="adj" fmla="val 13042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9" name="직각 삼각형 20"/>
              <p:cNvSpPr/>
              <p:nvPr/>
            </p:nvSpPr>
            <p:spPr>
              <a:xfrm>
                <a:off x="2958618" y="2719241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57" name="직각 삼각형 29"/>
            <p:cNvSpPr/>
            <p:nvPr/>
          </p:nvSpPr>
          <p:spPr>
            <a:xfrm>
              <a:off x="3009890" y="3820023"/>
              <a:ext cx="122607" cy="122607"/>
            </a:xfrm>
            <a:prstGeom prst="rtTriangle">
              <a:avLst/>
            </a:prstGeom>
            <a:solidFill>
              <a:srgbClr val="222D47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5" name="그룹 48"/>
          <p:cNvGrpSpPr/>
          <p:nvPr/>
        </p:nvGrpSpPr>
        <p:grpSpPr>
          <a:xfrm>
            <a:off x="3923928" y="3052130"/>
            <a:ext cx="1626230" cy="1298411"/>
            <a:chOff x="1512012" y="3142672"/>
            <a:chExt cx="1562374" cy="1298411"/>
          </a:xfrm>
        </p:grpSpPr>
        <p:grpSp>
          <p:nvGrpSpPr>
            <p:cNvPr id="66" name="그룹 18"/>
            <p:cNvGrpSpPr/>
            <p:nvPr/>
          </p:nvGrpSpPr>
          <p:grpSpPr>
            <a:xfrm>
              <a:off x="1512012" y="3142672"/>
              <a:ext cx="1562374" cy="629823"/>
              <a:chOff x="1226091" y="2964790"/>
              <a:chExt cx="1835189" cy="739801"/>
            </a:xfrm>
          </p:grpSpPr>
          <p:sp>
            <p:nvSpPr>
              <p:cNvPr id="70" name="한쪽 모서리가 잘린 사각형 19"/>
              <p:cNvSpPr/>
              <p:nvPr/>
            </p:nvSpPr>
            <p:spPr>
              <a:xfrm>
                <a:off x="1226091" y="2964790"/>
                <a:ext cx="1780410" cy="739801"/>
              </a:xfrm>
              <a:prstGeom prst="snip1Rect">
                <a:avLst>
                  <a:gd name="adj" fmla="val 13042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1" name="직각 삼각형 20"/>
              <p:cNvSpPr/>
              <p:nvPr/>
            </p:nvSpPr>
            <p:spPr>
              <a:xfrm>
                <a:off x="2917264" y="2985774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9" name="직각 삼각형 29"/>
            <p:cNvSpPr/>
            <p:nvPr/>
          </p:nvSpPr>
          <p:spPr>
            <a:xfrm>
              <a:off x="2925168" y="4318476"/>
              <a:ext cx="122607" cy="122607"/>
            </a:xfrm>
            <a:prstGeom prst="rtTriangle">
              <a:avLst/>
            </a:prstGeom>
            <a:solidFill>
              <a:srgbClr val="222D47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366137" y="3571687"/>
            <a:ext cx="161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Microstructure</a:t>
            </a:r>
            <a:endParaRPr lang="zh-CN" altLang="en-US" sz="16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6316030" y="3622431"/>
            <a:ext cx="1585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Corrosion rate</a:t>
            </a:r>
            <a:endParaRPr lang="zh-CN" altLang="en-US" sz="1600" b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3874387" y="3140986"/>
            <a:ext cx="1769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Electrochemical </a:t>
            </a:r>
          </a:p>
          <a:p>
            <a:r>
              <a:rPr lang="en-US" altLang="zh-CN" sz="1600" b="1" dirty="0" smtClean="0"/>
              <a:t> measurement</a:t>
            </a:r>
            <a:endParaRPr lang="zh-CN" altLang="en-US" sz="1600" b="1" dirty="0"/>
          </a:p>
        </p:txBody>
      </p:sp>
      <p:cxnSp>
        <p:nvCxnSpPr>
          <p:cNvPr id="101" name="直接箭头连接符 100"/>
          <p:cNvCxnSpPr>
            <a:stCxn id="58" idx="1"/>
          </p:cNvCxnSpPr>
          <p:nvPr/>
        </p:nvCxnSpPr>
        <p:spPr>
          <a:xfrm>
            <a:off x="7084456" y="3195372"/>
            <a:ext cx="3624" cy="23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61" idx="3"/>
          </p:cNvCxnSpPr>
          <p:nvPr/>
        </p:nvCxnSpPr>
        <p:spPr>
          <a:xfrm>
            <a:off x="7079308" y="3197845"/>
            <a:ext cx="13131" cy="266439"/>
          </a:xfrm>
          <a:prstGeom prst="straightConnector1">
            <a:avLst/>
          </a:prstGeom>
          <a:ln w="19050">
            <a:solidFill>
              <a:srgbClr val="0A0A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1"/>
            <a:endCxn id="51" idx="0"/>
          </p:cNvCxnSpPr>
          <p:nvPr/>
        </p:nvCxnSpPr>
        <p:spPr>
          <a:xfrm flipH="1">
            <a:off x="3094035" y="3681953"/>
            <a:ext cx="1618737" cy="891018"/>
          </a:xfrm>
          <a:prstGeom prst="straightConnector1">
            <a:avLst/>
          </a:prstGeom>
          <a:ln w="19050">
            <a:solidFill>
              <a:srgbClr val="0A0A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42" idx="3"/>
          </p:cNvCxnSpPr>
          <p:nvPr/>
        </p:nvCxnSpPr>
        <p:spPr>
          <a:xfrm flipH="1">
            <a:off x="2256475" y="3219822"/>
            <a:ext cx="5437" cy="196276"/>
          </a:xfrm>
          <a:prstGeom prst="straightConnector1">
            <a:avLst/>
          </a:prstGeom>
          <a:ln w="19050">
            <a:solidFill>
              <a:srgbClr val="0A0A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각 삼각형 29"/>
          <p:cNvSpPr/>
          <p:nvPr/>
        </p:nvSpPr>
        <p:spPr>
          <a:xfrm>
            <a:off x="2984686" y="4263412"/>
            <a:ext cx="99136" cy="87129"/>
          </a:xfrm>
          <a:prstGeom prst="rtTriangle">
            <a:avLst/>
          </a:prstGeom>
          <a:solidFill>
            <a:srgbClr val="222D47"/>
          </a:solidFill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직각 삼각형 29"/>
          <p:cNvSpPr/>
          <p:nvPr/>
        </p:nvSpPr>
        <p:spPr>
          <a:xfrm>
            <a:off x="2996354" y="3416098"/>
            <a:ext cx="127618" cy="122607"/>
          </a:xfrm>
          <a:prstGeom prst="rtTriangle">
            <a:avLst/>
          </a:prstGeom>
          <a:solidFill>
            <a:srgbClr val="222D47"/>
          </a:solidFill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3" name="직각 삼각형 29"/>
          <p:cNvSpPr/>
          <p:nvPr/>
        </p:nvSpPr>
        <p:spPr>
          <a:xfrm>
            <a:off x="7778793" y="4252879"/>
            <a:ext cx="122607" cy="122607"/>
          </a:xfrm>
          <a:prstGeom prst="rtTriangle">
            <a:avLst/>
          </a:prstGeom>
          <a:solidFill>
            <a:srgbClr val="222D47"/>
          </a:solidFill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7" name="直接箭头连接符 126"/>
          <p:cNvCxnSpPr>
            <a:stCxn id="70" idx="1"/>
          </p:cNvCxnSpPr>
          <p:nvPr/>
        </p:nvCxnSpPr>
        <p:spPr>
          <a:xfrm>
            <a:off x="4712772" y="3681953"/>
            <a:ext cx="1597799" cy="838673"/>
          </a:xfrm>
          <a:prstGeom prst="straightConnector1">
            <a:avLst/>
          </a:prstGeom>
          <a:ln w="19050">
            <a:solidFill>
              <a:srgbClr val="0A0A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0" idx="1"/>
            <a:endCxn id="46" idx="3"/>
          </p:cNvCxnSpPr>
          <p:nvPr/>
        </p:nvCxnSpPr>
        <p:spPr>
          <a:xfrm>
            <a:off x="4712772" y="3681953"/>
            <a:ext cx="6488" cy="570926"/>
          </a:xfrm>
          <a:prstGeom prst="straightConnector1">
            <a:avLst/>
          </a:prstGeom>
          <a:ln w="19050">
            <a:solidFill>
              <a:srgbClr val="0A0A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7" idx="1"/>
            <a:endCxn id="20" idx="3"/>
          </p:cNvCxnSpPr>
          <p:nvPr/>
        </p:nvCxnSpPr>
        <p:spPr>
          <a:xfrm flipH="1">
            <a:off x="2260605" y="2063095"/>
            <a:ext cx="2448604" cy="511242"/>
          </a:xfrm>
          <a:prstGeom prst="straightConnector1">
            <a:avLst/>
          </a:prstGeom>
          <a:ln w="19050">
            <a:solidFill>
              <a:srgbClr val="0A0A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70" idx="3"/>
          </p:cNvCxnSpPr>
          <p:nvPr/>
        </p:nvCxnSpPr>
        <p:spPr>
          <a:xfrm>
            <a:off x="4709209" y="2063095"/>
            <a:ext cx="3563" cy="989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7" idx="1"/>
            <a:endCxn id="58" idx="3"/>
          </p:cNvCxnSpPr>
          <p:nvPr/>
        </p:nvCxnSpPr>
        <p:spPr>
          <a:xfrm>
            <a:off x="4709209" y="2063095"/>
            <a:ext cx="2375247" cy="502455"/>
          </a:xfrm>
          <a:prstGeom prst="straightConnector1">
            <a:avLst/>
          </a:prstGeom>
          <a:ln w="19050" cap="sq" cmpd="sng">
            <a:solidFill>
              <a:srgbClr val="0A0A0A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19"/>
          <p:cNvSpPr/>
          <p:nvPr/>
        </p:nvSpPr>
        <p:spPr>
          <a:xfrm>
            <a:off x="1418914" y="3416098"/>
            <a:ext cx="1675121" cy="629823"/>
          </a:xfrm>
          <a:prstGeom prst="snip1Rect">
            <a:avLst>
              <a:gd name="adj" fmla="val 13042"/>
            </a:avLst>
          </a:prstGeom>
          <a:noFill/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矩形 1"/>
          <p:cNvSpPr/>
          <p:nvPr/>
        </p:nvSpPr>
        <p:spPr>
          <a:xfrm>
            <a:off x="1804779" y="2676191"/>
            <a:ext cx="903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A0A0A"/>
                </a:solidFill>
              </a:rPr>
              <a:t>Erosion</a:t>
            </a:r>
            <a:endParaRPr lang="ko-KR" altLang="en-US" sz="1600" b="1" dirty="0">
              <a:solidFill>
                <a:srgbClr val="0A0A0A"/>
              </a:solidFill>
            </a:endParaRPr>
          </a:p>
        </p:txBody>
      </p:sp>
      <p:sp>
        <p:nvSpPr>
          <p:cNvPr id="46" name="한쪽 모서리가 잘린 사각형 19"/>
          <p:cNvSpPr/>
          <p:nvPr/>
        </p:nvSpPr>
        <p:spPr>
          <a:xfrm>
            <a:off x="3930416" y="4252879"/>
            <a:ext cx="1577688" cy="629823"/>
          </a:xfrm>
          <a:prstGeom prst="snip1Rect">
            <a:avLst>
              <a:gd name="adj" fmla="val 13042"/>
            </a:avLst>
          </a:prstGeom>
          <a:noFill/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942914" y="4314182"/>
            <a:ext cx="140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Polarization 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curve</a:t>
            </a:r>
            <a:endParaRPr lang="zh-CN" altLang="en-US" sz="1600" b="1" dirty="0"/>
          </a:p>
        </p:txBody>
      </p:sp>
      <p:sp>
        <p:nvSpPr>
          <p:cNvPr id="51" name="한쪽 모서리가 잘린 사각형 19"/>
          <p:cNvSpPr/>
          <p:nvPr/>
        </p:nvSpPr>
        <p:spPr>
          <a:xfrm>
            <a:off x="1419351" y="4258059"/>
            <a:ext cx="1674684" cy="629823"/>
          </a:xfrm>
          <a:prstGeom prst="snip1Rect">
            <a:avLst>
              <a:gd name="adj" fmla="val 13042"/>
            </a:avLst>
          </a:prstGeom>
          <a:noFill/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한쪽 모서리가 잘린 사각형 19"/>
          <p:cNvSpPr/>
          <p:nvPr/>
        </p:nvSpPr>
        <p:spPr>
          <a:xfrm>
            <a:off x="6310571" y="4260550"/>
            <a:ext cx="1577688" cy="629823"/>
          </a:xfrm>
          <a:prstGeom prst="snip1Rect">
            <a:avLst>
              <a:gd name="adj" fmla="val 13042"/>
            </a:avLst>
          </a:prstGeom>
          <a:noFill/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한쪽 모서리가 잘린 사각형 19"/>
          <p:cNvSpPr/>
          <p:nvPr/>
        </p:nvSpPr>
        <p:spPr>
          <a:xfrm>
            <a:off x="6303595" y="3464284"/>
            <a:ext cx="1577688" cy="629823"/>
          </a:xfrm>
          <a:prstGeom prst="snip1Rect">
            <a:avLst>
              <a:gd name="adj" fmla="val 13042"/>
            </a:avLst>
          </a:prstGeom>
          <a:noFill/>
          <a:ln>
            <a:solidFill>
              <a:srgbClr val="222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文本框 61"/>
          <p:cNvSpPr txBox="1"/>
          <p:nvPr/>
        </p:nvSpPr>
        <p:spPr>
          <a:xfrm>
            <a:off x="6320836" y="4398513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EIS spectra</a:t>
            </a:r>
            <a:endParaRPr lang="zh-CN" altLang="en-US" sz="16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6312161" y="2623044"/>
            <a:ext cx="1560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Experiment of</a:t>
            </a:r>
          </a:p>
          <a:p>
            <a:r>
              <a:rPr lang="en-US" altLang="zh-CN" sz="1600" b="1" dirty="0" smtClean="0"/>
              <a:t>soaking </a:t>
            </a:r>
          </a:p>
          <a:p>
            <a:endParaRPr lang="zh-CN" altLang="en-US" sz="16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1430388" y="4296394"/>
            <a:ext cx="1446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Open circuit </a:t>
            </a:r>
          </a:p>
          <a:p>
            <a:r>
              <a:rPr lang="en-US" altLang="zh-CN" sz="1600" b="1" dirty="0" smtClean="0"/>
              <a:t>potential</a:t>
            </a:r>
            <a:endParaRPr lang="zh-CN" altLang="en-US" sz="1600" b="1" dirty="0"/>
          </a:p>
        </p:txBody>
      </p:sp>
      <p:grpSp>
        <p:nvGrpSpPr>
          <p:cNvPr id="72" name="그룹 18"/>
          <p:cNvGrpSpPr/>
          <p:nvPr/>
        </p:nvGrpSpPr>
        <p:grpSpPr>
          <a:xfrm>
            <a:off x="3419871" y="1419622"/>
            <a:ext cx="2592289" cy="635858"/>
            <a:chOff x="1259632" y="2691034"/>
            <a:chExt cx="1828150" cy="931146"/>
          </a:xfrm>
        </p:grpSpPr>
        <p:sp>
          <p:nvSpPr>
            <p:cNvPr id="73" name="한쪽 모서리가 잘린 사각형 19"/>
            <p:cNvSpPr/>
            <p:nvPr/>
          </p:nvSpPr>
          <p:spPr>
            <a:xfrm>
              <a:off x="1259632" y="2691034"/>
              <a:ext cx="1808220" cy="931146"/>
            </a:xfrm>
            <a:prstGeom prst="snip1Rect">
              <a:avLst>
                <a:gd name="adj" fmla="val 13042"/>
              </a:avLst>
            </a:prstGeom>
            <a:noFill/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직각 삼각형 20"/>
            <p:cNvSpPr/>
            <p:nvPr/>
          </p:nvSpPr>
          <p:spPr>
            <a:xfrm>
              <a:off x="2984945" y="2691034"/>
              <a:ext cx="102837" cy="162873"/>
            </a:xfrm>
            <a:prstGeom prst="rtTriangle">
              <a:avLst/>
            </a:prstGeom>
            <a:solidFill>
              <a:srgbClr val="222D47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矩形 11"/>
          <p:cNvSpPr/>
          <p:nvPr/>
        </p:nvSpPr>
        <p:spPr>
          <a:xfrm>
            <a:off x="3925573" y="1525819"/>
            <a:ext cx="1580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/>
              <a:t>Titanium alloy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276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119" grpId="0" animBg="1"/>
      <p:bldP spid="120" grpId="0" animBg="1"/>
      <p:bldP spid="123" grpId="0" animBg="1"/>
      <p:bldP spid="42" grpId="0" animBg="1"/>
      <p:bldP spid="2" grpId="0"/>
      <p:bldP spid="46" grpId="0" animBg="1"/>
      <p:bldP spid="6" grpId="0"/>
      <p:bldP spid="51" grpId="0" animBg="1"/>
      <p:bldP spid="60" grpId="0" animBg="1"/>
      <p:bldP spid="61" grpId="0" animBg="1"/>
      <p:bldP spid="62" grpId="0"/>
      <p:bldP spid="63" grpId="0"/>
      <p:bldP spid="6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206291" y="104799"/>
            <a:ext cx="567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 smtClean="0">
                <a:solidFill>
                  <a:schemeClr val="bg1"/>
                </a:solidFill>
              </a:rPr>
              <a:t>RESULTS AND DISCUSSION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1030879"/>
            <a:ext cx="2366738" cy="350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Microstructure</a:t>
            </a:r>
            <a:endParaRPr lang="zh-CN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9" y="1563637"/>
            <a:ext cx="3228889" cy="27475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563638"/>
            <a:ext cx="3532399" cy="27475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71600" y="4350494"/>
            <a:ext cx="29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TA4 Titanium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45177" y="4371950"/>
            <a:ext cx="3028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 of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TA15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Titanium Alloy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979712" y="123478"/>
            <a:ext cx="567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SOAKING EXPERIMENT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5135"/>
              </p:ext>
            </p:extLst>
          </p:nvPr>
        </p:nvGraphicFramePr>
        <p:xfrm>
          <a:off x="827584" y="1419622"/>
          <a:ext cx="8208912" cy="2576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/>
                <a:gridCol w="1440161"/>
                <a:gridCol w="2088232"/>
                <a:gridCol w="1944216"/>
                <a:gridCol w="1872208"/>
              </a:tblGrid>
              <a:tr h="736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Sample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The weight of the original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material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/(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g)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Five days after the </a:t>
                      </a:r>
                    </a:p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of the material/(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g)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The rate of </a:t>
                      </a: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corrosion 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/(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mm/a)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rate  of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corrosion 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/(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mm/a)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88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15-1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8.4236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8.4238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0.000212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0.000424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7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15-2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8.4132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8.4138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0.000635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0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4-1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8.4784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8.4795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0.001165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0.001377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40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4-2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8.4851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8.4866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0.001588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201588" y="145484"/>
            <a:ext cx="7042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ELECTROCHEMICAL MEASUREMENT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24180"/>
              </p:ext>
            </p:extLst>
          </p:nvPr>
        </p:nvGraphicFramePr>
        <p:xfrm>
          <a:off x="956441" y="2001057"/>
          <a:ext cx="7416825" cy="1694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593"/>
                <a:gridCol w="1195711"/>
                <a:gridCol w="2304257"/>
                <a:gridCol w="2376264"/>
              </a:tblGrid>
              <a:tr h="523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A0A0A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 water</a:t>
                      </a:r>
                      <a:endParaRPr lang="zh-CN" alt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3.5%NaCl </a:t>
                      </a: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zh-CN" altLang="zh-CN" sz="2000" kern="100" dirty="0" smtClean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</a:t>
                      </a:r>
                      <a:r>
                        <a:rPr lang="en-US" sz="2000" b="1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b="1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zh-CN" alt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545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A0A0A"/>
                          </a:solidFill>
                          <a:effectLst/>
                        </a:rPr>
                        <a:t>TA4</a:t>
                      </a:r>
                      <a:endParaRPr lang="zh-CN" sz="2000" b="1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-240 mV</a:t>
                      </a:r>
                      <a:endParaRPr lang="zh-CN" sz="2000" b="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-376 mV</a:t>
                      </a:r>
                      <a:endParaRPr lang="zh-CN" sz="2000" b="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 mV</a:t>
                      </a:r>
                      <a:endParaRPr lang="zh-CN" sz="2000" b="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539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A0A0A"/>
                          </a:solidFill>
                          <a:effectLst/>
                        </a:rPr>
                        <a:t>TA15</a:t>
                      </a:r>
                      <a:endParaRPr lang="zh-CN" sz="2000" b="1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-19mV</a:t>
                      </a:r>
                      <a:endParaRPr lang="zh-CN" sz="2000" b="0" kern="10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-105 mV</a:t>
                      </a:r>
                      <a:endParaRPr lang="zh-CN" sz="2000" b="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-224 mV</a:t>
                      </a:r>
                      <a:endParaRPr lang="zh-CN" sz="2000" b="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570220" y="1070296"/>
            <a:ext cx="4361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2.3.1 </a:t>
            </a:r>
            <a:r>
              <a:rPr lang="en-US" altLang="zh-CN" sz="2000" b="1" dirty="0" smtClean="0"/>
              <a:t>Open </a:t>
            </a:r>
            <a:r>
              <a:rPr lang="en-US" altLang="zh-CN" sz="2000" b="1" dirty="0"/>
              <a:t>circuit </a:t>
            </a:r>
            <a:r>
              <a:rPr lang="en-US" altLang="zh-CN" sz="2000" b="1" dirty="0" smtClean="0"/>
              <a:t>potential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1187624" y="3939902"/>
            <a:ext cx="69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/>
          </a:p>
        </p:txBody>
      </p:sp>
      <p:pic>
        <p:nvPicPr>
          <p:cNvPr id="1026" name="Picture 2" descr="04-E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35" y="1707654"/>
            <a:ext cx="3747331" cy="2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15-e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2" y="1707654"/>
            <a:ext cx="3824533" cy="2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411510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2.3.2 </a:t>
            </a:r>
            <a:r>
              <a:rPr lang="en-US" altLang="zh-CN" sz="2400" b="1" dirty="0" smtClean="0"/>
              <a:t>Polarization curve</a:t>
            </a:r>
            <a:endParaRPr lang="zh-CN" altLang="en-US" sz="2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17078"/>
              </p:ext>
            </p:extLst>
          </p:nvPr>
        </p:nvGraphicFramePr>
        <p:xfrm>
          <a:off x="1115616" y="1131590"/>
          <a:ext cx="734481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2484898"/>
                <a:gridCol w="1709879"/>
                <a:gridCol w="1997911"/>
              </a:tblGrid>
              <a:tr h="162560"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</a:rPr>
                        <a:t>Solution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E</a:t>
                      </a:r>
                      <a:r>
                        <a:rPr lang="en-US" sz="2000" kern="100" baseline="-25000">
                          <a:solidFill>
                            <a:srgbClr val="0A0A0A"/>
                          </a:solidFill>
                          <a:effectLst/>
                        </a:rPr>
                        <a:t>corr</a:t>
                      </a: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/(V)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0A0A0A"/>
                          </a:solidFill>
                          <a:effectLst/>
                        </a:rPr>
                        <a:t>i</a:t>
                      </a:r>
                      <a:r>
                        <a:rPr lang="en-US" sz="2000" kern="100" baseline="-25000" dirty="0" err="1">
                          <a:solidFill>
                            <a:srgbClr val="0A0A0A"/>
                          </a:solidFill>
                          <a:effectLst/>
                        </a:rPr>
                        <a:t>corr</a:t>
                      </a: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</a:rPr>
                        <a:t>/(μA·cm</a:t>
                      </a:r>
                      <a:r>
                        <a:rPr lang="en-US" sz="2000" kern="100" baseline="30000" dirty="0">
                          <a:solidFill>
                            <a:srgbClr val="0A0A0A"/>
                          </a:solidFill>
                          <a:effectLst/>
                        </a:rPr>
                        <a:t>-2</a:t>
                      </a: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</a:rPr>
                        <a:t>)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5100">
                <a:tc row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TA4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 water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-0.417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0.390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-0.432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1.242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zh-CN" alt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-0.435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1.875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1925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TA15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 water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-0.087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1.592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-0.161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</a:rPr>
                        <a:t>10.162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zh-CN" alt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A0A0A"/>
                          </a:solidFill>
                          <a:effectLst/>
                        </a:rPr>
                        <a:t>-0.31</a:t>
                      </a:r>
                      <a:endParaRPr lang="zh-CN" sz="2000" kern="10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</a:rPr>
                        <a:t>10.592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pattFill prst="pct7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15616" y="3507854"/>
            <a:ext cx="74168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 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TA15 is more positive than </a:t>
            </a:r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TA4, and the </a:t>
            </a:r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 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density of </a:t>
            </a:r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TA15 is 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than </a:t>
            </a:r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TA4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indicates that TA15 titanium alloy has better electrochemical stability than TA4 titanium alloy, but the corrosion rate is significantly increased.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04-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7869"/>
            <a:ext cx="3960440" cy="35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C:\Users\wer\AppData\Local\Microsoft\Windows\INetCache\Content.Word\15-J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7869"/>
            <a:ext cx="3816424" cy="3542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7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15001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2.3.3 </a:t>
            </a:r>
            <a:r>
              <a:rPr lang="en-US" altLang="zh-CN" sz="2800" b="1" dirty="0" smtClean="0"/>
              <a:t>EIS </a:t>
            </a:r>
            <a:r>
              <a:rPr lang="en-US" altLang="zh-CN" sz="2800" b="1" dirty="0"/>
              <a:t>spectra</a:t>
            </a:r>
            <a:endParaRPr lang="zh-CN" altLang="en-US" sz="2800" b="1" dirty="0"/>
          </a:p>
        </p:txBody>
      </p:sp>
      <p:pic>
        <p:nvPicPr>
          <p:cNvPr id="3" name="图片 2" descr="C:\Users\wer\AppData\Local\Microsoft\Windows\INetCache\Content.Word\12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43316"/>
            <a:ext cx="3202087" cy="17185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97939"/>
              </p:ext>
            </p:extLst>
          </p:nvPr>
        </p:nvGraphicFramePr>
        <p:xfrm>
          <a:off x="1187624" y="1203598"/>
          <a:ext cx="6696744" cy="3530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/>
                <a:gridCol w="2376264"/>
                <a:gridCol w="1224136"/>
                <a:gridCol w="1152128"/>
                <a:gridCol w="1152128"/>
              </a:tblGrid>
              <a:tr h="417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rgbClr val="0A0A0A"/>
                          </a:solidFill>
                          <a:effectLst/>
                        </a:rPr>
                        <a:t>Solution</a:t>
                      </a:r>
                      <a:endParaRPr lang="zh-CN" altLang="zh-CN" sz="2400" kern="100" dirty="0">
                        <a:solidFill>
                          <a:srgbClr val="0A0A0A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Rs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2400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2400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17491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TA4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 water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0.6832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189.6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50840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05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0.7135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137.4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24060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zh-CN" alt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0.7035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96.79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18970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17491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TA15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 water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150.6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22310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059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</a:t>
                      </a:r>
                      <a:endParaRPr 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0.8095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228.1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1781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19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</a:t>
                      </a:r>
                      <a:r>
                        <a:rPr lang="en-US" sz="2000" kern="100" dirty="0" err="1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r>
                        <a:rPr lang="en-US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 smtClean="0">
                          <a:solidFill>
                            <a:srgbClr val="0A0A0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zh-CN" altLang="zh-CN" sz="2000" kern="100" dirty="0">
                        <a:solidFill>
                          <a:srgbClr val="0A0A0A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0.7049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117.8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46195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16400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9237" y="3582386"/>
            <a:ext cx="8136904" cy="81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The </a:t>
            </a:r>
            <a:r>
              <a:rPr lang="en-US" altLang="zh-CN" dirty="0">
                <a:latin typeface="Times New Roman" panose="02020603050405020304" pitchFamily="18" charset="0"/>
              </a:rPr>
              <a:t>electrochemical reaction resistance of TA4 in </a:t>
            </a:r>
            <a:r>
              <a:rPr lang="en-US" altLang="zh-CN" dirty="0" smtClean="0">
                <a:latin typeface="Times New Roman" panose="02020603050405020304" pitchFamily="18" charset="0"/>
              </a:rPr>
              <a:t>solution </a:t>
            </a:r>
            <a:r>
              <a:rPr lang="en-US" altLang="zh-CN" dirty="0">
                <a:latin typeface="Times New Roman" panose="02020603050405020304" pitchFamily="18" charset="0"/>
              </a:rPr>
              <a:t>is greater than </a:t>
            </a:r>
            <a:r>
              <a:rPr lang="en-US" altLang="zh-CN" dirty="0" smtClean="0">
                <a:latin typeface="Times New Roman" panose="02020603050405020304" pitchFamily="18" charset="0"/>
              </a:rPr>
              <a:t>TA15, </a:t>
            </a:r>
          </a:p>
          <a:p>
            <a:pPr algn="just"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indicating </a:t>
            </a:r>
            <a:r>
              <a:rPr lang="en-US" altLang="zh-CN" dirty="0">
                <a:latin typeface="Times New Roman" panose="02020603050405020304" pitchFamily="18" charset="0"/>
              </a:rPr>
              <a:t>that TA4 is higher than TA15 </a:t>
            </a:r>
            <a:r>
              <a:rPr lang="en-US" altLang="zh-CN" dirty="0" smtClean="0">
                <a:latin typeface="Times New Roman" panose="02020603050405020304" pitchFamily="18" charset="0"/>
              </a:rPr>
              <a:t>has </a:t>
            </a:r>
            <a:r>
              <a:rPr lang="en-US" altLang="zh-CN" dirty="0">
                <a:latin typeface="Times New Roman" panose="02020603050405020304" pitchFamily="18" charset="0"/>
              </a:rPr>
              <a:t>better corrosion resistance.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3235" y="3181271"/>
            <a:ext cx="1819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28787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1673609" y="3132346"/>
            <a:ext cx="377369" cy="376403"/>
          </a:xfrm>
          <a:custGeom>
            <a:avLst/>
            <a:gdLst>
              <a:gd name="T0" fmla="*/ 653 w 1173"/>
              <a:gd name="T1" fmla="*/ 859 h 1170"/>
              <a:gd name="T2" fmla="*/ 698 w 1173"/>
              <a:gd name="T3" fmla="*/ 811 h 1170"/>
              <a:gd name="T4" fmla="*/ 811 w 1173"/>
              <a:gd name="T5" fmla="*/ 693 h 1170"/>
              <a:gd name="T6" fmla="*/ 930 w 1173"/>
              <a:gd name="T7" fmla="*/ 475 h 1170"/>
              <a:gd name="T8" fmla="*/ 906 w 1173"/>
              <a:gd name="T9" fmla="*/ 293 h 1170"/>
              <a:gd name="T10" fmla="*/ 794 w 1173"/>
              <a:gd name="T11" fmla="*/ 151 h 1170"/>
              <a:gd name="T12" fmla="*/ 622 w 1173"/>
              <a:gd name="T13" fmla="*/ 85 h 1170"/>
              <a:gd name="T14" fmla="*/ 452 w 1173"/>
              <a:gd name="T15" fmla="*/ 110 h 1170"/>
              <a:gd name="T16" fmla="*/ 309 w 1173"/>
              <a:gd name="T17" fmla="*/ 222 h 1170"/>
              <a:gd name="T18" fmla="*/ 242 w 1173"/>
              <a:gd name="T19" fmla="*/ 393 h 1170"/>
              <a:gd name="T20" fmla="*/ 289 w 1173"/>
              <a:gd name="T21" fmla="*/ 605 h 1170"/>
              <a:gd name="T22" fmla="*/ 444 w 1173"/>
              <a:gd name="T23" fmla="*/ 750 h 1170"/>
              <a:gd name="T24" fmla="*/ 660 w 1173"/>
              <a:gd name="T25" fmla="*/ 1142 h 1170"/>
              <a:gd name="T26" fmla="*/ 535 w 1173"/>
              <a:gd name="T27" fmla="*/ 1162 h 1170"/>
              <a:gd name="T28" fmla="*/ 449 w 1173"/>
              <a:gd name="T29" fmla="*/ 1117 h 1170"/>
              <a:gd name="T30" fmla="*/ 396 w 1173"/>
              <a:gd name="T31" fmla="*/ 1046 h 1170"/>
              <a:gd name="T32" fmla="*/ 310 w 1173"/>
              <a:gd name="T33" fmla="*/ 756 h 1170"/>
              <a:gd name="T34" fmla="*/ 162 w 1173"/>
              <a:gd name="T35" fmla="*/ 486 h 1170"/>
              <a:gd name="T36" fmla="*/ 192 w 1173"/>
              <a:gd name="T37" fmla="*/ 262 h 1170"/>
              <a:gd name="T38" fmla="*/ 331 w 1173"/>
              <a:gd name="T39" fmla="*/ 86 h 1170"/>
              <a:gd name="T40" fmla="*/ 543 w 1173"/>
              <a:gd name="T41" fmla="*/ 3 h 1170"/>
              <a:gd name="T42" fmla="*/ 753 w 1173"/>
              <a:gd name="T43" fmla="*/ 34 h 1170"/>
              <a:gd name="T44" fmla="*/ 930 w 1173"/>
              <a:gd name="T45" fmla="*/ 173 h 1170"/>
              <a:gd name="T46" fmla="*/ 1013 w 1173"/>
              <a:gd name="T47" fmla="*/ 385 h 1170"/>
              <a:gd name="T48" fmla="*/ 955 w 1173"/>
              <a:gd name="T49" fmla="*/ 647 h 1170"/>
              <a:gd name="T50" fmla="*/ 782 w 1173"/>
              <a:gd name="T51" fmla="*/ 815 h 1170"/>
              <a:gd name="T52" fmla="*/ 759 w 1173"/>
              <a:gd name="T53" fmla="*/ 1092 h 1170"/>
              <a:gd name="T54" fmla="*/ 668 w 1173"/>
              <a:gd name="T55" fmla="*/ 1124 h 1170"/>
              <a:gd name="T56" fmla="*/ 995 w 1173"/>
              <a:gd name="T57" fmla="*/ 660 h 1170"/>
              <a:gd name="T58" fmla="*/ 1090 w 1173"/>
              <a:gd name="T59" fmla="*/ 684 h 1170"/>
              <a:gd name="T60" fmla="*/ 1083 w 1173"/>
              <a:gd name="T61" fmla="*/ 728 h 1170"/>
              <a:gd name="T62" fmla="*/ 1021 w 1173"/>
              <a:gd name="T63" fmla="*/ 202 h 1170"/>
              <a:gd name="T64" fmla="*/ 992 w 1173"/>
              <a:gd name="T65" fmla="*/ 168 h 1170"/>
              <a:gd name="T66" fmla="*/ 1083 w 1173"/>
              <a:gd name="T67" fmla="*/ 120 h 1170"/>
              <a:gd name="T68" fmla="*/ 1090 w 1173"/>
              <a:gd name="T69" fmla="*/ 166 h 1170"/>
              <a:gd name="T70" fmla="*/ 1060 w 1173"/>
              <a:gd name="T71" fmla="*/ 435 h 1170"/>
              <a:gd name="T72" fmla="*/ 1085 w 1173"/>
              <a:gd name="T73" fmla="*/ 397 h 1170"/>
              <a:gd name="T74" fmla="*/ 1173 w 1173"/>
              <a:gd name="T75" fmla="*/ 425 h 1170"/>
              <a:gd name="T76" fmla="*/ 169 w 1173"/>
              <a:gd name="T77" fmla="*/ 152 h 1170"/>
              <a:gd name="T78" fmla="*/ 176 w 1173"/>
              <a:gd name="T79" fmla="*/ 193 h 1170"/>
              <a:gd name="T80" fmla="*/ 81 w 1173"/>
              <a:gd name="T81" fmla="*/ 161 h 1170"/>
              <a:gd name="T82" fmla="*/ 96 w 1173"/>
              <a:gd name="T83" fmla="*/ 119 h 1170"/>
              <a:gd name="T84" fmla="*/ 157 w 1173"/>
              <a:gd name="T85" fmla="*/ 646 h 1170"/>
              <a:gd name="T86" fmla="*/ 180 w 1173"/>
              <a:gd name="T87" fmla="*/ 686 h 1170"/>
              <a:gd name="T88" fmla="*/ 86 w 1173"/>
              <a:gd name="T89" fmla="*/ 726 h 1170"/>
              <a:gd name="T90" fmla="*/ 89 w 1173"/>
              <a:gd name="T91" fmla="*/ 680 h 1170"/>
              <a:gd name="T92" fmla="*/ 115 w 1173"/>
              <a:gd name="T93" fmla="*/ 419 h 1170"/>
              <a:gd name="T94" fmla="*/ 27 w 1173"/>
              <a:gd name="T95" fmla="*/ 452 h 1170"/>
              <a:gd name="T96" fmla="*/ 1 w 1173"/>
              <a:gd name="T97" fmla="*/ 419 h 1170"/>
              <a:gd name="T98" fmla="*/ 381 w 1173"/>
              <a:gd name="T99" fmla="*/ 303 h 1170"/>
              <a:gd name="T100" fmla="*/ 410 w 1173"/>
              <a:gd name="T101" fmla="*/ 268 h 1170"/>
              <a:gd name="T102" fmla="*/ 507 w 1173"/>
              <a:gd name="T103" fmla="*/ 323 h 1170"/>
              <a:gd name="T104" fmla="*/ 572 w 1173"/>
              <a:gd name="T105" fmla="*/ 252 h 1170"/>
              <a:gd name="T106" fmla="*/ 614 w 1173"/>
              <a:gd name="T107" fmla="*/ 270 h 1170"/>
              <a:gd name="T108" fmla="*/ 741 w 1173"/>
              <a:gd name="T109" fmla="*/ 288 h 1170"/>
              <a:gd name="T110" fmla="*/ 779 w 1173"/>
              <a:gd name="T111" fmla="*/ 271 h 1170"/>
              <a:gd name="T112" fmla="*/ 687 w 1173"/>
              <a:gd name="T113" fmla="*/ 656 h 1170"/>
              <a:gd name="T114" fmla="*/ 643 w 1173"/>
              <a:gd name="T115" fmla="*/ 652 h 1170"/>
              <a:gd name="T116" fmla="*/ 636 w 1173"/>
              <a:gd name="T117" fmla="*/ 373 h 1170"/>
              <a:gd name="T118" fmla="*/ 587 w 1173"/>
              <a:gd name="T119" fmla="*/ 466 h 1170"/>
              <a:gd name="T120" fmla="*/ 559 w 1173"/>
              <a:gd name="T121" fmla="*/ 371 h 1170"/>
              <a:gd name="T122" fmla="*/ 534 w 1173"/>
              <a:gd name="T123" fmla="*/ 643 h 1170"/>
              <a:gd name="T124" fmla="*/ 494 w 1173"/>
              <a:gd name="T125" fmla="*/ 66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73" h="117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323528" y="1419622"/>
            <a:ext cx="835292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1)The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 of TA4 titanium alloy is α + β phase, its morphology is a typical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equiaxed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structure, and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equiaxed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phase 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on β matrix. The microstructure of TA15 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titanium   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can be observed in larger flakes of β grains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corrosion resistance of TA4 titanium alloy in the same 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corrosion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is better than 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TA15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titanium alloy.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97255" y="123478"/>
            <a:ext cx="3605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CN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411760" y="1419622"/>
            <a:ext cx="4896544" cy="2376264"/>
          </a:xfrm>
        </p:spPr>
        <p:txBody>
          <a:bodyPr/>
          <a:lstStyle/>
          <a:p>
            <a:endParaRPr lang="en-US" altLang="zh-CN" sz="3600" dirty="0" smtClean="0"/>
          </a:p>
          <a:p>
            <a:r>
              <a:rPr lang="en-US" altLang="zh-CN" sz="4000" dirty="0" smtClean="0"/>
              <a:t>   Thank you !</a:t>
            </a:r>
          </a:p>
          <a:p>
            <a:endParaRPr lang="en-US" altLang="zh-CN" sz="3600" dirty="0" smtClean="0"/>
          </a:p>
        </p:txBody>
      </p: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480</Words>
  <Application>Microsoft Office PowerPoint</Application>
  <PresentationFormat>全屏显示(16:9)</PresentationFormat>
  <Paragraphs>144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맑은 고딕</vt:lpstr>
      <vt:lpstr>宋体</vt:lpstr>
      <vt:lpstr>Arial</vt:lpstr>
      <vt:lpstr>Calibri</vt:lpstr>
      <vt:lpstr>Tahoma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wer</cp:lastModifiedBy>
  <cp:revision>176</cp:revision>
  <dcterms:created xsi:type="dcterms:W3CDTF">2014-02-18T09:33:50Z</dcterms:created>
  <dcterms:modified xsi:type="dcterms:W3CDTF">2017-09-20T16:28:17Z</dcterms:modified>
</cp:coreProperties>
</file>