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79" r:id="rId5"/>
    <p:sldId id="274" r:id="rId6"/>
    <p:sldId id="259" r:id="rId7"/>
    <p:sldId id="275" r:id="rId8"/>
    <p:sldId id="264" r:id="rId9"/>
    <p:sldId id="265" r:id="rId10"/>
    <p:sldId id="280" r:id="rId11"/>
    <p:sldId id="266" r:id="rId12"/>
    <p:sldId id="261" r:id="rId13"/>
    <p:sldId id="262" r:id="rId14"/>
    <p:sldId id="263" r:id="rId15"/>
    <p:sldId id="281" r:id="rId16"/>
    <p:sldId id="268" r:id="rId17"/>
    <p:sldId id="269" r:id="rId18"/>
    <p:sldId id="270" r:id="rId19"/>
    <p:sldId id="271" r:id="rId20"/>
    <p:sldId id="282" r:id="rId21"/>
    <p:sldId id="272" r:id="rId22"/>
    <p:sldId id="273" r:id="rId23"/>
    <p:sldId id="283" r:id="rId24"/>
    <p:sldId id="276" r:id="rId25"/>
    <p:sldId id="277" r:id="rId26"/>
    <p:sldId id="284" r:id="rId27"/>
    <p:sldId id="27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3726"/>
    <a:srgbClr val="000000"/>
    <a:srgbClr val="FF0000"/>
    <a:srgbClr val="CEE9D6"/>
    <a:srgbClr val="548235"/>
    <a:srgbClr val="C9C9C9"/>
    <a:srgbClr val="FFD966"/>
    <a:srgbClr val="4472C4"/>
    <a:srgbClr val="D83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73" autoAdjust="0"/>
    <p:restoredTop sz="68796" autoAdjust="0"/>
  </p:normalViewPr>
  <p:slideViewPr>
    <p:cSldViewPr snapToGrid="0" showGuides="1">
      <p:cViewPr varScale="1">
        <p:scale>
          <a:sx n="73" d="100"/>
          <a:sy n="73" d="100"/>
        </p:scale>
        <p:origin x="65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CB788-0B53-4942-8CAC-8B538C8CCC86}" type="datetimeFigureOut">
              <a:rPr lang="zh-CN" altLang="en-US" smtClean="0"/>
              <a:t>2017/6/5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BE0AC-F25E-4FA5-80AE-FFAB44C3B253}" type="slidenum">
              <a:rPr lang="zh-CN" altLang="en-US" smtClean="0"/>
              <a:t>‹#›</a:t>
            </a:fld>
            <a:endParaRPr lang="zh-CN" altLang="en-US"/>
          </a:p>
        </p:txBody>
      </p:sp>
    </p:spTree>
    <p:extLst>
      <p:ext uri="{BB962C8B-B14F-4D97-AF65-F5344CB8AC3E}">
        <p14:creationId xmlns:p14="http://schemas.microsoft.com/office/powerpoint/2010/main" val="13404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5DBE0AC-F25E-4FA5-80AE-FFAB44C3B253}" type="slidenum">
              <a:rPr lang="zh-CN" altLang="en-US" smtClean="0"/>
              <a:t>2</a:t>
            </a:fld>
            <a:endParaRPr lang="zh-CN" altLang="en-US"/>
          </a:p>
        </p:txBody>
      </p:sp>
    </p:spTree>
    <p:extLst>
      <p:ext uri="{BB962C8B-B14F-4D97-AF65-F5344CB8AC3E}">
        <p14:creationId xmlns:p14="http://schemas.microsoft.com/office/powerpoint/2010/main" val="3616790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12</a:t>
            </a:fld>
            <a:endParaRPr lang="zh-CN" altLang="en-US"/>
          </a:p>
        </p:txBody>
      </p:sp>
    </p:spTree>
    <p:extLst>
      <p:ext uri="{BB962C8B-B14F-4D97-AF65-F5344CB8AC3E}">
        <p14:creationId xmlns:p14="http://schemas.microsoft.com/office/powerpoint/2010/main" val="2332139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表格截图</a:t>
            </a:r>
            <a:r>
              <a:rPr lang="en-US" altLang="zh-CN" dirty="0"/>
              <a:t>+</a:t>
            </a:r>
            <a:r>
              <a:rPr lang="zh-CN" altLang="en-US" dirty="0"/>
              <a:t>简单逻辑介绍</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16</a:t>
            </a:fld>
            <a:endParaRPr lang="zh-CN" altLang="en-US"/>
          </a:p>
        </p:txBody>
      </p:sp>
    </p:spTree>
    <p:extLst>
      <p:ext uri="{BB962C8B-B14F-4D97-AF65-F5344CB8AC3E}">
        <p14:creationId xmlns:p14="http://schemas.microsoft.com/office/powerpoint/2010/main" val="461882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登录界面</a:t>
            </a:r>
            <a:r>
              <a:rPr lang="en-US" altLang="zh-CN" dirty="0"/>
              <a:t>=</a:t>
            </a:r>
            <a:r>
              <a:rPr lang="zh-CN" altLang="en-US" dirty="0"/>
              <a:t>管理员</a:t>
            </a:r>
            <a:r>
              <a:rPr lang="en-US" altLang="zh-CN" dirty="0"/>
              <a:t>/</a:t>
            </a:r>
            <a:r>
              <a:rPr lang="zh-CN" altLang="en-US" dirty="0"/>
              <a:t>普通用户</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17</a:t>
            </a:fld>
            <a:endParaRPr lang="zh-CN" altLang="en-US"/>
          </a:p>
        </p:txBody>
      </p:sp>
    </p:spTree>
    <p:extLst>
      <p:ext uri="{BB962C8B-B14F-4D97-AF65-F5344CB8AC3E}">
        <p14:creationId xmlns:p14="http://schemas.microsoft.com/office/powerpoint/2010/main" val="129058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文件录入</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18</a:t>
            </a:fld>
            <a:endParaRPr lang="zh-CN" altLang="en-US"/>
          </a:p>
        </p:txBody>
      </p:sp>
    </p:spTree>
    <p:extLst>
      <p:ext uri="{BB962C8B-B14F-4D97-AF65-F5344CB8AC3E}">
        <p14:creationId xmlns:p14="http://schemas.microsoft.com/office/powerpoint/2010/main" val="2705476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用户模块</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19</a:t>
            </a:fld>
            <a:endParaRPr lang="zh-CN" altLang="en-US"/>
          </a:p>
        </p:txBody>
      </p:sp>
    </p:spTree>
    <p:extLst>
      <p:ext uri="{BB962C8B-B14F-4D97-AF65-F5344CB8AC3E}">
        <p14:creationId xmlns:p14="http://schemas.microsoft.com/office/powerpoint/2010/main" val="1440262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用户模块</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20</a:t>
            </a:fld>
            <a:endParaRPr lang="zh-CN" altLang="en-US"/>
          </a:p>
        </p:txBody>
      </p:sp>
    </p:spTree>
    <p:extLst>
      <p:ext uri="{BB962C8B-B14F-4D97-AF65-F5344CB8AC3E}">
        <p14:creationId xmlns:p14="http://schemas.microsoft.com/office/powerpoint/2010/main" val="86073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EIS</a:t>
            </a:r>
            <a:r>
              <a:rPr lang="zh-CN" altLang="en-US" dirty="0"/>
              <a:t>模块</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21</a:t>
            </a:fld>
            <a:endParaRPr lang="zh-CN" altLang="en-US"/>
          </a:p>
        </p:txBody>
      </p:sp>
    </p:spTree>
    <p:extLst>
      <p:ext uri="{BB962C8B-B14F-4D97-AF65-F5344CB8AC3E}">
        <p14:creationId xmlns:p14="http://schemas.microsoft.com/office/powerpoint/2010/main" val="25929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PD</a:t>
            </a:r>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22</a:t>
            </a:fld>
            <a:endParaRPr lang="zh-CN" altLang="en-US"/>
          </a:p>
        </p:txBody>
      </p:sp>
    </p:spTree>
    <p:extLst>
      <p:ext uri="{BB962C8B-B14F-4D97-AF65-F5344CB8AC3E}">
        <p14:creationId xmlns:p14="http://schemas.microsoft.com/office/powerpoint/2010/main" val="1023689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PD</a:t>
            </a:r>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23</a:t>
            </a:fld>
            <a:endParaRPr lang="zh-CN" altLang="en-US"/>
          </a:p>
        </p:txBody>
      </p:sp>
    </p:spTree>
    <p:extLst>
      <p:ext uri="{BB962C8B-B14F-4D97-AF65-F5344CB8AC3E}">
        <p14:creationId xmlns:p14="http://schemas.microsoft.com/office/powerpoint/2010/main" val="1301746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帮助</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24</a:t>
            </a:fld>
            <a:endParaRPr lang="zh-CN" altLang="en-US"/>
          </a:p>
        </p:txBody>
      </p:sp>
    </p:spTree>
    <p:extLst>
      <p:ext uri="{BB962C8B-B14F-4D97-AF65-F5344CB8AC3E}">
        <p14:creationId xmlns:p14="http://schemas.microsoft.com/office/powerpoint/2010/main" val="410181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美国总统奥巴马组计划”</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目的是利用近年来在材料模拟计算、高通量实验和数据挖掘方面取得的突破，将材料从发现到应用的速度至少提高一倍，成本至少在</a:t>
            </a:r>
            <a:r>
              <a:rPr lang="en-US" altLang="zh-CN" sz="1200" kern="1200" dirty="0">
                <a:solidFill>
                  <a:schemeClr val="tx1"/>
                </a:solidFill>
                <a:effectLst/>
                <a:latin typeface="+mn-lt"/>
                <a:ea typeface="+mn-ea"/>
                <a:cs typeface="+mn-cs"/>
              </a:rPr>
              <a:t>2011</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月提出了“材料基因降低一半，发展以先进材料为基础的高端制造业，从而继续保持美国在核心科技领域的优势。</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2014</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月出版的一份报告中，白宫正式将</a:t>
            </a:r>
            <a:r>
              <a:rPr lang="en-US" altLang="zh-CN" sz="1200" kern="1200" dirty="0">
                <a:solidFill>
                  <a:schemeClr val="tx1"/>
                </a:solidFill>
                <a:effectLst/>
                <a:latin typeface="+mn-lt"/>
                <a:ea typeface="+mn-ea"/>
                <a:cs typeface="+mn-cs"/>
              </a:rPr>
              <a:t>MGI</a:t>
            </a:r>
            <a:r>
              <a:rPr lang="zh-CN" altLang="zh-CN" sz="1200" kern="1200" dirty="0">
                <a:solidFill>
                  <a:schemeClr val="tx1"/>
                </a:solidFill>
                <a:effectLst/>
                <a:latin typeface="+mn-lt"/>
                <a:ea typeface="+mn-ea"/>
                <a:cs typeface="+mn-cs"/>
              </a:rPr>
              <a:t>定义为“战略计划”</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2012</a:t>
            </a:r>
            <a:r>
              <a:rPr lang="zh-CN" altLang="zh-CN" sz="1200" kern="1200" dirty="0">
                <a:solidFill>
                  <a:schemeClr val="tx1"/>
                </a:solidFill>
                <a:effectLst/>
                <a:latin typeface="+mn-lt"/>
                <a:ea typeface="+mn-ea"/>
                <a:cs typeface="+mn-cs"/>
              </a:rPr>
              <a:t>年，欧洲科学基金会又推出总投资超过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亿欧元的</a:t>
            </a:r>
            <a:r>
              <a:rPr lang="en-US" altLang="zh-CN" sz="1200" kern="1200" dirty="0">
                <a:solidFill>
                  <a:schemeClr val="tx1"/>
                </a:solidFill>
                <a:effectLst/>
                <a:latin typeface="+mn-lt"/>
                <a:ea typeface="+mn-ea"/>
                <a:cs typeface="+mn-cs"/>
              </a:rPr>
              <a:t>2012~2022</a:t>
            </a:r>
            <a:r>
              <a:rPr lang="zh-CN" altLang="zh-CN" sz="1200" kern="1200" dirty="0">
                <a:solidFill>
                  <a:schemeClr val="tx1"/>
                </a:solidFill>
                <a:effectLst/>
                <a:latin typeface="+mn-lt"/>
                <a:ea typeface="+mn-ea"/>
                <a:cs typeface="+mn-cs"/>
              </a:rPr>
              <a:t>欧洲冶金复兴计划</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日本等国也启动了类似的科学计划。如日本计划建立玻璃、陶瓷、合金钢等领域材料数据库、知识库，还尝试通过专家系统的建立促进其协同创新能力。</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俄罗斯联邦纳米技术研发中心</a:t>
            </a:r>
            <a:r>
              <a:rPr lang="en-US" altLang="zh-CN" sz="1200" kern="1200" dirty="0" err="1">
                <a:solidFill>
                  <a:schemeClr val="tx1"/>
                </a:solidFill>
                <a:effectLst/>
                <a:latin typeface="+mn-lt"/>
                <a:ea typeface="+mn-ea"/>
                <a:cs typeface="+mn-cs"/>
              </a:rPr>
              <a:t>Ulnanotech</a:t>
            </a:r>
            <a:r>
              <a:rPr lang="zh-CN" altLang="zh-CN" sz="1200" kern="1200" dirty="0">
                <a:solidFill>
                  <a:schemeClr val="tx1"/>
                </a:solidFill>
                <a:effectLst/>
                <a:latin typeface="+mn-lt"/>
                <a:ea typeface="+mn-ea"/>
                <a:cs typeface="+mn-cs"/>
              </a:rPr>
              <a:t>，通过引进美国</a:t>
            </a:r>
            <a:r>
              <a:rPr lang="en-US" altLang="zh-CN" sz="1200" kern="1200" dirty="0">
                <a:solidFill>
                  <a:schemeClr val="tx1"/>
                </a:solidFill>
                <a:effectLst/>
                <a:latin typeface="+mn-lt"/>
                <a:ea typeface="+mn-ea"/>
                <a:cs typeface="+mn-cs"/>
              </a:rPr>
              <a:t>Intermolecular</a:t>
            </a:r>
            <a:r>
              <a:rPr lang="zh-CN" altLang="zh-CN" sz="1200" kern="1200" dirty="0">
                <a:solidFill>
                  <a:schemeClr val="tx1"/>
                </a:solidFill>
                <a:effectLst/>
                <a:latin typeface="+mn-lt"/>
                <a:ea typeface="+mn-ea"/>
                <a:cs typeface="+mn-cs"/>
              </a:rPr>
              <a:t>公司完整的高通量研发技术平台，较快地完成了其高通量材料研发能力的建设。</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3</a:t>
            </a:fld>
            <a:endParaRPr lang="zh-CN" altLang="en-US"/>
          </a:p>
        </p:txBody>
      </p:sp>
    </p:spTree>
    <p:extLst>
      <p:ext uri="{BB962C8B-B14F-4D97-AF65-F5344CB8AC3E}">
        <p14:creationId xmlns:p14="http://schemas.microsoft.com/office/powerpoint/2010/main" val="1203463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结论</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25</a:t>
            </a:fld>
            <a:endParaRPr lang="zh-CN" altLang="en-US"/>
          </a:p>
        </p:txBody>
      </p:sp>
    </p:spTree>
    <p:extLst>
      <p:ext uri="{BB962C8B-B14F-4D97-AF65-F5344CB8AC3E}">
        <p14:creationId xmlns:p14="http://schemas.microsoft.com/office/powerpoint/2010/main" val="129617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结论</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26</a:t>
            </a:fld>
            <a:endParaRPr lang="zh-CN" altLang="en-US"/>
          </a:p>
        </p:txBody>
      </p:sp>
    </p:spTree>
    <p:extLst>
      <p:ext uri="{BB962C8B-B14F-4D97-AF65-F5344CB8AC3E}">
        <p14:creationId xmlns:p14="http://schemas.microsoft.com/office/powerpoint/2010/main" val="3034123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结束</a:t>
            </a:r>
          </a:p>
        </p:txBody>
      </p:sp>
      <p:sp>
        <p:nvSpPr>
          <p:cNvPr id="4" name="灯片编号占位符 3"/>
          <p:cNvSpPr>
            <a:spLocks noGrp="1"/>
          </p:cNvSpPr>
          <p:nvPr>
            <p:ph type="sldNum" sz="quarter" idx="10"/>
          </p:nvPr>
        </p:nvSpPr>
        <p:spPr/>
        <p:txBody>
          <a:bodyPr/>
          <a:lstStyle/>
          <a:p>
            <a:fld id="{05DBE0AC-F25E-4FA5-80AE-FFAB44C3B253}" type="slidenum">
              <a:rPr lang="zh-CN" altLang="en-US" smtClean="0"/>
              <a:t>27</a:t>
            </a:fld>
            <a:endParaRPr lang="zh-CN" altLang="en-US"/>
          </a:p>
        </p:txBody>
      </p:sp>
    </p:spTree>
    <p:extLst>
      <p:ext uri="{BB962C8B-B14F-4D97-AF65-F5344CB8AC3E}">
        <p14:creationId xmlns:p14="http://schemas.microsoft.com/office/powerpoint/2010/main" val="257663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美国总统奥巴马组计划”</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目的是利用近年来在材料模拟计算、高通量实验和数据挖掘方面取得的突破，将材料从发现到应用的速度至少提高一倍，成本至少在</a:t>
            </a:r>
            <a:r>
              <a:rPr lang="en-US" altLang="zh-CN" sz="1200" kern="1200" dirty="0">
                <a:solidFill>
                  <a:schemeClr val="tx1"/>
                </a:solidFill>
                <a:effectLst/>
                <a:latin typeface="+mn-lt"/>
                <a:ea typeface="+mn-ea"/>
                <a:cs typeface="+mn-cs"/>
              </a:rPr>
              <a:t>2011</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月提出了“材料基因降低一半，发展以先进材料为基础的高端制造业，从而继续保持美国在核心科技领域的优势。</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2014</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月出版的一份报告中，白宫正式将</a:t>
            </a:r>
            <a:r>
              <a:rPr lang="en-US" altLang="zh-CN" sz="1200" kern="1200" dirty="0">
                <a:solidFill>
                  <a:schemeClr val="tx1"/>
                </a:solidFill>
                <a:effectLst/>
                <a:latin typeface="+mn-lt"/>
                <a:ea typeface="+mn-ea"/>
                <a:cs typeface="+mn-cs"/>
              </a:rPr>
              <a:t>MGI</a:t>
            </a:r>
            <a:r>
              <a:rPr lang="zh-CN" altLang="zh-CN" sz="1200" kern="1200" dirty="0">
                <a:solidFill>
                  <a:schemeClr val="tx1"/>
                </a:solidFill>
                <a:effectLst/>
                <a:latin typeface="+mn-lt"/>
                <a:ea typeface="+mn-ea"/>
                <a:cs typeface="+mn-cs"/>
              </a:rPr>
              <a:t>定义为“战略计划”</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2012</a:t>
            </a:r>
            <a:r>
              <a:rPr lang="zh-CN" altLang="zh-CN" sz="1200" kern="1200" dirty="0">
                <a:solidFill>
                  <a:schemeClr val="tx1"/>
                </a:solidFill>
                <a:effectLst/>
                <a:latin typeface="+mn-lt"/>
                <a:ea typeface="+mn-ea"/>
                <a:cs typeface="+mn-cs"/>
              </a:rPr>
              <a:t>年，欧洲科学基金会又推出总投资超过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亿欧元的</a:t>
            </a:r>
            <a:r>
              <a:rPr lang="en-US" altLang="zh-CN" sz="1200" kern="1200" dirty="0">
                <a:solidFill>
                  <a:schemeClr val="tx1"/>
                </a:solidFill>
                <a:effectLst/>
                <a:latin typeface="+mn-lt"/>
                <a:ea typeface="+mn-ea"/>
                <a:cs typeface="+mn-cs"/>
              </a:rPr>
              <a:t>2012~2022</a:t>
            </a:r>
            <a:r>
              <a:rPr lang="zh-CN" altLang="zh-CN" sz="1200" kern="1200" dirty="0">
                <a:solidFill>
                  <a:schemeClr val="tx1"/>
                </a:solidFill>
                <a:effectLst/>
                <a:latin typeface="+mn-lt"/>
                <a:ea typeface="+mn-ea"/>
                <a:cs typeface="+mn-cs"/>
              </a:rPr>
              <a:t>欧洲冶金复兴计划</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日本等国也启动了类似的科学计划。如日本计划建立玻璃、陶瓷、合金钢等领域材料数据库、知识库，还尝试通过专家系统的建立促进其协同创新能力。</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俄罗斯联邦纳米技术研发中心</a:t>
            </a:r>
            <a:r>
              <a:rPr lang="en-US" altLang="zh-CN" sz="1200" kern="1200" dirty="0" err="1">
                <a:solidFill>
                  <a:schemeClr val="tx1"/>
                </a:solidFill>
                <a:effectLst/>
                <a:latin typeface="+mn-lt"/>
                <a:ea typeface="+mn-ea"/>
                <a:cs typeface="+mn-cs"/>
              </a:rPr>
              <a:t>Ulnanotech</a:t>
            </a:r>
            <a:r>
              <a:rPr lang="zh-CN" altLang="zh-CN" sz="1200" kern="1200" dirty="0">
                <a:solidFill>
                  <a:schemeClr val="tx1"/>
                </a:solidFill>
                <a:effectLst/>
                <a:latin typeface="+mn-lt"/>
                <a:ea typeface="+mn-ea"/>
                <a:cs typeface="+mn-cs"/>
              </a:rPr>
              <a:t>，通过引进美国</a:t>
            </a:r>
            <a:r>
              <a:rPr lang="en-US" altLang="zh-CN" sz="1200" kern="1200" dirty="0">
                <a:solidFill>
                  <a:schemeClr val="tx1"/>
                </a:solidFill>
                <a:effectLst/>
                <a:latin typeface="+mn-lt"/>
                <a:ea typeface="+mn-ea"/>
                <a:cs typeface="+mn-cs"/>
              </a:rPr>
              <a:t>Intermolecular</a:t>
            </a:r>
            <a:r>
              <a:rPr lang="zh-CN" altLang="zh-CN" sz="1200" kern="1200" dirty="0">
                <a:solidFill>
                  <a:schemeClr val="tx1"/>
                </a:solidFill>
                <a:effectLst/>
                <a:latin typeface="+mn-lt"/>
                <a:ea typeface="+mn-ea"/>
                <a:cs typeface="+mn-cs"/>
              </a:rPr>
              <a:t>公司完整的高通量研发技术平台，较快地完成了其高通量材料研发能力的建设。</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4</a:t>
            </a:fld>
            <a:endParaRPr lang="zh-CN" altLang="en-US"/>
          </a:p>
        </p:txBody>
      </p:sp>
    </p:spTree>
    <p:extLst>
      <p:ext uri="{BB962C8B-B14F-4D97-AF65-F5344CB8AC3E}">
        <p14:creationId xmlns:p14="http://schemas.microsoft.com/office/powerpoint/2010/main" val="185892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1999</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月，召开了主题为“发现和优化新材料的集成组合方法”的第</a:t>
            </a:r>
            <a:r>
              <a:rPr lang="en-US" altLang="zh-CN" sz="1200" kern="1200" dirty="0">
                <a:solidFill>
                  <a:schemeClr val="tx1"/>
                </a:solidFill>
                <a:effectLst/>
                <a:latin typeface="+mn-lt"/>
                <a:ea typeface="+mn-ea"/>
                <a:cs typeface="+mn-cs"/>
              </a:rPr>
              <a:t>118</a:t>
            </a:r>
            <a:r>
              <a:rPr lang="zh-CN" altLang="zh-CN" sz="1200" kern="1200" dirty="0">
                <a:solidFill>
                  <a:schemeClr val="tx1"/>
                </a:solidFill>
                <a:effectLst/>
                <a:latin typeface="+mn-lt"/>
                <a:ea typeface="+mn-ea"/>
                <a:cs typeface="+mn-cs"/>
              </a:rPr>
              <a:t>次香山科学会议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中国科学院和中国工程院于</a:t>
            </a:r>
            <a:r>
              <a:rPr lang="en-US" altLang="zh-CN" sz="1200" kern="1200" dirty="0">
                <a:solidFill>
                  <a:schemeClr val="tx1"/>
                </a:solidFill>
                <a:effectLst/>
                <a:latin typeface="+mn-lt"/>
                <a:ea typeface="+mn-ea"/>
                <a:cs typeface="+mn-cs"/>
              </a:rPr>
              <a:t>2011</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21~23</a:t>
            </a:r>
            <a:r>
              <a:rPr lang="zh-CN" altLang="zh-CN" sz="1200" kern="1200" dirty="0">
                <a:solidFill>
                  <a:schemeClr val="tx1"/>
                </a:solidFill>
                <a:effectLst/>
                <a:latin typeface="+mn-lt"/>
                <a:ea typeface="+mn-ea"/>
                <a:cs typeface="+mn-cs"/>
              </a:rPr>
              <a:t>日在北京联合主办了以“材料科学系统工程”为主题的香山科学会议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中国工程院与中国科学院分别设立了重大咨询项目，并在</a:t>
            </a:r>
            <a:r>
              <a:rPr lang="en-US" altLang="zh-CN" sz="1200" kern="1200" dirty="0">
                <a:solidFill>
                  <a:schemeClr val="tx1"/>
                </a:solidFill>
                <a:effectLst/>
                <a:latin typeface="+mn-lt"/>
                <a:ea typeface="+mn-ea"/>
                <a:cs typeface="+mn-cs"/>
              </a:rPr>
              <a:t>2014</a:t>
            </a:r>
            <a:r>
              <a:rPr lang="zh-CN" altLang="zh-CN" sz="1200" kern="1200" dirty="0">
                <a:solidFill>
                  <a:schemeClr val="tx1"/>
                </a:solidFill>
                <a:effectLst/>
                <a:latin typeface="+mn-lt"/>
                <a:ea typeface="+mn-ea"/>
                <a:cs typeface="+mn-cs"/>
              </a:rPr>
              <a:t>年向国务院提交了各自的咨询报告</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2012~2014</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年中，中国工程院、中国科学院，中国硅酸盐学会，许多大学、研究所等单位组织了多次以材料基因组计划为主题的研讨会、报告会。</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5</a:t>
            </a:fld>
            <a:endParaRPr lang="zh-CN" altLang="en-US"/>
          </a:p>
        </p:txBody>
      </p:sp>
    </p:spTree>
    <p:extLst>
      <p:ext uri="{BB962C8B-B14F-4D97-AF65-F5344CB8AC3E}">
        <p14:creationId xmlns:p14="http://schemas.microsoft.com/office/powerpoint/2010/main" val="2562643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开路电位是金属在电解质溶液环境中自然腐蚀过程中，相对于参比电极的电位差，是一个热力学概念，只能判断金属发生腐蚀的难易程度和概率而不能给出腐蚀速度和状态，腐蚀过程的化学能全部转化成热能而没有电能。通常可以根据开路电位判断异种金属（或者同种金属的不同相）在相同环境下更易发生腐蚀的倾向性，开路电位低的更易腐蚀。</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开路电位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时间曲线</a:t>
            </a:r>
            <a:r>
              <a:rPr lang="en-US" altLang="zh-CN" sz="1200" kern="1200" dirty="0">
                <a:solidFill>
                  <a:schemeClr val="tx1"/>
                </a:solidFill>
                <a:effectLst/>
                <a:latin typeface="+mn-lt"/>
                <a:ea typeface="+mn-ea"/>
                <a:cs typeface="+mn-cs"/>
              </a:rPr>
              <a:t>(Open Circuit Potential Time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OCPT)</a:t>
            </a:r>
            <a:r>
              <a:rPr lang="zh-CN" altLang="zh-CN" sz="1200" kern="1200" dirty="0">
                <a:solidFill>
                  <a:schemeClr val="tx1"/>
                </a:solidFill>
                <a:effectLst/>
                <a:latin typeface="+mn-lt"/>
                <a:ea typeface="+mn-ea"/>
                <a:cs typeface="+mn-cs"/>
              </a:rPr>
              <a:t>工作电极与参比电极之间开路电位随时间变化的曲线，可用于检测自然腐蚀电位。自然腐蚀电位是腐蚀金属电极的一个重要热力学参数，在研究金属腐蚀行为及分析腐蚀过程时具有重要意义</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5DBE0AC-F25E-4FA5-80AE-FFAB44C3B253}" type="slidenum">
              <a:rPr lang="zh-CN" altLang="en-US" smtClean="0"/>
              <a:t>7</a:t>
            </a:fld>
            <a:endParaRPr lang="zh-CN" altLang="en-US"/>
          </a:p>
        </p:txBody>
      </p:sp>
    </p:spTree>
    <p:extLst>
      <p:ext uri="{BB962C8B-B14F-4D97-AF65-F5344CB8AC3E}">
        <p14:creationId xmlns:p14="http://schemas.microsoft.com/office/powerpoint/2010/main" val="2189820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原理</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电化学阻抗谱</a:t>
            </a:r>
            <a:r>
              <a:rPr lang="en-US" altLang="zh-CN" sz="1200" kern="1200" dirty="0">
                <a:solidFill>
                  <a:schemeClr val="tx1"/>
                </a:solidFill>
                <a:effectLst/>
                <a:latin typeface="+mn-lt"/>
                <a:ea typeface="+mn-ea"/>
                <a:cs typeface="+mn-cs"/>
              </a:rPr>
              <a:t>(Electrochemical Impedance Spectroscopy</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EIS)</a:t>
            </a:r>
            <a:r>
              <a:rPr lang="zh-CN" altLang="zh-CN" sz="1200" kern="1200" dirty="0">
                <a:solidFill>
                  <a:schemeClr val="tx1"/>
                </a:solidFill>
                <a:effectLst/>
                <a:latin typeface="+mn-lt"/>
                <a:ea typeface="+mn-ea"/>
                <a:cs typeface="+mn-cs"/>
              </a:rPr>
              <a:t>，早期被称为交流阻抗</a:t>
            </a:r>
            <a:r>
              <a:rPr lang="en-US" altLang="zh-CN" sz="1200" kern="1200" dirty="0">
                <a:solidFill>
                  <a:schemeClr val="tx1"/>
                </a:solidFill>
                <a:effectLst/>
                <a:latin typeface="+mn-lt"/>
                <a:ea typeface="+mn-ea"/>
                <a:cs typeface="+mn-cs"/>
              </a:rPr>
              <a:t>(AC Impedance)</a:t>
            </a:r>
            <a:r>
              <a:rPr lang="zh-CN" altLang="zh-CN" sz="1200" kern="1200" dirty="0">
                <a:solidFill>
                  <a:schemeClr val="tx1"/>
                </a:solidFill>
                <a:effectLst/>
                <a:latin typeface="+mn-lt"/>
                <a:ea typeface="+mn-ea"/>
                <a:cs typeface="+mn-cs"/>
              </a:rPr>
              <a:t>，实质上它是一种黑箱动态系统的研究方法。其主要过程为在一定电位或电流下对研究体系施加一小振幅正弦交变扰动信号（交变电压或交变电流），收集对应的电流（或电位）响应信号，最终得到体系的阻抗谱。</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）因果条件</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）线性条件</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）稳定条件</a:t>
            </a:r>
          </a:p>
          <a:p>
            <a:r>
              <a:rPr lang="zh-CN" altLang="en-US" sz="1200" kern="1200" dirty="0">
                <a:solidFill>
                  <a:schemeClr val="tx1"/>
                </a:solidFill>
                <a:effectLst/>
                <a:latin typeface="+mn-lt"/>
                <a:ea typeface="+mn-ea"/>
                <a:cs typeface="+mn-cs"/>
              </a:rPr>
              <a:t>分析方法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得到等效电路，</a:t>
            </a:r>
            <a:r>
              <a:rPr lang="zh-CN" altLang="zh-CN" sz="1200" kern="1200" dirty="0">
                <a:solidFill>
                  <a:schemeClr val="tx1"/>
                </a:solidFill>
                <a:effectLst/>
                <a:latin typeface="+mn-lt"/>
                <a:ea typeface="+mn-ea"/>
                <a:cs typeface="+mn-cs"/>
              </a:rPr>
              <a:t>主要用来揭示电化学过程中的动力学信息及电极界面结构的信息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应用</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）电化学阻抗谱在缓蚀剂研究中的应用</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）电化学阻抗谱在金属材料钝化膜的形成与破坏研究中的应用</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）电化学阻抗谱在金属材料表面腐蚀产物的形成研究中的应用</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）电化学阻抗谱在金属材料应力腐蚀研究中的应用</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8</a:t>
            </a:fld>
            <a:endParaRPr lang="zh-CN" altLang="en-US"/>
          </a:p>
        </p:txBody>
      </p:sp>
    </p:spTree>
    <p:extLst>
      <p:ext uri="{BB962C8B-B14F-4D97-AF65-F5344CB8AC3E}">
        <p14:creationId xmlns:p14="http://schemas.microsoft.com/office/powerpoint/2010/main" val="30026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动电位扫描法，也叫线性电位扫描法，就是控制电极电位以恒定的速度变化，</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同时测量通过电极的电流，就可得到电位扫描曲线。动电位扫描法也是暂态法的一种。</a:t>
            </a:r>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9</a:t>
            </a:fld>
            <a:endParaRPr lang="zh-CN" altLang="en-US"/>
          </a:p>
        </p:txBody>
      </p:sp>
    </p:spTree>
    <p:extLst>
      <p:ext uri="{BB962C8B-B14F-4D97-AF65-F5344CB8AC3E}">
        <p14:creationId xmlns:p14="http://schemas.microsoft.com/office/powerpoint/2010/main" val="2920074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10</a:t>
            </a:fld>
            <a:endParaRPr lang="zh-CN" altLang="en-US"/>
          </a:p>
        </p:txBody>
      </p:sp>
    </p:spTree>
    <p:extLst>
      <p:ext uri="{BB962C8B-B14F-4D97-AF65-F5344CB8AC3E}">
        <p14:creationId xmlns:p14="http://schemas.microsoft.com/office/powerpoint/2010/main" val="3422993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建立材料腐蚀数据库的目的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对材料环境腐蚀数据共享网服务的迫切需求来自于国家建设部门，特别是重点工程建设中的设计单位对不同地域环境条件下材料腐蚀失效数据的需求</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来自于材料生产单位和使用单位，例如钢铁、机械、建筑、水利、交通、通讯等等部门对以上数据的迫切要求；</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来自于科研单位中重大科研项目需要以上数据作为课题研究的依据和基础</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来自于国家进出口贸易中对相关材料环境失效数据的强烈关切</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来自于标准制定部门对大量相关数据的要求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我国地域辽阔，有</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种气候带，</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个海域，</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多种土壤，自然环境类型多，对材料腐蚀性的差别很大。到</a:t>
            </a:r>
            <a:r>
              <a:rPr lang="en-US" altLang="zh-CN" sz="1200" kern="1200" dirty="0">
                <a:solidFill>
                  <a:schemeClr val="tx1"/>
                </a:solidFill>
                <a:effectLst/>
                <a:latin typeface="+mn-lt"/>
                <a:ea typeface="+mn-ea"/>
                <a:cs typeface="+mn-cs"/>
              </a:rPr>
              <a:t>2005</a:t>
            </a:r>
            <a:r>
              <a:rPr lang="zh-CN" altLang="zh-CN" sz="1200" kern="1200" dirty="0">
                <a:solidFill>
                  <a:schemeClr val="tx1"/>
                </a:solidFill>
                <a:effectLst/>
                <a:latin typeface="+mn-lt"/>
                <a:ea typeface="+mn-ea"/>
                <a:cs typeface="+mn-cs"/>
              </a:rPr>
              <a:t>年为止，在以往</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多个行业性试验站的基础上，建成国家级大气腐蚀试验站</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个；水环境腐蚀试验站</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个；土壤腐蚀试验站</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个试验站</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大量的材料环境腐蚀数据的积累，为实现网上数据共享提供了良好的基础；现有分布在全国的国家级材料试验站的建立和各类材料的不断投试，也能为网上数据共享源源不断地提供“新鲜血液”。这就是建立材料环境腐蚀数据共享服务网的最重要基础与条件。</a:t>
            </a:r>
            <a:endParaRPr lang="zh-CN" altLang="en-US" dirty="0"/>
          </a:p>
        </p:txBody>
      </p:sp>
      <p:sp>
        <p:nvSpPr>
          <p:cNvPr id="4" name="灯片编号占位符 3"/>
          <p:cNvSpPr>
            <a:spLocks noGrp="1"/>
          </p:cNvSpPr>
          <p:nvPr>
            <p:ph type="sldNum" sz="quarter" idx="10"/>
          </p:nvPr>
        </p:nvSpPr>
        <p:spPr/>
        <p:txBody>
          <a:bodyPr/>
          <a:lstStyle/>
          <a:p>
            <a:fld id="{05DBE0AC-F25E-4FA5-80AE-FFAB44C3B253}" type="slidenum">
              <a:rPr lang="zh-CN" altLang="en-US" smtClean="0"/>
              <a:t>11</a:t>
            </a:fld>
            <a:endParaRPr lang="zh-CN" altLang="en-US"/>
          </a:p>
        </p:txBody>
      </p:sp>
    </p:spTree>
    <p:extLst>
      <p:ext uri="{BB962C8B-B14F-4D97-AF65-F5344CB8AC3E}">
        <p14:creationId xmlns:p14="http://schemas.microsoft.com/office/powerpoint/2010/main" val="409489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74840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163411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94844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239355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1774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159574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231833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279529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14961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415492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0B852A-4357-4751-AEC0-C3F8B26149BE}" type="datetimeFigureOut">
              <a:rPr lang="zh-CN" altLang="en-US" smtClean="0"/>
              <a:t>2017/6/5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25707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B852A-4357-4751-AEC0-C3F8B26149BE}" type="datetimeFigureOut">
              <a:rPr lang="zh-CN" altLang="en-US" smtClean="0"/>
              <a:t>2017/6/5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06C4C-AF46-4008-802D-8FAFBCBC65B9}" type="slidenum">
              <a:rPr lang="zh-CN" altLang="en-US" smtClean="0"/>
              <a:t>‹#›</a:t>
            </a:fld>
            <a:endParaRPr lang="zh-CN" altLang="en-US"/>
          </a:p>
        </p:txBody>
      </p:sp>
    </p:spTree>
    <p:extLst>
      <p:ext uri="{BB962C8B-B14F-4D97-AF65-F5344CB8AC3E}">
        <p14:creationId xmlns:p14="http://schemas.microsoft.com/office/powerpoint/2010/main" val="194472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21.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a:spLocks noChangeArrowheads="1"/>
          </p:cNvSpPr>
          <p:nvPr/>
        </p:nvSpPr>
        <p:spPr bwMode="auto">
          <a:xfrm>
            <a:off x="4463313" y="3632200"/>
            <a:ext cx="3265375" cy="823685"/>
          </a:xfrm>
          <a:prstGeom prst="rect">
            <a:avLst/>
          </a:prstGeom>
          <a:solidFill>
            <a:srgbClr val="D637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答辩人：赵朝阳</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高工学院 </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41342112 </a:t>
            </a:r>
          </a:p>
          <a:p>
            <a:pPr algn="ctr" eaLnBrk="1" hangingPunct="1"/>
            <a:r>
              <a:rPr lang="zh-CN" altLang="en-US" sz="1400" dirty="0">
                <a:solidFill>
                  <a:schemeClr val="bg1"/>
                </a:solidFill>
                <a:latin typeface="微软雅黑" panose="020B0503020204020204" pitchFamily="34" charset="-122"/>
                <a:ea typeface="微软雅黑" panose="020B0503020204020204" pitchFamily="34" charset="-122"/>
              </a:rPr>
              <a:t>指导教师：金莹、时鹏</a:t>
            </a:r>
          </a:p>
        </p:txBody>
      </p:sp>
      <p:sp>
        <p:nvSpPr>
          <p:cNvPr id="16" name="直接连接符 15"/>
          <p:cNvSpPr>
            <a:spLocks noChangeShapeType="1"/>
          </p:cNvSpPr>
          <p:nvPr/>
        </p:nvSpPr>
        <p:spPr bwMode="auto">
          <a:xfrm>
            <a:off x="1877331" y="2356303"/>
            <a:ext cx="8794296" cy="0"/>
          </a:xfrm>
          <a:prstGeom prst="line">
            <a:avLst/>
          </a:prstGeom>
          <a:noFill/>
          <a:ln w="6350">
            <a:solidFill>
              <a:srgbClr val="242424"/>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文本框 12"/>
          <p:cNvSpPr>
            <a:spLocks noChangeArrowheads="1"/>
          </p:cNvSpPr>
          <p:nvPr/>
        </p:nvSpPr>
        <p:spPr bwMode="auto">
          <a:xfrm>
            <a:off x="914401" y="2558311"/>
            <a:ext cx="103631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4000" b="1" dirty="0">
                <a:latin typeface="微软雅黑" panose="020B0503020204020204" pitchFamily="34" charset="-122"/>
                <a:ea typeface="微软雅黑" panose="020B0503020204020204" pitchFamily="34" charset="-122"/>
              </a:rPr>
              <a:t>材</a:t>
            </a:r>
            <a:r>
              <a:rPr lang="zh-CN" altLang="zh-CN" sz="4000" b="1" dirty="0">
                <a:latin typeface="微软雅黑" panose="020B0503020204020204" pitchFamily="34" charset="-122"/>
                <a:ea typeface="微软雅黑" panose="020B0503020204020204" pitchFamily="34" charset="-122"/>
              </a:rPr>
              <a:t>料腐蚀性能数据库构建及处理分析软件开发</a:t>
            </a:r>
            <a:endParaRPr lang="zh-CN" altLang="en-US" sz="40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直接连接符 18"/>
          <p:cNvSpPr>
            <a:spLocks noChangeShapeType="1"/>
          </p:cNvSpPr>
          <p:nvPr/>
        </p:nvSpPr>
        <p:spPr bwMode="auto">
          <a:xfrm>
            <a:off x="1877331" y="3423103"/>
            <a:ext cx="8794296" cy="0"/>
          </a:xfrm>
          <a:prstGeom prst="line">
            <a:avLst/>
          </a:prstGeom>
          <a:noFill/>
          <a:ln w="6350">
            <a:solidFill>
              <a:srgbClr val="242424"/>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857525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图片 16"/>
          <p:cNvPicPr>
            <a:picLocks noChangeAspect="1"/>
          </p:cNvPicPr>
          <p:nvPr/>
        </p:nvPicPr>
        <p:blipFill>
          <a:blip r:embed="rId4"/>
          <a:stretch>
            <a:fillRect/>
          </a:stretch>
        </p:blipFill>
        <p:spPr>
          <a:xfrm>
            <a:off x="0" y="0"/>
            <a:ext cx="12191999" cy="523220"/>
          </a:xfrm>
          <a:prstGeom prst="rect">
            <a:avLst/>
          </a:prstGeom>
        </p:spPr>
      </p:pic>
      <p:sp>
        <p:nvSpPr>
          <p:cNvPr id="18" name="文本框 17"/>
          <p:cNvSpPr txBox="1"/>
          <p:nvPr/>
        </p:nvSpPr>
        <p:spPr>
          <a:xfrm>
            <a:off x="-1" y="0"/>
            <a:ext cx="4557487"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背景介绍</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高通量计算平台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0" y="745647"/>
            <a:ext cx="12191999" cy="5059884"/>
            <a:chOff x="0" y="1384275"/>
            <a:chExt cx="12191999" cy="5059884"/>
          </a:xfrm>
        </p:grpSpPr>
        <p:grpSp>
          <p:nvGrpSpPr>
            <p:cNvPr id="3" name="组合 2"/>
            <p:cNvGrpSpPr/>
            <p:nvPr/>
          </p:nvGrpSpPr>
          <p:grpSpPr>
            <a:xfrm>
              <a:off x="0" y="1486552"/>
              <a:ext cx="12191999" cy="4957607"/>
              <a:chOff x="0" y="679263"/>
              <a:chExt cx="12191999" cy="4957607"/>
            </a:xfrm>
          </p:grpSpPr>
          <p:pic>
            <p:nvPicPr>
              <p:cNvPr id="19" name="Picture 2"/>
              <p:cNvPicPr>
                <a:picLocks noChangeAspect="1" noChangeArrowheads="1"/>
              </p:cNvPicPr>
              <p:nvPr/>
            </p:nvPicPr>
            <p:blipFill>
              <a:blip r:embed="rId5"/>
              <a:srcRect/>
              <a:stretch>
                <a:fillRect/>
              </a:stretch>
            </p:blipFill>
            <p:spPr bwMode="auto">
              <a:xfrm>
                <a:off x="0" y="679263"/>
                <a:ext cx="12191999" cy="4957607"/>
              </a:xfrm>
              <a:prstGeom prst="rect">
                <a:avLst/>
              </a:prstGeom>
              <a:noFill/>
              <a:ln w="9525">
                <a:noFill/>
                <a:miter lim="800000"/>
                <a:headEnd/>
                <a:tailEnd/>
              </a:ln>
              <a:effectLst/>
            </p:spPr>
          </p:pic>
          <p:grpSp>
            <p:nvGrpSpPr>
              <p:cNvPr id="20" name="组合 19"/>
              <p:cNvGrpSpPr/>
              <p:nvPr/>
            </p:nvGrpSpPr>
            <p:grpSpPr>
              <a:xfrm>
                <a:off x="5516168" y="1714594"/>
                <a:ext cx="257870" cy="257870"/>
                <a:chOff x="6631719" y="2631205"/>
                <a:chExt cx="288000" cy="288000"/>
              </a:xfrm>
            </p:grpSpPr>
            <p:sp>
              <p:nvSpPr>
                <p:cNvPr id="21" name="泪滴形 20"/>
                <p:cNvSpPr/>
                <p:nvPr/>
              </p:nvSpPr>
              <p:spPr>
                <a:xfrm rot="8249373">
                  <a:off x="6631719" y="2631205"/>
                  <a:ext cx="288000" cy="288000"/>
                </a:xfrm>
                <a:prstGeom prst="teardrop">
                  <a:avLst/>
                </a:prstGeom>
                <a:ln w="3175"/>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701492" y="2714626"/>
                  <a:ext cx="142876" cy="14287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6418541" y="1898173"/>
                <a:ext cx="191810" cy="191810"/>
                <a:chOff x="2845504" y="4202841"/>
                <a:chExt cx="288000" cy="288000"/>
              </a:xfrm>
            </p:grpSpPr>
            <p:sp>
              <p:nvSpPr>
                <p:cNvPr id="24" name="泪滴形 23"/>
                <p:cNvSpPr/>
                <p:nvPr/>
              </p:nvSpPr>
              <p:spPr>
                <a:xfrm rot="8249373">
                  <a:off x="2845504" y="4202841"/>
                  <a:ext cx="288000" cy="288000"/>
                </a:xfrm>
                <a:prstGeom prst="teardrop">
                  <a:avLst/>
                </a:prstGeom>
                <a:solidFill>
                  <a:schemeClr val="accent4">
                    <a:lumMod val="60000"/>
                    <a:lumOff val="40000"/>
                  </a:schemeClr>
                </a:solidFill>
                <a:ln w="3175">
                  <a:solidFill>
                    <a:schemeClr val="accent4"/>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915278" y="4286262"/>
                  <a:ext cx="142876" cy="14287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989254" y="1635656"/>
                <a:ext cx="217596" cy="217596"/>
                <a:chOff x="5859549" y="2345453"/>
                <a:chExt cx="288000" cy="288000"/>
              </a:xfrm>
            </p:grpSpPr>
            <p:sp>
              <p:nvSpPr>
                <p:cNvPr id="27" name="泪滴形 26"/>
                <p:cNvSpPr/>
                <p:nvPr/>
              </p:nvSpPr>
              <p:spPr>
                <a:xfrm rot="8249373">
                  <a:off x="5859549" y="2345453"/>
                  <a:ext cx="288000" cy="288000"/>
                </a:xfrm>
                <a:prstGeom prst="teardrop">
                  <a:avLst/>
                </a:prstGeom>
                <a:solidFill>
                  <a:schemeClr val="accent3">
                    <a:lumMod val="60000"/>
                    <a:lumOff val="40000"/>
                  </a:schemeClr>
                </a:solidFill>
                <a:ln w="3175">
                  <a:solidFill>
                    <a:schemeClr val="accent3"/>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929322" y="2428874"/>
                  <a:ext cx="142876" cy="14287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5888642" y="1912489"/>
                <a:ext cx="4069069" cy="764810"/>
                <a:chOff x="2845504" y="4202841"/>
                <a:chExt cx="4640798" cy="872274"/>
              </a:xfrm>
            </p:grpSpPr>
            <p:sp>
              <p:nvSpPr>
                <p:cNvPr id="42" name="泪滴形 41"/>
                <p:cNvSpPr/>
                <p:nvPr/>
              </p:nvSpPr>
              <p:spPr>
                <a:xfrm rot="8249373">
                  <a:off x="2845504" y="4202841"/>
                  <a:ext cx="288000" cy="288000"/>
                </a:xfrm>
                <a:prstGeom prst="teardrop">
                  <a:avLst/>
                </a:prstGeom>
                <a:solidFill>
                  <a:schemeClr val="tx1"/>
                </a:solidFill>
                <a:ln w="3175">
                  <a:solidFill>
                    <a:schemeClr val="tx1"/>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a:off x="2915278" y="4286262"/>
                  <a:ext cx="142876" cy="1428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260607" y="4849419"/>
                  <a:ext cx="225695" cy="2256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456353" y="2259921"/>
                <a:ext cx="219116" cy="219116"/>
                <a:chOff x="2845504" y="4202841"/>
                <a:chExt cx="288000" cy="288000"/>
              </a:xfrm>
            </p:grpSpPr>
            <p:sp>
              <p:nvSpPr>
                <p:cNvPr id="45" name="泪滴形 44"/>
                <p:cNvSpPr/>
                <p:nvPr/>
              </p:nvSpPr>
              <p:spPr>
                <a:xfrm rot="8249373">
                  <a:off x="2845504" y="4202841"/>
                  <a:ext cx="288000" cy="288000"/>
                </a:xfrm>
                <a:prstGeom prst="teardrop">
                  <a:avLst/>
                </a:prstGeom>
                <a:solidFill>
                  <a:schemeClr val="accent6">
                    <a:lumMod val="75000"/>
                  </a:schemeClr>
                </a:solidFill>
                <a:ln w="3175">
                  <a:solidFill>
                    <a:schemeClr val="accent6"/>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a:off x="2915278" y="4286262"/>
                  <a:ext cx="142876" cy="14287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9767740" y="2007252"/>
                <a:ext cx="441206" cy="691594"/>
                <a:chOff x="2426763" y="4286262"/>
                <a:chExt cx="631391" cy="989710"/>
              </a:xfrm>
            </p:grpSpPr>
            <p:sp>
              <p:nvSpPr>
                <p:cNvPr id="48" name="泪滴形 47"/>
                <p:cNvSpPr/>
                <p:nvPr/>
              </p:nvSpPr>
              <p:spPr>
                <a:xfrm rot="8249373">
                  <a:off x="2426763" y="4987972"/>
                  <a:ext cx="288000" cy="288000"/>
                </a:xfrm>
                <a:prstGeom prst="teardrop">
                  <a:avLst/>
                </a:prstGeom>
                <a:solidFill>
                  <a:srgbClr val="FF0000"/>
                </a:solidFill>
                <a:ln w="3175">
                  <a:solidFill>
                    <a:srgbClr val="FF0000"/>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a:off x="2915278" y="4286262"/>
                  <a:ext cx="142876" cy="14287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矩形 28"/>
            <p:cNvSpPr/>
            <p:nvPr/>
          </p:nvSpPr>
          <p:spPr>
            <a:xfrm>
              <a:off x="339498" y="1938727"/>
              <a:ext cx="2318110" cy="695190"/>
            </a:xfrm>
            <a:prstGeom prst="rect">
              <a:avLst/>
            </a:prstGeom>
            <a:solidFill>
              <a:schemeClr val="bg1">
                <a:lumMod val="85000"/>
                <a:alpha val="50000"/>
              </a:schemeClr>
            </a:solidFill>
            <a:ln w="762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美国</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en-US" altLang="zh-CN" dirty="0">
                  <a:solidFill>
                    <a:schemeClr val="tx1"/>
                  </a:solidFill>
                  <a:latin typeface="微软雅黑" panose="020B0503020204020204" pitchFamily="34" charset="-122"/>
                  <a:ea typeface="微软雅黑" panose="020B0503020204020204" pitchFamily="34" charset="-122"/>
                </a:rPr>
                <a:t>Intermolecular</a:t>
              </a:r>
              <a:r>
                <a:rPr lang="zh-CN" altLang="zh-CN" dirty="0">
                  <a:solidFill>
                    <a:schemeClr val="tx1"/>
                  </a:solidFill>
                  <a:latin typeface="微软雅黑" panose="020B0503020204020204" pitchFamily="34" charset="-122"/>
                  <a:ea typeface="微软雅黑" panose="020B0503020204020204" pitchFamily="34" charset="-122"/>
                </a:rPr>
                <a:t>公司</a:t>
              </a:r>
              <a:endParaRPr lang="zh-CN" altLang="en-US" dirty="0">
                <a:latin typeface="微软雅黑" panose="020B0503020204020204" pitchFamily="34" charset="-122"/>
                <a:ea typeface="微软雅黑" panose="020B0503020204020204" pitchFamily="34" charset="-122"/>
              </a:endParaRPr>
            </a:p>
          </p:txBody>
        </p:sp>
        <p:sp>
          <p:nvSpPr>
            <p:cNvPr id="30" name="矩形 29"/>
            <p:cNvSpPr/>
            <p:nvPr/>
          </p:nvSpPr>
          <p:spPr>
            <a:xfrm>
              <a:off x="4709463" y="3730458"/>
              <a:ext cx="1952727" cy="923790"/>
            </a:xfrm>
            <a:prstGeom prst="rect">
              <a:avLst/>
            </a:prstGeom>
            <a:solidFill>
              <a:schemeClr val="bg1">
                <a:lumMod val="85000"/>
                <a:alpha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德国</a:t>
              </a:r>
              <a:r>
                <a:rPr lang="zh-CN" altLang="zh-CN" b="1" dirty="0">
                  <a:solidFill>
                    <a:schemeClr val="tx1"/>
                  </a:solidFill>
                  <a:latin typeface="微软雅黑" panose="020B0503020204020204" pitchFamily="34" charset="-122"/>
                  <a:ea typeface="微软雅黑" panose="020B0503020204020204" pitchFamily="34" charset="-122"/>
                </a:rPr>
                <a:t>马普</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zh-CN" altLang="zh-CN" dirty="0">
                  <a:solidFill>
                    <a:schemeClr val="tx1"/>
                  </a:solidFill>
                  <a:latin typeface="微软雅黑" panose="020B0503020204020204" pitchFamily="34" charset="-122"/>
                  <a:ea typeface="微软雅黑" panose="020B0503020204020204" pitchFamily="34" charset="-122"/>
                </a:rPr>
                <a:t>地平线</a:t>
              </a:r>
              <a:r>
                <a:rPr lang="en-US" altLang="zh-CN" dirty="0">
                  <a:solidFill>
                    <a:schemeClr val="tx1"/>
                  </a:solidFill>
                  <a:latin typeface="微软雅黑" panose="020B0503020204020204" pitchFamily="34" charset="-122"/>
                  <a:ea typeface="微软雅黑" panose="020B0503020204020204" pitchFamily="34" charset="-122"/>
                </a:rPr>
                <a:t>2020</a:t>
              </a:r>
            </a:p>
            <a:p>
              <a:pPr algn="ctr"/>
              <a:r>
                <a:rPr lang="zh-CN" altLang="zh-CN" dirty="0">
                  <a:solidFill>
                    <a:schemeClr val="tx1"/>
                  </a:solidFill>
                  <a:latin typeface="微软雅黑" panose="020B0503020204020204" pitchFamily="34" charset="-122"/>
                  <a:ea typeface="微软雅黑" panose="020B0503020204020204" pitchFamily="34" charset="-122"/>
                </a:rPr>
                <a:t>项目“</a:t>
              </a:r>
              <a:r>
                <a:rPr lang="en-US" altLang="zh-CN" dirty="0" err="1">
                  <a:solidFill>
                    <a:schemeClr val="tx1"/>
                  </a:solidFill>
                  <a:latin typeface="微软雅黑" panose="020B0503020204020204" pitchFamily="34" charset="-122"/>
                  <a:ea typeface="微软雅黑" panose="020B0503020204020204" pitchFamily="34" charset="-122"/>
                </a:rPr>
                <a:t>NoMatD</a:t>
              </a:r>
              <a:r>
                <a:rPr lang="zh-CN"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8873453" y="2186978"/>
              <a:ext cx="1219392" cy="853888"/>
            </a:xfrm>
            <a:prstGeom prst="rect">
              <a:avLst/>
            </a:prstGeom>
            <a:solidFill>
              <a:schemeClr val="bg1">
                <a:lumMod val="85000"/>
                <a:alpha val="50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中国上海</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亚琛</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38" name="矩形 37"/>
            <p:cNvSpPr/>
            <p:nvPr/>
          </p:nvSpPr>
          <p:spPr>
            <a:xfrm>
              <a:off x="4685160" y="1384275"/>
              <a:ext cx="1203601" cy="853888"/>
            </a:xfrm>
            <a:prstGeom prst="rect">
              <a:avLst/>
            </a:prstGeom>
            <a:solidFill>
              <a:schemeClr val="bg1">
                <a:lumMod val="85000"/>
                <a:alpha val="50000"/>
              </a:schemeClr>
            </a:solidFill>
            <a:ln w="762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英国剑桥</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en-US" altLang="zh-CN" dirty="0">
                  <a:solidFill>
                    <a:schemeClr val="tx1"/>
                  </a:solidFill>
                  <a:latin typeface="微软雅黑" panose="020B0503020204020204" pitchFamily="34" charset="-122"/>
                  <a:ea typeface="微软雅黑" panose="020B0503020204020204" pitchFamily="34" charset="-122"/>
                </a:rPr>
                <a:t>CASTEP</a:t>
              </a:r>
            </a:p>
          </p:txBody>
        </p:sp>
        <p:sp>
          <p:nvSpPr>
            <p:cNvPr id="39" name="矩形 38"/>
            <p:cNvSpPr/>
            <p:nvPr/>
          </p:nvSpPr>
          <p:spPr>
            <a:xfrm>
              <a:off x="6490562" y="1484502"/>
              <a:ext cx="1254139" cy="797171"/>
            </a:xfrm>
            <a:prstGeom prst="rect">
              <a:avLst/>
            </a:prstGeom>
            <a:solidFill>
              <a:schemeClr val="bg1">
                <a:lumMod val="85000"/>
                <a:alpha val="50000"/>
              </a:schemeClr>
            </a:solidFill>
            <a:ln w="76200">
              <a:solidFill>
                <a:srgbClr val="C9C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丹麦大学</a:t>
              </a:r>
              <a:endParaRPr lang="en-US" altLang="zh-CN" b="1" dirty="0">
                <a:solidFill>
                  <a:schemeClr val="tx1"/>
                </a:solidFill>
              </a:endParaRPr>
            </a:p>
            <a:p>
              <a:pPr algn="ctr"/>
              <a:r>
                <a:rPr lang="en-US" altLang="zh-CN" dirty="0">
                  <a:solidFill>
                    <a:schemeClr val="tx1"/>
                  </a:solidFill>
                </a:rPr>
                <a:t>ASE</a:t>
              </a:r>
              <a:endParaRPr lang="zh-CN" altLang="en-US" dirty="0"/>
            </a:p>
          </p:txBody>
        </p:sp>
        <p:sp>
          <p:nvSpPr>
            <p:cNvPr id="40" name="矩形 39"/>
            <p:cNvSpPr/>
            <p:nvPr/>
          </p:nvSpPr>
          <p:spPr>
            <a:xfrm>
              <a:off x="7214451" y="2660541"/>
              <a:ext cx="1418147" cy="649708"/>
            </a:xfrm>
            <a:prstGeom prst="rect">
              <a:avLst/>
            </a:prstGeom>
            <a:solidFill>
              <a:schemeClr val="bg1">
                <a:lumMod val="85000"/>
                <a:alpha val="50000"/>
              </a:schemeClr>
            </a:solidFill>
            <a:ln w="762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维也纳大学</a:t>
              </a:r>
              <a:endParaRPr lang="en-US" altLang="zh-CN" b="1" dirty="0">
                <a:solidFill>
                  <a:schemeClr val="tx1"/>
                </a:solidFill>
              </a:endParaRPr>
            </a:p>
            <a:p>
              <a:pPr algn="ctr"/>
              <a:r>
                <a:rPr lang="en-US" altLang="zh-CN" b="1" dirty="0">
                  <a:solidFill>
                    <a:schemeClr val="tx1"/>
                  </a:solidFill>
                </a:rPr>
                <a:t>VASP</a:t>
              </a:r>
              <a:endParaRPr lang="zh-CN" altLang="en-US" dirty="0"/>
            </a:p>
          </p:txBody>
        </p:sp>
        <p:cxnSp>
          <p:nvCxnSpPr>
            <p:cNvPr id="5" name="直接连接符 4"/>
            <p:cNvCxnSpPr>
              <a:stCxn id="29" idx="2"/>
              <a:endCxn id="45" idx="2"/>
            </p:cNvCxnSpPr>
            <p:nvPr/>
          </p:nvCxnSpPr>
          <p:spPr>
            <a:xfrm>
              <a:off x="1498553" y="2633917"/>
              <a:ext cx="993327" cy="462090"/>
            </a:xfrm>
            <a:prstGeom prst="line">
              <a:avLst/>
            </a:prstGeom>
            <a:ln>
              <a:solidFill>
                <a:srgbClr val="548235"/>
              </a:solidFill>
              <a:prstDash val="dashDot"/>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a:cxnSpLocks/>
            <a:stCxn id="38" idx="2"/>
            <a:endCxn id="21" idx="3"/>
          </p:cNvCxnSpPr>
          <p:nvPr/>
        </p:nvCxnSpPr>
        <p:spPr>
          <a:xfrm>
            <a:off x="5286961" y="1599535"/>
            <a:ext cx="363743" cy="28384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a:stCxn id="39" idx="2"/>
            <a:endCxn id="27" idx="5"/>
          </p:cNvCxnSpPr>
          <p:nvPr/>
        </p:nvCxnSpPr>
        <p:spPr>
          <a:xfrm flipH="1">
            <a:off x="6206748" y="1643045"/>
            <a:ext cx="910884" cy="274796"/>
          </a:xfrm>
          <a:prstGeom prst="line">
            <a:avLst/>
          </a:prstGeom>
          <a:ln>
            <a:solidFill>
              <a:srgbClr val="C9C9C9"/>
            </a:solidFill>
            <a:prstDash val="dash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a:stCxn id="30" idx="0"/>
            <a:endCxn id="42" idx="7"/>
          </p:cNvCxnSpPr>
          <p:nvPr/>
        </p:nvCxnSpPr>
        <p:spPr>
          <a:xfrm flipV="1">
            <a:off x="5685827" y="2385798"/>
            <a:ext cx="321318" cy="706032"/>
          </a:xfrm>
          <a:prstGeom prst="line">
            <a:avLst/>
          </a:prstGeom>
          <a:ln>
            <a:solidFill>
              <a:srgbClr val="000000"/>
            </a:solidFill>
            <a:prstDash val="dash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a:stCxn id="40" idx="0"/>
            <a:endCxn id="25" idx="6"/>
          </p:cNvCxnSpPr>
          <p:nvPr/>
        </p:nvCxnSpPr>
        <p:spPr>
          <a:xfrm flipH="1">
            <a:off x="6560167" y="2021913"/>
            <a:ext cx="1363358" cy="148058"/>
          </a:xfrm>
          <a:prstGeom prst="line">
            <a:avLst/>
          </a:prstGeom>
          <a:ln>
            <a:solidFill>
              <a:srgbClr val="FFD966"/>
            </a:solidFill>
            <a:prstDash val="dash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a:stCxn id="32" idx="2"/>
            <a:endCxn id="48" idx="4"/>
          </p:cNvCxnSpPr>
          <p:nvPr/>
        </p:nvCxnSpPr>
        <p:spPr>
          <a:xfrm>
            <a:off x="9483149" y="2402238"/>
            <a:ext cx="459392" cy="296649"/>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051073" y="5520388"/>
            <a:ext cx="316638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本文涉及的计算平台：</a:t>
            </a:r>
          </a:p>
        </p:txBody>
      </p:sp>
      <p:sp>
        <p:nvSpPr>
          <p:cNvPr id="52" name="文本框 51"/>
          <p:cNvSpPr txBox="1"/>
          <p:nvPr/>
        </p:nvSpPr>
        <p:spPr>
          <a:xfrm>
            <a:off x="5086120" y="5523298"/>
            <a:ext cx="5122826" cy="400110"/>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电化学实验数据可视化桌面应用</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EEDVS</a:t>
            </a:r>
            <a:r>
              <a:rPr lang="zh-CN" altLang="en-US" sz="2000" b="1" dirty="0">
                <a:latin typeface="微软雅黑" panose="020B0503020204020204" pitchFamily="34" charset="-122"/>
                <a:ea typeface="微软雅黑" panose="020B0503020204020204" pitchFamily="34" charset="-122"/>
              </a:rPr>
              <a:t>）</a:t>
            </a:r>
          </a:p>
        </p:txBody>
      </p:sp>
      <p:sp>
        <p:nvSpPr>
          <p:cNvPr id="53" name="文本框 52"/>
          <p:cNvSpPr txBox="1"/>
          <p:nvPr/>
        </p:nvSpPr>
        <p:spPr>
          <a:xfrm>
            <a:off x="2960260" y="6043529"/>
            <a:ext cx="223738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编程语言选择：</a:t>
            </a:r>
          </a:p>
        </p:txBody>
      </p:sp>
      <p:sp>
        <p:nvSpPr>
          <p:cNvPr id="54" name="文本框 53"/>
          <p:cNvSpPr txBox="1"/>
          <p:nvPr/>
        </p:nvSpPr>
        <p:spPr>
          <a:xfrm>
            <a:off x="5101290" y="6085145"/>
            <a:ext cx="5537939"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a:t>
            </a:r>
            <a:r>
              <a:rPr lang="zh-CN" altLang="zh-CN" sz="2000" b="1" dirty="0">
                <a:solidFill>
                  <a:srgbClr val="000000"/>
                </a:solidFill>
                <a:latin typeface="微软雅黑" panose="020B0503020204020204" pitchFamily="34" charset="-122"/>
                <a:ea typeface="微软雅黑" panose="020B0503020204020204" pitchFamily="34" charset="-122"/>
              </a:rPr>
              <a:t>简单性、可移植、平台无关等多种特性</a:t>
            </a:r>
            <a:r>
              <a:rPr lang="zh-CN" altLang="en-US" sz="2000" b="1"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3486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国家级材料环境腐蚀网站分布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23221"/>
            <a:ext cx="9435672" cy="633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5"/>
          <a:stretch>
            <a:fillRect/>
          </a:stretch>
        </p:blipFill>
        <p:spPr>
          <a:xfrm>
            <a:off x="0" y="0"/>
            <a:ext cx="12191999" cy="523220"/>
          </a:xfrm>
          <a:prstGeom prst="rect">
            <a:avLst/>
          </a:prstGeom>
        </p:spPr>
      </p:pic>
      <p:sp>
        <p:nvSpPr>
          <p:cNvPr id="4" name="文本框 3"/>
          <p:cNvSpPr txBox="1"/>
          <p:nvPr/>
        </p:nvSpPr>
        <p:spPr>
          <a:xfrm>
            <a:off x="-1" y="0"/>
            <a:ext cx="50800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材料基因组</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材料腐蚀数据库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 y="6550223"/>
            <a:ext cx="2700170" cy="307777"/>
          </a:xfrm>
          <a:prstGeom prst="rect">
            <a:avLst/>
          </a:prstGeom>
          <a:noFill/>
        </p:spPr>
        <p:txBody>
          <a:bodyPr wrap="square" rtlCol="0">
            <a:spAutoFit/>
          </a:bodyPr>
          <a:lstStyle/>
          <a:p>
            <a:r>
              <a:rPr lang="zh-CN" altLang="zh-CN" sz="1400" b="1" dirty="0">
                <a:latin typeface="微软雅黑" panose="020B0503020204020204" pitchFamily="34" charset="-122"/>
                <a:ea typeface="微软雅黑" panose="020B0503020204020204" pitchFamily="34" charset="-122"/>
              </a:rPr>
              <a:t>国家级材料环境腐蚀网站分布图</a:t>
            </a:r>
            <a:endParaRPr lang="zh-CN" altLang="en-US" sz="1400" b="1" dirty="0">
              <a:latin typeface="微软雅黑" panose="020B0503020204020204" pitchFamily="34" charset="-122"/>
              <a:ea typeface="微软雅黑" panose="020B0503020204020204" pitchFamily="34" charset="-122"/>
            </a:endParaRPr>
          </a:p>
        </p:txBody>
      </p:sp>
      <p:sp>
        <p:nvSpPr>
          <p:cNvPr id="6" name="矩形 5"/>
          <p:cNvSpPr/>
          <p:nvPr/>
        </p:nvSpPr>
        <p:spPr>
          <a:xfrm>
            <a:off x="9303657" y="523220"/>
            <a:ext cx="2888343" cy="6334780"/>
          </a:xfrm>
          <a:prstGeom prst="rect">
            <a:avLst/>
          </a:prstGeom>
          <a:solidFill>
            <a:srgbClr val="CEE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300687" y="2828835"/>
            <a:ext cx="3091543"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2005</a:t>
            </a:r>
            <a:r>
              <a:rPr lang="zh-CN" altLang="zh-CN" dirty="0">
                <a:latin typeface="微软雅黑" panose="020B0503020204020204" pitchFamily="34" charset="-122"/>
                <a:ea typeface="微软雅黑" panose="020B0503020204020204" pitchFamily="34" charset="-122"/>
              </a:rPr>
              <a:t>年为止</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国家级大气腐蚀试验站</a:t>
            </a:r>
            <a:r>
              <a:rPr lang="en-US" altLang="zh-CN" b="1" dirty="0">
                <a:latin typeface="微软雅黑" panose="020B0503020204020204" pitchFamily="34" charset="-122"/>
                <a:ea typeface="微软雅黑" panose="020B0503020204020204" pitchFamily="34" charset="-122"/>
              </a:rPr>
              <a:t>13</a:t>
            </a:r>
            <a:r>
              <a:rPr lang="zh-CN" altLang="zh-CN" dirty="0">
                <a:latin typeface="微软雅黑" panose="020B0503020204020204" pitchFamily="34" charset="-122"/>
                <a:ea typeface="微软雅黑" panose="020B0503020204020204" pitchFamily="34" charset="-122"/>
              </a:rPr>
              <a:t>个</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水环境腐蚀试验站</a:t>
            </a:r>
            <a:r>
              <a:rPr lang="en-US" altLang="zh-CN" b="1"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个</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土壤腐蚀试验站</a:t>
            </a:r>
            <a:r>
              <a:rPr lang="en-US" altLang="zh-CN" b="1"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个</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300687" y="674182"/>
            <a:ext cx="4891313" cy="2031325"/>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建立材料腐蚀数据库的</a:t>
            </a:r>
            <a:r>
              <a:rPr lang="zh-CN" altLang="zh-CN" b="1" dirty="0">
                <a:latin typeface="微软雅黑" panose="020B0503020204020204" pitchFamily="34" charset="-122"/>
                <a:ea typeface="微软雅黑" panose="020B0503020204020204" pitchFamily="34" charset="-122"/>
              </a:rPr>
              <a:t>目的</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材料</a:t>
            </a:r>
            <a:r>
              <a:rPr lang="zh-CN" altLang="zh-CN" dirty="0">
                <a:solidFill>
                  <a:srgbClr val="FF0000"/>
                </a:solidFill>
                <a:latin typeface="微软雅黑" panose="020B0503020204020204" pitchFamily="34" charset="-122"/>
                <a:ea typeface="微软雅黑" panose="020B0503020204020204" pitchFamily="34" charset="-122"/>
              </a:rPr>
              <a:t>生产单位</a:t>
            </a:r>
            <a:r>
              <a:rPr lang="zh-CN" altLang="zh-CN" dirty="0">
                <a:latin typeface="微软雅黑" panose="020B0503020204020204" pitchFamily="34" charset="-122"/>
                <a:ea typeface="微软雅黑" panose="020B0503020204020204" pitchFamily="34" charset="-122"/>
              </a:rPr>
              <a:t>和</a:t>
            </a:r>
            <a:r>
              <a:rPr lang="zh-CN" altLang="zh-CN" dirty="0">
                <a:solidFill>
                  <a:srgbClr val="FF0000"/>
                </a:solidFill>
                <a:latin typeface="微软雅黑" panose="020B0503020204020204" pitchFamily="34" charset="-122"/>
                <a:ea typeface="微软雅黑" panose="020B0503020204020204" pitchFamily="34" charset="-122"/>
              </a:rPr>
              <a:t>使用单位</a:t>
            </a:r>
            <a:r>
              <a:rPr lang="zh-CN" altLang="en-US" dirty="0">
                <a:latin typeface="微软雅黑" panose="020B0503020204020204" pitchFamily="34" charset="-122"/>
                <a:ea typeface="微软雅黑" panose="020B0503020204020204" pitchFamily="34" charset="-122"/>
              </a:rPr>
              <a:t>的需求；</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科研单位中重大</a:t>
            </a:r>
            <a:r>
              <a:rPr lang="zh-CN" altLang="zh-CN" dirty="0">
                <a:solidFill>
                  <a:srgbClr val="FF0000"/>
                </a:solidFill>
                <a:latin typeface="微软雅黑" panose="020B0503020204020204" pitchFamily="34" charset="-122"/>
                <a:ea typeface="微软雅黑" panose="020B0503020204020204" pitchFamily="34" charset="-122"/>
              </a:rPr>
              <a:t>科研项目</a:t>
            </a:r>
            <a:r>
              <a:rPr lang="zh-CN" altLang="zh-CN" dirty="0">
                <a:latin typeface="微软雅黑" panose="020B0503020204020204" pitchFamily="34" charset="-122"/>
                <a:ea typeface="微软雅黑" panose="020B0503020204020204" pitchFamily="34" charset="-122"/>
              </a:rPr>
              <a:t>需要以上数据作为课题研究的依据和基础</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国家进出口贸易中对相关材料环境失效数据的强烈关切</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zh-CN" dirty="0">
                <a:solidFill>
                  <a:srgbClr val="FF0000"/>
                </a:solidFill>
                <a:latin typeface="微软雅黑" panose="020B0503020204020204" pitchFamily="34" charset="-122"/>
                <a:ea typeface="微软雅黑" panose="020B0503020204020204" pitchFamily="34" charset="-122"/>
              </a:rPr>
              <a:t>标准制定部门</a:t>
            </a:r>
            <a:r>
              <a:rPr lang="zh-CN" altLang="zh-CN" dirty="0">
                <a:latin typeface="微软雅黑" panose="020B0503020204020204" pitchFamily="34" charset="-122"/>
                <a:ea typeface="微软雅黑" panose="020B0503020204020204" pitchFamily="34" charset="-122"/>
              </a:rPr>
              <a:t>对大量相关数据的要求</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9029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p:nvPicPr>
        <p:blipFill>
          <a:blip r:embed="rId4"/>
          <a:stretch>
            <a:fillRect/>
          </a:stretch>
        </p:blipFill>
        <p:spPr>
          <a:xfrm>
            <a:off x="0" y="0"/>
            <a:ext cx="12191999" cy="523220"/>
          </a:xfrm>
          <a:prstGeom prst="rect">
            <a:avLst/>
          </a:prstGeom>
        </p:spPr>
      </p:pic>
      <p:sp>
        <p:nvSpPr>
          <p:cNvPr id="26" name="文本框 25"/>
          <p:cNvSpPr txBox="1"/>
          <p:nvPr/>
        </p:nvSpPr>
        <p:spPr>
          <a:xfrm>
            <a:off x="-1" y="0"/>
            <a:ext cx="50800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材料基因组</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材料腐蚀数据库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2126340" y="1056623"/>
            <a:ext cx="8026401" cy="3495792"/>
            <a:chOff x="601134" y="983072"/>
            <a:chExt cx="8026401" cy="3495792"/>
          </a:xfrm>
        </p:grpSpPr>
        <p:grpSp>
          <p:nvGrpSpPr>
            <p:cNvPr id="3" name="组合 2"/>
            <p:cNvGrpSpPr/>
            <p:nvPr/>
          </p:nvGrpSpPr>
          <p:grpSpPr>
            <a:xfrm>
              <a:off x="601134" y="1879598"/>
              <a:ext cx="8026401" cy="2599266"/>
              <a:chOff x="745066" y="1447801"/>
              <a:chExt cx="8026401" cy="2599266"/>
            </a:xfrm>
          </p:grpSpPr>
          <p:sp>
            <p:nvSpPr>
              <p:cNvPr id="4" name="矩形: 圆角 3"/>
              <p:cNvSpPr/>
              <p:nvPr/>
            </p:nvSpPr>
            <p:spPr>
              <a:xfrm>
                <a:off x="745066" y="1447801"/>
                <a:ext cx="2082800" cy="313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材料设计基础数据库</a:t>
                </a:r>
              </a:p>
            </p:txBody>
          </p:sp>
          <p:sp>
            <p:nvSpPr>
              <p:cNvPr id="5" name="矩形: 圆角 4"/>
              <p:cNvSpPr/>
              <p:nvPr/>
            </p:nvSpPr>
            <p:spPr>
              <a:xfrm>
                <a:off x="3589864" y="1447801"/>
                <a:ext cx="2260602" cy="313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材料制备与加工数据库</a:t>
                </a:r>
              </a:p>
            </p:txBody>
          </p:sp>
          <p:sp>
            <p:nvSpPr>
              <p:cNvPr id="6" name="矩形: 圆角 5"/>
              <p:cNvSpPr/>
              <p:nvPr/>
            </p:nvSpPr>
            <p:spPr>
              <a:xfrm>
                <a:off x="6612465" y="1447801"/>
                <a:ext cx="2082800" cy="31326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材料服役性能数据库</a:t>
                </a:r>
              </a:p>
            </p:txBody>
          </p:sp>
          <p:sp>
            <p:nvSpPr>
              <p:cNvPr id="7" name="矩形: 圆角 6"/>
              <p:cNvSpPr/>
              <p:nvPr/>
            </p:nvSpPr>
            <p:spPr>
              <a:xfrm>
                <a:off x="762000" y="2040468"/>
                <a:ext cx="338667" cy="1998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原子势库</a:t>
                </a:r>
              </a:p>
            </p:txBody>
          </p:sp>
          <p:sp>
            <p:nvSpPr>
              <p:cNvPr id="8" name="矩形: 圆角 7"/>
              <p:cNvSpPr/>
              <p:nvPr/>
            </p:nvSpPr>
            <p:spPr>
              <a:xfrm>
                <a:off x="1343378" y="2040468"/>
                <a:ext cx="338667" cy="2006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第一原理数据库</a:t>
                </a:r>
              </a:p>
            </p:txBody>
          </p:sp>
          <p:sp>
            <p:nvSpPr>
              <p:cNvPr id="9" name="矩形: 圆角 8"/>
              <p:cNvSpPr/>
              <p:nvPr/>
            </p:nvSpPr>
            <p:spPr>
              <a:xfrm>
                <a:off x="1924756" y="2040468"/>
                <a:ext cx="338667" cy="1972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热力学数据库</a:t>
                </a:r>
              </a:p>
            </p:txBody>
          </p:sp>
          <p:sp>
            <p:nvSpPr>
              <p:cNvPr id="10" name="矩形: 圆角 9"/>
              <p:cNvSpPr/>
              <p:nvPr/>
            </p:nvSpPr>
            <p:spPr>
              <a:xfrm>
                <a:off x="2506134" y="2040468"/>
                <a:ext cx="338667" cy="1989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动力学数据库</a:t>
                </a:r>
              </a:p>
            </p:txBody>
          </p:sp>
          <p:sp>
            <p:nvSpPr>
              <p:cNvPr id="11" name="矩形: 圆角 10"/>
              <p:cNvSpPr/>
              <p:nvPr/>
            </p:nvSpPr>
            <p:spPr>
              <a:xfrm>
                <a:off x="3725334" y="2370667"/>
                <a:ext cx="2091267"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成分、结构、</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工艺、组织、</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性能关系数据库</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a:solidFill>
                      <a:srgbClr val="FFC000"/>
                    </a:solidFill>
                    <a:latin typeface="微软雅黑" panose="020B0503020204020204" pitchFamily="34" charset="-122"/>
                    <a:ea typeface="微软雅黑" panose="020B0503020204020204" pitchFamily="34" charset="-122"/>
                  </a:rPr>
                  <a:t>材料试验数据</a:t>
                </a:r>
                <a:endParaRPr lang="en-US" altLang="zh-CN" dirty="0">
                  <a:solidFill>
                    <a:srgbClr val="FFC000"/>
                  </a:solidFill>
                  <a:latin typeface="微软雅黑" panose="020B0503020204020204" pitchFamily="34" charset="-122"/>
                  <a:ea typeface="微软雅黑" panose="020B0503020204020204" pitchFamily="34" charset="-122"/>
                </a:endParaRPr>
              </a:p>
            </p:txBody>
          </p:sp>
          <p:sp>
            <p:nvSpPr>
              <p:cNvPr id="12" name="矩形: 圆角 11"/>
              <p:cNvSpPr/>
              <p:nvPr/>
            </p:nvSpPr>
            <p:spPr>
              <a:xfrm>
                <a:off x="6646334" y="2048933"/>
                <a:ext cx="355600" cy="198966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服役性能数据库</a:t>
                </a:r>
              </a:p>
            </p:txBody>
          </p:sp>
          <p:sp>
            <p:nvSpPr>
              <p:cNvPr id="13" name="矩形: 圆角 12"/>
              <p:cNvSpPr/>
              <p:nvPr/>
            </p:nvSpPr>
            <p:spPr>
              <a:xfrm>
                <a:off x="7236178" y="2048933"/>
                <a:ext cx="355600" cy="1989666"/>
              </a:xfrm>
              <a:prstGeom prst="roundRect">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腐蚀性能数据库</a:t>
                </a:r>
              </a:p>
            </p:txBody>
          </p:sp>
          <p:sp>
            <p:nvSpPr>
              <p:cNvPr id="14" name="矩形: 圆角 13"/>
              <p:cNvSpPr/>
              <p:nvPr/>
            </p:nvSpPr>
            <p:spPr>
              <a:xfrm>
                <a:off x="7826022" y="2048933"/>
                <a:ext cx="355600" cy="198966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材料性能数据库</a:t>
                </a:r>
              </a:p>
            </p:txBody>
          </p:sp>
          <p:sp>
            <p:nvSpPr>
              <p:cNvPr id="15" name="矩形: 圆角 14"/>
              <p:cNvSpPr/>
              <p:nvPr/>
            </p:nvSpPr>
            <p:spPr>
              <a:xfrm>
                <a:off x="8415867" y="2048933"/>
                <a:ext cx="355600" cy="198966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a:t>
                </a:r>
              </a:p>
              <a:p>
                <a:pPr algn="ctr"/>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6" name="矩形: 圆角 15"/>
            <p:cNvSpPr/>
            <p:nvPr/>
          </p:nvSpPr>
          <p:spPr>
            <a:xfrm>
              <a:off x="3309257" y="983072"/>
              <a:ext cx="2533952" cy="35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材料基因组计划数据库</a:t>
              </a:r>
            </a:p>
          </p:txBody>
        </p:sp>
        <p:cxnSp>
          <p:nvCxnSpPr>
            <p:cNvPr id="17" name="直接箭头连接符 16"/>
            <p:cNvCxnSpPr>
              <a:cxnSpLocks/>
              <a:stCxn id="16" idx="2"/>
              <a:endCxn id="4" idx="0"/>
            </p:cNvCxnSpPr>
            <p:nvPr/>
          </p:nvCxnSpPr>
          <p:spPr>
            <a:xfrm flipH="1">
              <a:off x="1642534" y="1338672"/>
              <a:ext cx="2933699" cy="540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a:stCxn id="16" idx="2"/>
              <a:endCxn id="5" idx="0"/>
            </p:cNvCxnSpPr>
            <p:nvPr/>
          </p:nvCxnSpPr>
          <p:spPr>
            <a:xfrm>
              <a:off x="4576233" y="1338672"/>
              <a:ext cx="0" cy="540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a:stCxn id="16" idx="2"/>
              <a:endCxn id="6" idx="0"/>
            </p:cNvCxnSpPr>
            <p:nvPr/>
          </p:nvCxnSpPr>
          <p:spPr>
            <a:xfrm>
              <a:off x="4576233" y="1338672"/>
              <a:ext cx="2933700" cy="540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2058607" y="4943587"/>
            <a:ext cx="291253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关系型数据库选择：</a:t>
            </a:r>
          </a:p>
        </p:txBody>
      </p:sp>
      <p:sp>
        <p:nvSpPr>
          <p:cNvPr id="21" name="文本框 20"/>
          <p:cNvSpPr txBox="1"/>
          <p:nvPr/>
        </p:nvSpPr>
        <p:spPr>
          <a:xfrm>
            <a:off x="2058607" y="5662703"/>
            <a:ext cx="164737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选择依据：</a:t>
            </a:r>
          </a:p>
        </p:txBody>
      </p:sp>
      <p:sp>
        <p:nvSpPr>
          <p:cNvPr id="22" name="文本框 21"/>
          <p:cNvSpPr txBox="1"/>
          <p:nvPr/>
        </p:nvSpPr>
        <p:spPr>
          <a:xfrm>
            <a:off x="4882241" y="4987923"/>
            <a:ext cx="1083130" cy="369332"/>
          </a:xfrm>
          <a:prstGeom prst="rect">
            <a:avLst/>
          </a:prstGeom>
          <a:noFill/>
        </p:spPr>
        <p:txBody>
          <a:bodyPr wrap="squar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MySQL</a:t>
            </a:r>
            <a:endParaRPr lang="zh-CN" altLang="en-US"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3638244" y="5739646"/>
            <a:ext cx="4744964" cy="338554"/>
          </a:xfrm>
          <a:prstGeom prst="rect">
            <a:avLst/>
          </a:prstGeom>
          <a:noFill/>
        </p:spPr>
        <p:txBody>
          <a:bodyPr wrap="square" rtlCol="0">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轻量级数据、可移植性高、良好的运行效率等优点</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151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图片 10"/>
          <p:cNvPicPr>
            <a:picLocks noChangeAspect="1"/>
          </p:cNvPicPr>
          <p:nvPr/>
        </p:nvPicPr>
        <p:blipFill>
          <a:blip r:embed="rId3"/>
          <a:stretch>
            <a:fillRect/>
          </a:stretch>
        </p:blipFill>
        <p:spPr>
          <a:xfrm>
            <a:off x="0" y="0"/>
            <a:ext cx="12191999" cy="523220"/>
          </a:xfrm>
          <a:prstGeom prst="rect">
            <a:avLst/>
          </a:prstGeom>
        </p:spPr>
      </p:pic>
      <p:sp>
        <p:nvSpPr>
          <p:cNvPr id="12" name="文本框 11"/>
          <p:cNvSpPr txBox="1"/>
          <p:nvPr/>
        </p:nvSpPr>
        <p:spPr>
          <a:xfrm>
            <a:off x="-1" y="0"/>
            <a:ext cx="4252687"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数据分析</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分析实验文件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503467" y="850629"/>
            <a:ext cx="8325711" cy="5638800"/>
            <a:chOff x="0" y="889001"/>
            <a:chExt cx="8325711" cy="5638800"/>
          </a:xfrm>
        </p:grpSpPr>
        <p:pic>
          <p:nvPicPr>
            <p:cNvPr id="4" name="图片 3"/>
            <p:cNvPicPr>
              <a:picLocks noChangeAspect="1"/>
            </p:cNvPicPr>
            <p:nvPr/>
          </p:nvPicPr>
          <p:blipFill>
            <a:blip r:embed="rId4"/>
            <a:stretch>
              <a:fillRect/>
            </a:stretch>
          </p:blipFill>
          <p:spPr>
            <a:xfrm>
              <a:off x="205357" y="1210733"/>
              <a:ext cx="3758559" cy="5308601"/>
            </a:xfrm>
            <a:prstGeom prst="rect">
              <a:avLst/>
            </a:prstGeom>
          </p:spPr>
        </p:pic>
        <p:pic>
          <p:nvPicPr>
            <p:cNvPr id="5" name="图片 4"/>
            <p:cNvPicPr>
              <a:picLocks noChangeAspect="1"/>
            </p:cNvPicPr>
            <p:nvPr/>
          </p:nvPicPr>
          <p:blipFill>
            <a:blip r:embed="rId5"/>
            <a:stretch>
              <a:fillRect/>
            </a:stretch>
          </p:blipFill>
          <p:spPr>
            <a:xfrm>
              <a:off x="4802150" y="1219200"/>
              <a:ext cx="3523561" cy="5308601"/>
            </a:xfrm>
            <a:prstGeom prst="rect">
              <a:avLst/>
            </a:prstGeom>
          </p:spPr>
        </p:pic>
        <p:sp>
          <p:nvSpPr>
            <p:cNvPr id="6" name="文本框 5"/>
            <p:cNvSpPr txBox="1"/>
            <p:nvPr/>
          </p:nvSpPr>
          <p:spPr>
            <a:xfrm>
              <a:off x="0" y="889001"/>
              <a:ext cx="2781219"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电化学阻抗谱实验文件截图：</a:t>
              </a:r>
            </a:p>
          </p:txBody>
        </p:sp>
        <p:sp>
          <p:nvSpPr>
            <p:cNvPr id="7" name="文本框 6"/>
            <p:cNvSpPr txBox="1"/>
            <p:nvPr/>
          </p:nvSpPr>
          <p:spPr>
            <a:xfrm>
              <a:off x="4580483" y="897468"/>
              <a:ext cx="2990450"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动电位扫描测试实验文件截图：</a:t>
              </a:r>
            </a:p>
          </p:txBody>
        </p:sp>
      </p:grpSp>
      <p:sp>
        <p:nvSpPr>
          <p:cNvPr id="9" name="文本框 8"/>
          <p:cNvSpPr txBox="1"/>
          <p:nvPr/>
        </p:nvSpPr>
        <p:spPr>
          <a:xfrm>
            <a:off x="304799" y="619797"/>
            <a:ext cx="278674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用</a:t>
            </a:r>
            <a:r>
              <a:rPr lang="zh-CN" altLang="en-US" sz="2400" b="1" dirty="0">
                <a:solidFill>
                  <a:srgbClr val="FF0000"/>
                </a:solidFill>
                <a:latin typeface="微软雅黑" panose="020B0503020204020204" pitchFamily="34" charset="-122"/>
                <a:ea typeface="微软雅黑" panose="020B0503020204020204" pitchFamily="34" charset="-122"/>
              </a:rPr>
              <a:t>文本编辑器</a:t>
            </a:r>
            <a:r>
              <a:rPr lang="zh-CN" altLang="en-US" sz="2400" b="1" dirty="0">
                <a:latin typeface="微软雅黑" panose="020B0503020204020204" pitchFamily="34" charset="-122"/>
                <a:ea typeface="微软雅黑" panose="020B0503020204020204" pitchFamily="34" charset="-122"/>
              </a:rPr>
              <a:t>打开：</a:t>
            </a:r>
          </a:p>
        </p:txBody>
      </p:sp>
      <p:sp>
        <p:nvSpPr>
          <p:cNvPr id="13" name="文本框 12"/>
          <p:cNvSpPr txBox="1"/>
          <p:nvPr/>
        </p:nvSpPr>
        <p:spPr>
          <a:xfrm>
            <a:off x="304799" y="2707444"/>
            <a:ext cx="3090333" cy="1015663"/>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结论：</a:t>
            </a:r>
            <a:endParaRPr lang="en-US" altLang="zh-CN" sz="2400"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画面</a:t>
            </a:r>
            <a:r>
              <a:rPr lang="zh-CN" altLang="en-US" b="1" dirty="0">
                <a:solidFill>
                  <a:srgbClr val="FF0000"/>
                </a:solidFill>
                <a:latin typeface="微软雅黑" panose="020B0503020204020204" pitchFamily="34" charset="-122"/>
                <a:ea typeface="微软雅黑" panose="020B0503020204020204" pitchFamily="34" charset="-122"/>
              </a:rPr>
              <a:t>杂乱</a:t>
            </a:r>
            <a:endParaRPr lang="en-US" altLang="zh-CN" b="1" dirty="0">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难以辨识</a:t>
            </a:r>
            <a:r>
              <a:rPr lang="zh-CN" altLang="en-US" b="1" dirty="0">
                <a:latin typeface="微软雅黑" panose="020B0503020204020204" pitchFamily="34" charset="-122"/>
                <a:ea typeface="微软雅黑" panose="020B0503020204020204" pitchFamily="34" charset="-122"/>
              </a:rPr>
              <a:t>有效信息</a:t>
            </a:r>
          </a:p>
        </p:txBody>
      </p:sp>
    </p:spTree>
    <p:extLst>
      <p:ext uri="{BB962C8B-B14F-4D97-AF65-F5344CB8AC3E}">
        <p14:creationId xmlns:p14="http://schemas.microsoft.com/office/powerpoint/2010/main" val="88508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图片 10"/>
          <p:cNvPicPr>
            <a:picLocks noChangeAspect="1"/>
          </p:cNvPicPr>
          <p:nvPr/>
        </p:nvPicPr>
        <p:blipFill>
          <a:blip r:embed="rId3"/>
          <a:stretch>
            <a:fillRect/>
          </a:stretch>
        </p:blipFill>
        <p:spPr>
          <a:xfrm>
            <a:off x="0" y="0"/>
            <a:ext cx="12191999" cy="523220"/>
          </a:xfrm>
          <a:prstGeom prst="rect">
            <a:avLst/>
          </a:prstGeom>
        </p:spPr>
      </p:pic>
      <p:sp>
        <p:nvSpPr>
          <p:cNvPr id="12" name="文本框 11"/>
          <p:cNvSpPr txBox="1"/>
          <p:nvPr/>
        </p:nvSpPr>
        <p:spPr>
          <a:xfrm>
            <a:off x="-1" y="0"/>
            <a:ext cx="4252687"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数据分析</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分析实验文件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10614" y="4109389"/>
            <a:ext cx="2683752" cy="120032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相同类型的实验文件数据在文件中</a:t>
            </a:r>
            <a:r>
              <a:rPr lang="zh-CN" altLang="en-US" b="1" dirty="0">
                <a:solidFill>
                  <a:srgbClr val="FF0000"/>
                </a:solidFill>
                <a:latin typeface="微软雅黑" panose="020B0503020204020204" pitchFamily="34" charset="-122"/>
                <a:ea typeface="微软雅黑" panose="020B0503020204020204" pitchFamily="34" charset="-122"/>
              </a:rPr>
              <a:t>规律存放</a:t>
            </a:r>
            <a:r>
              <a:rPr lang="zh-CN" altLang="en-US" b="1" dirty="0">
                <a:latin typeface="微软雅黑" panose="020B0503020204020204" pitchFamily="34" charset="-122"/>
                <a:ea typeface="微软雅黑" panose="020B0503020204020204" pitchFamily="34" charset="-122"/>
              </a:rPr>
              <a:t>，为计算机</a:t>
            </a:r>
            <a:r>
              <a:rPr lang="zh-CN" altLang="en-US" b="1" dirty="0">
                <a:solidFill>
                  <a:srgbClr val="FF0000"/>
                </a:solidFill>
                <a:latin typeface="微软雅黑" panose="020B0503020204020204" pitchFamily="34" charset="-122"/>
                <a:ea typeface="微软雅黑" panose="020B0503020204020204" pitchFamily="34" charset="-122"/>
              </a:rPr>
              <a:t>批量处理</a:t>
            </a:r>
            <a:r>
              <a:rPr lang="zh-CN" altLang="en-US" b="1" dirty="0">
                <a:latin typeface="微软雅黑" panose="020B0503020204020204" pitchFamily="34" charset="-122"/>
                <a:ea typeface="微软雅黑" panose="020B0503020204020204" pitchFamily="34" charset="-122"/>
              </a:rPr>
              <a:t>提供可能</a:t>
            </a:r>
          </a:p>
        </p:txBody>
      </p:sp>
      <p:grpSp>
        <p:nvGrpSpPr>
          <p:cNvPr id="4" name="组合 3"/>
          <p:cNvGrpSpPr/>
          <p:nvPr/>
        </p:nvGrpSpPr>
        <p:grpSpPr>
          <a:xfrm>
            <a:off x="2911562" y="1458702"/>
            <a:ext cx="8988215" cy="4499784"/>
            <a:chOff x="0" y="922868"/>
            <a:chExt cx="8988215" cy="4499784"/>
          </a:xfrm>
        </p:grpSpPr>
        <p:sp>
          <p:nvSpPr>
            <p:cNvPr id="5" name="文本框 4"/>
            <p:cNvSpPr txBox="1"/>
            <p:nvPr/>
          </p:nvSpPr>
          <p:spPr>
            <a:xfrm>
              <a:off x="0" y="922868"/>
              <a:ext cx="2819431"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电化学阻抗谱实验文件截图：</a:t>
              </a:r>
            </a:p>
          </p:txBody>
        </p:sp>
        <p:sp>
          <p:nvSpPr>
            <p:cNvPr id="6" name="文本框 5"/>
            <p:cNvSpPr txBox="1"/>
            <p:nvPr/>
          </p:nvSpPr>
          <p:spPr>
            <a:xfrm>
              <a:off x="4580483" y="931335"/>
              <a:ext cx="2958650"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动电位扫描测试实验文件截图：</a:t>
              </a:r>
            </a:p>
          </p:txBody>
        </p:sp>
        <p:pic>
          <p:nvPicPr>
            <p:cNvPr id="8" name="图片 7"/>
            <p:cNvPicPr>
              <a:picLocks noChangeAspect="1"/>
            </p:cNvPicPr>
            <p:nvPr/>
          </p:nvPicPr>
          <p:blipFill>
            <a:blip r:embed="rId4"/>
            <a:stretch>
              <a:fillRect/>
            </a:stretch>
          </p:blipFill>
          <p:spPr>
            <a:xfrm>
              <a:off x="140860" y="1295999"/>
              <a:ext cx="3989281" cy="4126653"/>
            </a:xfrm>
            <a:prstGeom prst="rect">
              <a:avLst/>
            </a:prstGeom>
          </p:spPr>
        </p:pic>
        <p:pic>
          <p:nvPicPr>
            <p:cNvPr id="9" name="图片 8"/>
            <p:cNvPicPr>
              <a:picLocks noChangeAspect="1"/>
            </p:cNvPicPr>
            <p:nvPr/>
          </p:nvPicPr>
          <p:blipFill>
            <a:blip r:embed="rId5"/>
            <a:stretch>
              <a:fillRect/>
            </a:stretch>
          </p:blipFill>
          <p:spPr>
            <a:xfrm>
              <a:off x="4751371" y="1295999"/>
              <a:ext cx="4236844" cy="4126653"/>
            </a:xfrm>
            <a:prstGeom prst="rect">
              <a:avLst/>
            </a:prstGeom>
          </p:spPr>
        </p:pic>
      </p:grpSp>
      <p:sp>
        <p:nvSpPr>
          <p:cNvPr id="13" name="文本框 12"/>
          <p:cNvSpPr txBox="1"/>
          <p:nvPr/>
        </p:nvSpPr>
        <p:spPr>
          <a:xfrm>
            <a:off x="304799" y="619797"/>
            <a:ext cx="219020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用</a:t>
            </a:r>
            <a:r>
              <a:rPr lang="en-US" altLang="zh-CN" sz="2400" b="1" dirty="0">
                <a:solidFill>
                  <a:srgbClr val="FF0000"/>
                </a:solidFill>
                <a:latin typeface="微软雅黑" panose="020B0503020204020204" pitchFamily="34" charset="-122"/>
                <a:ea typeface="微软雅黑" panose="020B0503020204020204" pitchFamily="34" charset="-122"/>
              </a:rPr>
              <a:t>Excel</a:t>
            </a:r>
            <a:r>
              <a:rPr lang="zh-CN" altLang="en-US" sz="2400" b="1" dirty="0">
                <a:latin typeface="微软雅黑" panose="020B0503020204020204" pitchFamily="34" charset="-122"/>
                <a:ea typeface="微软雅黑" panose="020B0503020204020204" pitchFamily="34" charset="-122"/>
              </a:rPr>
              <a:t>打开：</a:t>
            </a:r>
          </a:p>
        </p:txBody>
      </p:sp>
      <p:sp>
        <p:nvSpPr>
          <p:cNvPr id="14" name="文本框 13"/>
          <p:cNvSpPr txBox="1"/>
          <p:nvPr/>
        </p:nvSpPr>
        <p:spPr>
          <a:xfrm>
            <a:off x="304799" y="2707444"/>
            <a:ext cx="3090333" cy="1015663"/>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结论：</a:t>
            </a:r>
            <a:endParaRPr lang="en-US" altLang="zh-CN" sz="2400"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画面</a:t>
            </a:r>
            <a:r>
              <a:rPr lang="zh-CN" altLang="en-US" b="1" dirty="0">
                <a:solidFill>
                  <a:srgbClr val="FF0000"/>
                </a:solidFill>
                <a:latin typeface="微软雅黑" panose="020B0503020204020204" pitchFamily="34" charset="-122"/>
                <a:ea typeface="微软雅黑" panose="020B0503020204020204" pitchFamily="34" charset="-122"/>
              </a:rPr>
              <a:t>清晰</a:t>
            </a:r>
            <a:endParaRPr lang="en-US" altLang="zh-CN" b="1" dirty="0">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易辨识</a:t>
            </a:r>
            <a:r>
              <a:rPr lang="zh-CN" altLang="en-US" b="1" dirty="0">
                <a:latin typeface="微软雅黑" panose="020B0503020204020204" pitchFamily="34" charset="-122"/>
                <a:ea typeface="微软雅黑" panose="020B0503020204020204" pitchFamily="34" charset="-122"/>
              </a:rPr>
              <a:t>有效信息</a:t>
            </a:r>
          </a:p>
        </p:txBody>
      </p:sp>
    </p:spTree>
    <p:extLst>
      <p:ext uri="{BB962C8B-B14F-4D97-AF65-F5344CB8AC3E}">
        <p14:creationId xmlns:p14="http://schemas.microsoft.com/office/powerpoint/2010/main" val="268744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11" name="图片 10"/>
          <p:cNvPicPr>
            <a:picLocks noChangeAspect="1"/>
          </p:cNvPicPr>
          <p:nvPr/>
        </p:nvPicPr>
        <p:blipFill>
          <a:blip r:embed="rId3"/>
          <a:stretch>
            <a:fillRect/>
          </a:stretch>
        </p:blipFill>
        <p:spPr>
          <a:xfrm>
            <a:off x="0" y="0"/>
            <a:ext cx="12191999" cy="523220"/>
          </a:xfrm>
          <a:prstGeom prst="rect">
            <a:avLst/>
          </a:prstGeom>
        </p:spPr>
      </p:pic>
      <p:sp>
        <p:nvSpPr>
          <p:cNvPr id="12" name="文本框 11"/>
          <p:cNvSpPr txBox="1"/>
          <p:nvPr/>
        </p:nvSpPr>
        <p:spPr>
          <a:xfrm>
            <a:off x="-1" y="0"/>
            <a:ext cx="422877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数据库设计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设计步骤</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872106" y="1471739"/>
            <a:ext cx="10447788" cy="4205514"/>
            <a:chOff x="909220" y="1833937"/>
            <a:chExt cx="10447788" cy="4205514"/>
          </a:xfrm>
        </p:grpSpPr>
        <p:grpSp>
          <p:nvGrpSpPr>
            <p:cNvPr id="16" name="组合 15"/>
            <p:cNvGrpSpPr/>
            <p:nvPr/>
          </p:nvGrpSpPr>
          <p:grpSpPr>
            <a:xfrm>
              <a:off x="4118821" y="1833937"/>
              <a:ext cx="3954359" cy="3703390"/>
              <a:chOff x="2343047" y="1309778"/>
              <a:chExt cx="3954359" cy="3703390"/>
            </a:xfrm>
          </p:grpSpPr>
          <p:sp>
            <p:nvSpPr>
              <p:cNvPr id="17" name="椭圆 16"/>
              <p:cNvSpPr/>
              <p:nvPr/>
            </p:nvSpPr>
            <p:spPr>
              <a:xfrm>
                <a:off x="2343047" y="2537225"/>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04850" y="3763513"/>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378610" y="3733750"/>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055575" y="2564105"/>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88135" y="1327601"/>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047707" y="1327601"/>
                <a:ext cx="1241831" cy="12418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71922"/>
              <p:cNvSpPr>
                <a:spLocks/>
              </p:cNvSpPr>
              <p:nvPr/>
            </p:nvSpPr>
            <p:spPr bwMode="auto">
              <a:xfrm>
                <a:off x="3095614" y="3809164"/>
                <a:ext cx="2406146" cy="1091836"/>
              </a:xfrm>
              <a:custGeom>
                <a:avLst/>
                <a:gdLst>
                  <a:gd name="T0" fmla="*/ 2222 w 2861"/>
                  <a:gd name="T1" fmla="*/ 1397 h 1397"/>
                  <a:gd name="T2" fmla="*/ 1752 w 2861"/>
                  <a:gd name="T3" fmla="*/ 1171 h 1397"/>
                  <a:gd name="T4" fmla="*/ 1433 w 2861"/>
                  <a:gd name="T5" fmla="*/ 1056 h 1397"/>
                  <a:gd name="T6" fmla="*/ 1109 w 2861"/>
                  <a:gd name="T7" fmla="*/ 1171 h 1397"/>
                  <a:gd name="T8" fmla="*/ 900 w 2861"/>
                  <a:gd name="T9" fmla="*/ 1336 h 1397"/>
                  <a:gd name="T10" fmla="*/ 639 w 2861"/>
                  <a:gd name="T11" fmla="*/ 1397 h 1397"/>
                  <a:gd name="T12" fmla="*/ 0 w 2861"/>
                  <a:gd name="T13" fmla="*/ 699 h 1397"/>
                  <a:gd name="T14" fmla="*/ 639 w 2861"/>
                  <a:gd name="T15" fmla="*/ 0 h 1397"/>
                  <a:gd name="T16" fmla="*/ 1109 w 2861"/>
                  <a:gd name="T17" fmla="*/ 226 h 1397"/>
                  <a:gd name="T18" fmla="*/ 1109 w 2861"/>
                  <a:gd name="T19" fmla="*/ 226 h 1397"/>
                  <a:gd name="T20" fmla="*/ 1438 w 2861"/>
                  <a:gd name="T21" fmla="*/ 339 h 1397"/>
                  <a:gd name="T22" fmla="*/ 1752 w 2861"/>
                  <a:gd name="T23" fmla="*/ 226 h 1397"/>
                  <a:gd name="T24" fmla="*/ 2222 w 2861"/>
                  <a:gd name="T25" fmla="*/ 0 h 1397"/>
                  <a:gd name="T26" fmla="*/ 2861 w 2861"/>
                  <a:gd name="T27" fmla="*/ 699 h 1397"/>
                  <a:gd name="T28" fmla="*/ 2222 w 2861"/>
                  <a:gd name="T29" fmla="*/ 1397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1" h="1397">
                    <a:moveTo>
                      <a:pt x="2222" y="1397"/>
                    </a:moveTo>
                    <a:cubicBezTo>
                      <a:pt x="2048" y="1397"/>
                      <a:pt x="1881" y="1317"/>
                      <a:pt x="1752" y="1171"/>
                    </a:cubicBezTo>
                    <a:cubicBezTo>
                      <a:pt x="1688" y="1099"/>
                      <a:pt x="1569" y="1056"/>
                      <a:pt x="1433" y="1056"/>
                    </a:cubicBezTo>
                    <a:cubicBezTo>
                      <a:pt x="1294" y="1056"/>
                      <a:pt x="1170" y="1100"/>
                      <a:pt x="1109" y="1171"/>
                    </a:cubicBezTo>
                    <a:cubicBezTo>
                      <a:pt x="1049" y="1242"/>
                      <a:pt x="979" y="1297"/>
                      <a:pt x="900" y="1336"/>
                    </a:cubicBezTo>
                    <a:cubicBezTo>
                      <a:pt x="817" y="1377"/>
                      <a:pt x="729" y="1397"/>
                      <a:pt x="639" y="1397"/>
                    </a:cubicBezTo>
                    <a:cubicBezTo>
                      <a:pt x="286" y="1397"/>
                      <a:pt x="0" y="1084"/>
                      <a:pt x="0" y="699"/>
                    </a:cubicBezTo>
                    <a:cubicBezTo>
                      <a:pt x="0" y="313"/>
                      <a:pt x="286" y="0"/>
                      <a:pt x="639" y="0"/>
                    </a:cubicBezTo>
                    <a:cubicBezTo>
                      <a:pt x="817" y="0"/>
                      <a:pt x="988" y="82"/>
                      <a:pt x="1109" y="226"/>
                    </a:cubicBezTo>
                    <a:cubicBezTo>
                      <a:pt x="1109" y="226"/>
                      <a:pt x="1109" y="226"/>
                      <a:pt x="1109" y="226"/>
                    </a:cubicBezTo>
                    <a:cubicBezTo>
                      <a:pt x="1177" y="297"/>
                      <a:pt x="1299" y="339"/>
                      <a:pt x="1438" y="339"/>
                    </a:cubicBezTo>
                    <a:cubicBezTo>
                      <a:pt x="1576" y="339"/>
                      <a:pt x="1696" y="296"/>
                      <a:pt x="1752" y="226"/>
                    </a:cubicBezTo>
                    <a:cubicBezTo>
                      <a:pt x="1873" y="82"/>
                      <a:pt x="2044" y="0"/>
                      <a:pt x="2222" y="0"/>
                    </a:cubicBezTo>
                    <a:cubicBezTo>
                      <a:pt x="2575" y="0"/>
                      <a:pt x="2861" y="313"/>
                      <a:pt x="2861" y="699"/>
                    </a:cubicBezTo>
                    <a:cubicBezTo>
                      <a:pt x="2861" y="1084"/>
                      <a:pt x="2575" y="1397"/>
                      <a:pt x="2222" y="1397"/>
                    </a:cubicBezTo>
                    <a:close/>
                  </a:path>
                </a:pathLst>
              </a:custGeom>
              <a:solidFill>
                <a:srgbClr val="B7C8A5"/>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Freeform 71929"/>
              <p:cNvSpPr>
                <a:spLocks/>
              </p:cNvSpPr>
              <p:nvPr/>
            </p:nvSpPr>
            <p:spPr bwMode="auto">
              <a:xfrm>
                <a:off x="2347876" y="2524091"/>
                <a:ext cx="1896662" cy="2489077"/>
              </a:xfrm>
              <a:custGeom>
                <a:avLst/>
                <a:gdLst>
                  <a:gd name="T0" fmla="*/ 1283 w 2251"/>
                  <a:gd name="T1" fmla="*/ 448 h 3095"/>
                  <a:gd name="T2" fmla="*/ 1339 w 2251"/>
                  <a:gd name="T3" fmla="*/ 1007 h 3095"/>
                  <a:gd name="T4" fmla="*/ 1407 w 2251"/>
                  <a:gd name="T5" fmla="*/ 1366 h 3095"/>
                  <a:gd name="T6" fmla="*/ 1660 w 2251"/>
                  <a:gd name="T7" fmla="*/ 1616 h 3095"/>
                  <a:gd name="T8" fmla="*/ 1896 w 2251"/>
                  <a:gd name="T9" fmla="*/ 1731 h 3095"/>
                  <a:gd name="T10" fmla="*/ 2075 w 2251"/>
                  <a:gd name="T11" fmla="*/ 1948 h 3095"/>
                  <a:gd name="T12" fmla="*/ 1841 w 2251"/>
                  <a:gd name="T13" fmla="*/ 2903 h 3095"/>
                  <a:gd name="T14" fmla="*/ 968 w 2251"/>
                  <a:gd name="T15" fmla="*/ 2647 h 3095"/>
                  <a:gd name="T16" fmla="*/ 912 w 2251"/>
                  <a:gd name="T17" fmla="*/ 2088 h 3095"/>
                  <a:gd name="T18" fmla="*/ 912 w 2251"/>
                  <a:gd name="T19" fmla="*/ 2088 h 3095"/>
                  <a:gd name="T20" fmla="*/ 837 w 2251"/>
                  <a:gd name="T21" fmla="*/ 1720 h 3095"/>
                  <a:gd name="T22" fmla="*/ 590 w 2251"/>
                  <a:gd name="T23" fmla="*/ 1479 h 3095"/>
                  <a:gd name="T24" fmla="*/ 176 w 2251"/>
                  <a:gd name="T25" fmla="*/ 1147 h 3095"/>
                  <a:gd name="T26" fmla="*/ 410 w 2251"/>
                  <a:gd name="T27" fmla="*/ 192 h 3095"/>
                  <a:gd name="T28" fmla="*/ 1283 w 2251"/>
                  <a:gd name="T29" fmla="*/ 448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1" h="3095">
                    <a:moveTo>
                      <a:pt x="1283" y="448"/>
                    </a:moveTo>
                    <a:cubicBezTo>
                      <a:pt x="1370" y="613"/>
                      <a:pt x="1390" y="811"/>
                      <a:pt x="1339" y="1007"/>
                    </a:cubicBezTo>
                    <a:cubicBezTo>
                      <a:pt x="1314" y="1104"/>
                      <a:pt x="1339" y="1238"/>
                      <a:pt x="1407" y="1366"/>
                    </a:cubicBezTo>
                    <a:cubicBezTo>
                      <a:pt x="1477" y="1498"/>
                      <a:pt x="1574" y="1594"/>
                      <a:pt x="1660" y="1616"/>
                    </a:cubicBezTo>
                    <a:cubicBezTo>
                      <a:pt x="1746" y="1637"/>
                      <a:pt x="1825" y="1676"/>
                      <a:pt x="1896" y="1731"/>
                    </a:cubicBezTo>
                    <a:cubicBezTo>
                      <a:pt x="1969" y="1789"/>
                      <a:pt x="2029" y="1862"/>
                      <a:pt x="2075" y="1948"/>
                    </a:cubicBezTo>
                    <a:cubicBezTo>
                      <a:pt x="2251" y="2282"/>
                      <a:pt x="2146" y="2710"/>
                      <a:pt x="1841" y="2903"/>
                    </a:cubicBezTo>
                    <a:cubicBezTo>
                      <a:pt x="1536" y="3095"/>
                      <a:pt x="1144" y="2980"/>
                      <a:pt x="968" y="2647"/>
                    </a:cubicBezTo>
                    <a:cubicBezTo>
                      <a:pt x="879" y="2478"/>
                      <a:pt x="858" y="2274"/>
                      <a:pt x="912" y="2088"/>
                    </a:cubicBezTo>
                    <a:cubicBezTo>
                      <a:pt x="912" y="2088"/>
                      <a:pt x="912" y="2088"/>
                      <a:pt x="912" y="2088"/>
                    </a:cubicBezTo>
                    <a:cubicBezTo>
                      <a:pt x="934" y="1989"/>
                      <a:pt x="907" y="1851"/>
                      <a:pt x="837" y="1720"/>
                    </a:cubicBezTo>
                    <a:cubicBezTo>
                      <a:pt x="768" y="1589"/>
                      <a:pt x="674" y="1497"/>
                      <a:pt x="590" y="1479"/>
                    </a:cubicBezTo>
                    <a:cubicBezTo>
                      <a:pt x="416" y="1437"/>
                      <a:pt x="265" y="1316"/>
                      <a:pt x="176" y="1147"/>
                    </a:cubicBezTo>
                    <a:cubicBezTo>
                      <a:pt x="0" y="813"/>
                      <a:pt x="105" y="385"/>
                      <a:pt x="410" y="192"/>
                    </a:cubicBezTo>
                    <a:cubicBezTo>
                      <a:pt x="715" y="0"/>
                      <a:pt x="1107" y="114"/>
                      <a:pt x="1283" y="448"/>
                    </a:cubicBezTo>
                    <a:close/>
                  </a:path>
                </a:pathLst>
              </a:custGeom>
              <a:solidFill>
                <a:srgbClr val="13396C"/>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Freeform 71928"/>
              <p:cNvSpPr>
                <a:spLocks/>
              </p:cNvSpPr>
              <p:nvPr/>
            </p:nvSpPr>
            <p:spPr bwMode="auto">
              <a:xfrm rot="7240418">
                <a:off x="2066002" y="2005067"/>
                <a:ext cx="2483084" cy="1092506"/>
              </a:xfrm>
              <a:custGeom>
                <a:avLst/>
                <a:gdLst>
                  <a:gd name="T0" fmla="*/ 2222 w 2861"/>
                  <a:gd name="T1" fmla="*/ 1398 h 1398"/>
                  <a:gd name="T2" fmla="*/ 1752 w 2861"/>
                  <a:gd name="T3" fmla="*/ 1172 h 1398"/>
                  <a:gd name="T4" fmla="*/ 1433 w 2861"/>
                  <a:gd name="T5" fmla="*/ 1056 h 1398"/>
                  <a:gd name="T6" fmla="*/ 1109 w 2861"/>
                  <a:gd name="T7" fmla="*/ 1172 h 1398"/>
                  <a:gd name="T8" fmla="*/ 900 w 2861"/>
                  <a:gd name="T9" fmla="*/ 1337 h 1398"/>
                  <a:gd name="T10" fmla="*/ 639 w 2861"/>
                  <a:gd name="T11" fmla="*/ 1398 h 1398"/>
                  <a:gd name="T12" fmla="*/ 0 w 2861"/>
                  <a:gd name="T13" fmla="*/ 699 h 1398"/>
                  <a:gd name="T14" fmla="*/ 639 w 2861"/>
                  <a:gd name="T15" fmla="*/ 0 h 1398"/>
                  <a:gd name="T16" fmla="*/ 1109 w 2861"/>
                  <a:gd name="T17" fmla="*/ 226 h 1398"/>
                  <a:gd name="T18" fmla="*/ 1109 w 2861"/>
                  <a:gd name="T19" fmla="*/ 227 h 1398"/>
                  <a:gd name="T20" fmla="*/ 1438 w 2861"/>
                  <a:gd name="T21" fmla="*/ 340 h 1398"/>
                  <a:gd name="T22" fmla="*/ 1752 w 2861"/>
                  <a:gd name="T23" fmla="*/ 226 h 1398"/>
                  <a:gd name="T24" fmla="*/ 2222 w 2861"/>
                  <a:gd name="T25" fmla="*/ 0 h 1398"/>
                  <a:gd name="T26" fmla="*/ 2861 w 2861"/>
                  <a:gd name="T27" fmla="*/ 699 h 1398"/>
                  <a:gd name="T28" fmla="*/ 2222 w 2861"/>
                  <a:gd name="T29" fmla="*/ 1398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1" h="1398">
                    <a:moveTo>
                      <a:pt x="2222" y="1398"/>
                    </a:moveTo>
                    <a:cubicBezTo>
                      <a:pt x="2048" y="1398"/>
                      <a:pt x="1881" y="1317"/>
                      <a:pt x="1752" y="1172"/>
                    </a:cubicBezTo>
                    <a:cubicBezTo>
                      <a:pt x="1688" y="1099"/>
                      <a:pt x="1569" y="1056"/>
                      <a:pt x="1433" y="1056"/>
                    </a:cubicBezTo>
                    <a:cubicBezTo>
                      <a:pt x="1294" y="1056"/>
                      <a:pt x="1170" y="1100"/>
                      <a:pt x="1109" y="1172"/>
                    </a:cubicBezTo>
                    <a:cubicBezTo>
                      <a:pt x="1049" y="1242"/>
                      <a:pt x="979" y="1298"/>
                      <a:pt x="900" y="1337"/>
                    </a:cubicBezTo>
                    <a:cubicBezTo>
                      <a:pt x="817" y="1377"/>
                      <a:pt x="729" y="1398"/>
                      <a:pt x="639" y="1398"/>
                    </a:cubicBezTo>
                    <a:cubicBezTo>
                      <a:pt x="286" y="1398"/>
                      <a:pt x="0" y="1084"/>
                      <a:pt x="0" y="699"/>
                    </a:cubicBezTo>
                    <a:cubicBezTo>
                      <a:pt x="0" y="314"/>
                      <a:pt x="286" y="0"/>
                      <a:pt x="639" y="0"/>
                    </a:cubicBezTo>
                    <a:cubicBezTo>
                      <a:pt x="817" y="0"/>
                      <a:pt x="988" y="83"/>
                      <a:pt x="1109" y="226"/>
                    </a:cubicBezTo>
                    <a:cubicBezTo>
                      <a:pt x="1109" y="227"/>
                      <a:pt x="1109" y="227"/>
                      <a:pt x="1109" y="227"/>
                    </a:cubicBezTo>
                    <a:cubicBezTo>
                      <a:pt x="1177" y="297"/>
                      <a:pt x="1299" y="340"/>
                      <a:pt x="1438" y="340"/>
                    </a:cubicBezTo>
                    <a:cubicBezTo>
                      <a:pt x="1576" y="340"/>
                      <a:pt x="1696" y="296"/>
                      <a:pt x="1752" y="226"/>
                    </a:cubicBezTo>
                    <a:cubicBezTo>
                      <a:pt x="1873" y="83"/>
                      <a:pt x="2044" y="0"/>
                      <a:pt x="2222" y="0"/>
                    </a:cubicBezTo>
                    <a:cubicBezTo>
                      <a:pt x="2575" y="0"/>
                      <a:pt x="2861" y="314"/>
                      <a:pt x="2861" y="699"/>
                    </a:cubicBezTo>
                    <a:cubicBezTo>
                      <a:pt x="2861" y="1084"/>
                      <a:pt x="2575" y="1398"/>
                      <a:pt x="2222" y="1398"/>
                    </a:cubicBezTo>
                    <a:close/>
                  </a:path>
                </a:pathLst>
              </a:custGeom>
              <a:solidFill>
                <a:srgbClr val="F0D2AF"/>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71922"/>
              <p:cNvSpPr>
                <a:spLocks/>
              </p:cNvSpPr>
              <p:nvPr/>
            </p:nvSpPr>
            <p:spPr bwMode="auto">
              <a:xfrm>
                <a:off x="3132179" y="1402680"/>
                <a:ext cx="2405790" cy="1091675"/>
              </a:xfrm>
              <a:custGeom>
                <a:avLst/>
                <a:gdLst>
                  <a:gd name="T0" fmla="*/ 2222 w 2861"/>
                  <a:gd name="T1" fmla="*/ 1397 h 1397"/>
                  <a:gd name="T2" fmla="*/ 1752 w 2861"/>
                  <a:gd name="T3" fmla="*/ 1171 h 1397"/>
                  <a:gd name="T4" fmla="*/ 1433 w 2861"/>
                  <a:gd name="T5" fmla="*/ 1056 h 1397"/>
                  <a:gd name="T6" fmla="*/ 1109 w 2861"/>
                  <a:gd name="T7" fmla="*/ 1171 h 1397"/>
                  <a:gd name="T8" fmla="*/ 900 w 2861"/>
                  <a:gd name="T9" fmla="*/ 1336 h 1397"/>
                  <a:gd name="T10" fmla="*/ 639 w 2861"/>
                  <a:gd name="T11" fmla="*/ 1397 h 1397"/>
                  <a:gd name="T12" fmla="*/ 0 w 2861"/>
                  <a:gd name="T13" fmla="*/ 699 h 1397"/>
                  <a:gd name="T14" fmla="*/ 639 w 2861"/>
                  <a:gd name="T15" fmla="*/ 0 h 1397"/>
                  <a:gd name="T16" fmla="*/ 1109 w 2861"/>
                  <a:gd name="T17" fmla="*/ 226 h 1397"/>
                  <a:gd name="T18" fmla="*/ 1109 w 2861"/>
                  <a:gd name="T19" fmla="*/ 226 h 1397"/>
                  <a:gd name="T20" fmla="*/ 1438 w 2861"/>
                  <a:gd name="T21" fmla="*/ 339 h 1397"/>
                  <a:gd name="T22" fmla="*/ 1752 w 2861"/>
                  <a:gd name="T23" fmla="*/ 226 h 1397"/>
                  <a:gd name="T24" fmla="*/ 2222 w 2861"/>
                  <a:gd name="T25" fmla="*/ 0 h 1397"/>
                  <a:gd name="T26" fmla="*/ 2861 w 2861"/>
                  <a:gd name="T27" fmla="*/ 699 h 1397"/>
                  <a:gd name="T28" fmla="*/ 2222 w 2861"/>
                  <a:gd name="T29" fmla="*/ 1397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1" h="1397">
                    <a:moveTo>
                      <a:pt x="2222" y="1397"/>
                    </a:moveTo>
                    <a:cubicBezTo>
                      <a:pt x="2048" y="1397"/>
                      <a:pt x="1881" y="1317"/>
                      <a:pt x="1752" y="1171"/>
                    </a:cubicBezTo>
                    <a:cubicBezTo>
                      <a:pt x="1688" y="1099"/>
                      <a:pt x="1569" y="1056"/>
                      <a:pt x="1433" y="1056"/>
                    </a:cubicBezTo>
                    <a:cubicBezTo>
                      <a:pt x="1294" y="1056"/>
                      <a:pt x="1170" y="1100"/>
                      <a:pt x="1109" y="1171"/>
                    </a:cubicBezTo>
                    <a:cubicBezTo>
                      <a:pt x="1049" y="1242"/>
                      <a:pt x="979" y="1297"/>
                      <a:pt x="900" y="1336"/>
                    </a:cubicBezTo>
                    <a:cubicBezTo>
                      <a:pt x="817" y="1377"/>
                      <a:pt x="729" y="1397"/>
                      <a:pt x="639" y="1397"/>
                    </a:cubicBezTo>
                    <a:cubicBezTo>
                      <a:pt x="286" y="1397"/>
                      <a:pt x="0" y="1084"/>
                      <a:pt x="0" y="699"/>
                    </a:cubicBezTo>
                    <a:cubicBezTo>
                      <a:pt x="0" y="313"/>
                      <a:pt x="286" y="0"/>
                      <a:pt x="639" y="0"/>
                    </a:cubicBezTo>
                    <a:cubicBezTo>
                      <a:pt x="817" y="0"/>
                      <a:pt x="988" y="82"/>
                      <a:pt x="1109" y="226"/>
                    </a:cubicBezTo>
                    <a:cubicBezTo>
                      <a:pt x="1109" y="226"/>
                      <a:pt x="1109" y="226"/>
                      <a:pt x="1109" y="226"/>
                    </a:cubicBezTo>
                    <a:cubicBezTo>
                      <a:pt x="1177" y="297"/>
                      <a:pt x="1299" y="339"/>
                      <a:pt x="1438" y="339"/>
                    </a:cubicBezTo>
                    <a:cubicBezTo>
                      <a:pt x="1576" y="339"/>
                      <a:pt x="1696" y="296"/>
                      <a:pt x="1752" y="226"/>
                    </a:cubicBezTo>
                    <a:cubicBezTo>
                      <a:pt x="1873" y="82"/>
                      <a:pt x="2044" y="0"/>
                      <a:pt x="2222" y="0"/>
                    </a:cubicBezTo>
                    <a:cubicBezTo>
                      <a:pt x="2575" y="0"/>
                      <a:pt x="2861" y="313"/>
                      <a:pt x="2861" y="699"/>
                    </a:cubicBezTo>
                    <a:cubicBezTo>
                      <a:pt x="2861" y="1084"/>
                      <a:pt x="2575" y="1397"/>
                      <a:pt x="2222" y="1397"/>
                    </a:cubicBezTo>
                    <a:close/>
                  </a:path>
                </a:pathLst>
              </a:custGeom>
              <a:solidFill>
                <a:srgbClr val="D76739"/>
              </a:solidFill>
              <a:ln>
                <a:noFill/>
              </a:ln>
              <a:scene3d>
                <a:camera prst="orthographicFront"/>
                <a:lightRig rig="flat" dir="t"/>
              </a:scene3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Freeform 71924"/>
              <p:cNvSpPr>
                <a:spLocks/>
              </p:cNvSpPr>
              <p:nvPr/>
            </p:nvSpPr>
            <p:spPr bwMode="auto">
              <a:xfrm>
                <a:off x="4413384" y="1324710"/>
                <a:ext cx="1870765" cy="2489077"/>
              </a:xfrm>
              <a:custGeom>
                <a:avLst/>
                <a:gdLst>
                  <a:gd name="T0" fmla="*/ 1283 w 2251"/>
                  <a:gd name="T1" fmla="*/ 449 h 3096"/>
                  <a:gd name="T2" fmla="*/ 1339 w 2251"/>
                  <a:gd name="T3" fmla="*/ 1007 h 3096"/>
                  <a:gd name="T4" fmla="*/ 1407 w 2251"/>
                  <a:gd name="T5" fmla="*/ 1367 h 3096"/>
                  <a:gd name="T6" fmla="*/ 1661 w 2251"/>
                  <a:gd name="T7" fmla="*/ 1616 h 3096"/>
                  <a:gd name="T8" fmla="*/ 1896 w 2251"/>
                  <a:gd name="T9" fmla="*/ 1732 h 3096"/>
                  <a:gd name="T10" fmla="*/ 2075 w 2251"/>
                  <a:gd name="T11" fmla="*/ 1949 h 3096"/>
                  <a:gd name="T12" fmla="*/ 1841 w 2251"/>
                  <a:gd name="T13" fmla="*/ 2903 h 3096"/>
                  <a:gd name="T14" fmla="*/ 968 w 2251"/>
                  <a:gd name="T15" fmla="*/ 2647 h 3096"/>
                  <a:gd name="T16" fmla="*/ 912 w 2251"/>
                  <a:gd name="T17" fmla="*/ 2089 h 3096"/>
                  <a:gd name="T18" fmla="*/ 912 w 2251"/>
                  <a:gd name="T19" fmla="*/ 2088 h 3096"/>
                  <a:gd name="T20" fmla="*/ 838 w 2251"/>
                  <a:gd name="T21" fmla="*/ 1721 h 3096"/>
                  <a:gd name="T22" fmla="*/ 590 w 2251"/>
                  <a:gd name="T23" fmla="*/ 1480 h 3096"/>
                  <a:gd name="T24" fmla="*/ 177 w 2251"/>
                  <a:gd name="T25" fmla="*/ 1147 h 3096"/>
                  <a:gd name="T26" fmla="*/ 410 w 2251"/>
                  <a:gd name="T27" fmla="*/ 193 h 3096"/>
                  <a:gd name="T28" fmla="*/ 1283 w 2251"/>
                  <a:gd name="T29" fmla="*/ 449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1" h="3096">
                    <a:moveTo>
                      <a:pt x="1283" y="449"/>
                    </a:moveTo>
                    <a:cubicBezTo>
                      <a:pt x="1370" y="613"/>
                      <a:pt x="1390" y="812"/>
                      <a:pt x="1339" y="1007"/>
                    </a:cubicBezTo>
                    <a:cubicBezTo>
                      <a:pt x="1314" y="1104"/>
                      <a:pt x="1340" y="1239"/>
                      <a:pt x="1407" y="1367"/>
                    </a:cubicBezTo>
                    <a:cubicBezTo>
                      <a:pt x="1477" y="1499"/>
                      <a:pt x="1574" y="1594"/>
                      <a:pt x="1661" y="1616"/>
                    </a:cubicBezTo>
                    <a:cubicBezTo>
                      <a:pt x="1746" y="1638"/>
                      <a:pt x="1826" y="1677"/>
                      <a:pt x="1896" y="1732"/>
                    </a:cubicBezTo>
                    <a:cubicBezTo>
                      <a:pt x="1969" y="1790"/>
                      <a:pt x="2029" y="1863"/>
                      <a:pt x="2075" y="1949"/>
                    </a:cubicBezTo>
                    <a:cubicBezTo>
                      <a:pt x="2251" y="2282"/>
                      <a:pt x="2146" y="2711"/>
                      <a:pt x="1841" y="2903"/>
                    </a:cubicBezTo>
                    <a:cubicBezTo>
                      <a:pt x="1536" y="3096"/>
                      <a:pt x="1145" y="2981"/>
                      <a:pt x="968" y="2647"/>
                    </a:cubicBezTo>
                    <a:cubicBezTo>
                      <a:pt x="879" y="2479"/>
                      <a:pt x="859" y="2275"/>
                      <a:pt x="912" y="2089"/>
                    </a:cubicBezTo>
                    <a:cubicBezTo>
                      <a:pt x="912" y="2088"/>
                      <a:pt x="912" y="2088"/>
                      <a:pt x="912" y="2088"/>
                    </a:cubicBezTo>
                    <a:cubicBezTo>
                      <a:pt x="935" y="1989"/>
                      <a:pt x="907" y="1852"/>
                      <a:pt x="838" y="1721"/>
                    </a:cubicBezTo>
                    <a:cubicBezTo>
                      <a:pt x="769" y="1590"/>
                      <a:pt x="674" y="1498"/>
                      <a:pt x="590" y="1480"/>
                    </a:cubicBezTo>
                    <a:cubicBezTo>
                      <a:pt x="417" y="1437"/>
                      <a:pt x="266" y="1316"/>
                      <a:pt x="177" y="1147"/>
                    </a:cubicBezTo>
                    <a:cubicBezTo>
                      <a:pt x="0" y="814"/>
                      <a:pt x="105" y="386"/>
                      <a:pt x="410" y="193"/>
                    </a:cubicBezTo>
                    <a:cubicBezTo>
                      <a:pt x="715" y="0"/>
                      <a:pt x="1107" y="115"/>
                      <a:pt x="1283" y="449"/>
                    </a:cubicBezTo>
                    <a:close/>
                  </a:path>
                </a:pathLst>
              </a:custGeom>
              <a:solidFill>
                <a:srgbClr val="B7C8A5"/>
              </a:solidFill>
              <a:ln>
                <a:noFill/>
              </a:ln>
              <a:scene3d>
                <a:camera prst="orthographicFront"/>
                <a:lightRig rig="flat" dir="t"/>
              </a:scene3d>
              <a:sp3d>
                <a:bevelB/>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Freeform 71926"/>
              <p:cNvSpPr>
                <a:spLocks/>
              </p:cNvSpPr>
              <p:nvPr/>
            </p:nvSpPr>
            <p:spPr bwMode="auto">
              <a:xfrm>
                <a:off x="4413160" y="2557960"/>
                <a:ext cx="1865014" cy="2411107"/>
              </a:xfrm>
              <a:custGeom>
                <a:avLst/>
                <a:gdLst>
                  <a:gd name="T0" fmla="*/ 968 w 2250"/>
                  <a:gd name="T1" fmla="*/ 448 h 3096"/>
                  <a:gd name="T2" fmla="*/ 912 w 2250"/>
                  <a:gd name="T3" fmla="*/ 1007 h 3096"/>
                  <a:gd name="T4" fmla="*/ 844 w 2250"/>
                  <a:gd name="T5" fmla="*/ 1366 h 3096"/>
                  <a:gd name="T6" fmla="*/ 590 w 2250"/>
                  <a:gd name="T7" fmla="*/ 1616 h 3096"/>
                  <a:gd name="T8" fmla="*/ 355 w 2250"/>
                  <a:gd name="T9" fmla="*/ 1732 h 3096"/>
                  <a:gd name="T10" fmla="*/ 176 w 2250"/>
                  <a:gd name="T11" fmla="*/ 1948 h 3096"/>
                  <a:gd name="T12" fmla="*/ 410 w 2250"/>
                  <a:gd name="T13" fmla="*/ 2903 h 3096"/>
                  <a:gd name="T14" fmla="*/ 1282 w 2250"/>
                  <a:gd name="T15" fmla="*/ 2647 h 3096"/>
                  <a:gd name="T16" fmla="*/ 1339 w 2250"/>
                  <a:gd name="T17" fmla="*/ 2089 h 3096"/>
                  <a:gd name="T18" fmla="*/ 1338 w 2250"/>
                  <a:gd name="T19" fmla="*/ 2088 h 3096"/>
                  <a:gd name="T20" fmla="*/ 1413 w 2250"/>
                  <a:gd name="T21" fmla="*/ 1721 h 3096"/>
                  <a:gd name="T22" fmla="*/ 1660 w 2250"/>
                  <a:gd name="T23" fmla="*/ 1480 h 3096"/>
                  <a:gd name="T24" fmla="*/ 2074 w 2250"/>
                  <a:gd name="T25" fmla="*/ 1147 h 3096"/>
                  <a:gd name="T26" fmla="*/ 1840 w 2250"/>
                  <a:gd name="T27" fmla="*/ 193 h 3096"/>
                  <a:gd name="T28" fmla="*/ 968 w 2250"/>
                  <a:gd name="T29" fmla="*/ 448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0" h="3096">
                    <a:moveTo>
                      <a:pt x="968" y="448"/>
                    </a:moveTo>
                    <a:cubicBezTo>
                      <a:pt x="881" y="613"/>
                      <a:pt x="861" y="812"/>
                      <a:pt x="912" y="1007"/>
                    </a:cubicBezTo>
                    <a:cubicBezTo>
                      <a:pt x="937" y="1104"/>
                      <a:pt x="911" y="1238"/>
                      <a:pt x="844" y="1366"/>
                    </a:cubicBezTo>
                    <a:cubicBezTo>
                      <a:pt x="774" y="1499"/>
                      <a:pt x="677" y="1594"/>
                      <a:pt x="590" y="1616"/>
                    </a:cubicBezTo>
                    <a:cubicBezTo>
                      <a:pt x="504" y="1637"/>
                      <a:pt x="425" y="1677"/>
                      <a:pt x="355" y="1732"/>
                    </a:cubicBezTo>
                    <a:cubicBezTo>
                      <a:pt x="281" y="1790"/>
                      <a:pt x="221" y="1863"/>
                      <a:pt x="176" y="1948"/>
                    </a:cubicBezTo>
                    <a:cubicBezTo>
                      <a:pt x="0" y="2282"/>
                      <a:pt x="105" y="2710"/>
                      <a:pt x="410" y="2903"/>
                    </a:cubicBezTo>
                    <a:cubicBezTo>
                      <a:pt x="715" y="3096"/>
                      <a:pt x="1106" y="2981"/>
                      <a:pt x="1282" y="2647"/>
                    </a:cubicBezTo>
                    <a:cubicBezTo>
                      <a:pt x="1371" y="2478"/>
                      <a:pt x="1392" y="2275"/>
                      <a:pt x="1339" y="2089"/>
                    </a:cubicBezTo>
                    <a:cubicBezTo>
                      <a:pt x="1338" y="2088"/>
                      <a:pt x="1338" y="2088"/>
                      <a:pt x="1338" y="2088"/>
                    </a:cubicBezTo>
                    <a:cubicBezTo>
                      <a:pt x="1316" y="1989"/>
                      <a:pt x="1344" y="1852"/>
                      <a:pt x="1413" y="1721"/>
                    </a:cubicBezTo>
                    <a:cubicBezTo>
                      <a:pt x="1482" y="1590"/>
                      <a:pt x="1577" y="1498"/>
                      <a:pt x="1660" y="1480"/>
                    </a:cubicBezTo>
                    <a:cubicBezTo>
                      <a:pt x="1834" y="1437"/>
                      <a:pt x="1985" y="1316"/>
                      <a:pt x="2074" y="1147"/>
                    </a:cubicBezTo>
                    <a:cubicBezTo>
                      <a:pt x="2250" y="813"/>
                      <a:pt x="2145" y="385"/>
                      <a:pt x="1840" y="193"/>
                    </a:cubicBezTo>
                    <a:cubicBezTo>
                      <a:pt x="1535" y="0"/>
                      <a:pt x="1144" y="115"/>
                      <a:pt x="968" y="448"/>
                    </a:cubicBezTo>
                    <a:close/>
                  </a:path>
                </a:pathLst>
              </a:custGeom>
              <a:solidFill>
                <a:srgbClr val="416660"/>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任意多边形 79"/>
              <p:cNvSpPr>
                <a:spLocks/>
              </p:cNvSpPr>
              <p:nvPr/>
            </p:nvSpPr>
            <p:spPr bwMode="auto">
              <a:xfrm>
                <a:off x="4346312" y="3809164"/>
                <a:ext cx="1202895" cy="1091675"/>
              </a:xfrm>
              <a:custGeom>
                <a:avLst/>
                <a:gdLst>
                  <a:gd name="connsiteX0" fmla="*/ 665566 w 1202895"/>
                  <a:gd name="connsiteY0" fmla="*/ 0 h 1091675"/>
                  <a:gd name="connsiteX1" fmla="*/ 1202895 w 1202895"/>
                  <a:gd name="connsiteY1" fmla="*/ 546228 h 1091675"/>
                  <a:gd name="connsiteX2" fmla="*/ 665566 w 1202895"/>
                  <a:gd name="connsiteY2" fmla="*/ 1091675 h 1091675"/>
                  <a:gd name="connsiteX3" fmla="*/ 270346 w 1202895"/>
                  <a:gd name="connsiteY3" fmla="*/ 915069 h 1091675"/>
                  <a:gd name="connsiteX4" fmla="*/ 2102 w 1202895"/>
                  <a:gd name="connsiteY4" fmla="*/ 825203 h 1091675"/>
                  <a:gd name="connsiteX5" fmla="*/ 0 w 1202895"/>
                  <a:gd name="connsiteY5" fmla="*/ 825358 h 1091675"/>
                  <a:gd name="connsiteX6" fmla="*/ 0 w 1202895"/>
                  <a:gd name="connsiteY6" fmla="*/ 264462 h 1091675"/>
                  <a:gd name="connsiteX7" fmla="*/ 6307 w 1202895"/>
                  <a:gd name="connsiteY7" fmla="*/ 264909 h 1091675"/>
                  <a:gd name="connsiteX8" fmla="*/ 270346 w 1202895"/>
                  <a:gd name="connsiteY8" fmla="*/ 176606 h 1091675"/>
                  <a:gd name="connsiteX9" fmla="*/ 665566 w 1202895"/>
                  <a:gd name="connsiteY9" fmla="*/ 0 h 109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2895" h="1091675">
                    <a:moveTo>
                      <a:pt x="665566" y="0"/>
                    </a:moveTo>
                    <a:cubicBezTo>
                      <a:pt x="962400" y="0"/>
                      <a:pt x="1202895" y="244592"/>
                      <a:pt x="1202895" y="546228"/>
                    </a:cubicBezTo>
                    <a:cubicBezTo>
                      <a:pt x="1202895" y="847084"/>
                      <a:pt x="962400" y="1091675"/>
                      <a:pt x="665566" y="1091675"/>
                    </a:cubicBezTo>
                    <a:cubicBezTo>
                      <a:pt x="519250" y="1091675"/>
                      <a:pt x="378822" y="1029160"/>
                      <a:pt x="270346" y="915069"/>
                    </a:cubicBezTo>
                    <a:cubicBezTo>
                      <a:pt x="216530" y="858805"/>
                      <a:pt x="116464" y="825203"/>
                      <a:pt x="2102" y="825203"/>
                    </a:cubicBezTo>
                    <a:lnTo>
                      <a:pt x="0" y="825358"/>
                    </a:lnTo>
                    <a:lnTo>
                      <a:pt x="0" y="264462"/>
                    </a:lnTo>
                    <a:lnTo>
                      <a:pt x="6307" y="264909"/>
                    </a:lnTo>
                    <a:cubicBezTo>
                      <a:pt x="122350" y="264909"/>
                      <a:pt x="223257" y="231307"/>
                      <a:pt x="270346" y="176606"/>
                    </a:cubicBezTo>
                    <a:cubicBezTo>
                      <a:pt x="372094" y="64078"/>
                      <a:pt x="515887" y="0"/>
                      <a:pt x="665566" y="0"/>
                    </a:cubicBezTo>
                    <a:close/>
                  </a:path>
                </a:pathLst>
              </a:custGeom>
              <a:solidFill>
                <a:srgbClr val="B7C8A5"/>
              </a:solidFill>
              <a:ln>
                <a:noFill/>
              </a:ln>
              <a:scene3d>
                <a:camera prst="orthographicFront"/>
                <a:lightRig rig="flat" dir="t"/>
              </a:scene3d>
              <a:sp3d/>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椭圆 29"/>
              <p:cNvSpPr/>
              <p:nvPr/>
            </p:nvSpPr>
            <p:spPr>
              <a:xfrm>
                <a:off x="3205655" y="1485549"/>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565171" y="1491581"/>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213523" y="2706139"/>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529968" y="3900789"/>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162798" y="3927560"/>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490109" y="2680659"/>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4940445" y="2208038"/>
              <a:ext cx="965981" cy="58477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需求</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分析</a:t>
              </a:r>
            </a:p>
          </p:txBody>
        </p:sp>
        <p:sp>
          <p:nvSpPr>
            <p:cNvPr id="37" name="文本框 36"/>
            <p:cNvSpPr txBox="1"/>
            <p:nvPr/>
          </p:nvSpPr>
          <p:spPr>
            <a:xfrm>
              <a:off x="6297773" y="2183283"/>
              <a:ext cx="965981" cy="58477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概念结构设计</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963763" y="3422678"/>
              <a:ext cx="965981" cy="58477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逻辑结构设计</a:t>
              </a:r>
            </a:p>
          </p:txBody>
        </p:sp>
        <p:sp>
          <p:nvSpPr>
            <p:cNvPr id="39" name="文本框 38"/>
            <p:cNvSpPr txBox="1"/>
            <p:nvPr/>
          </p:nvSpPr>
          <p:spPr>
            <a:xfrm>
              <a:off x="6271203" y="4511012"/>
              <a:ext cx="965981" cy="830997"/>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数据库物理</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设计</a:t>
              </a:r>
            </a:p>
          </p:txBody>
        </p:sp>
        <p:sp>
          <p:nvSpPr>
            <p:cNvPr id="40" name="文本框 39"/>
            <p:cNvSpPr txBox="1"/>
            <p:nvPr/>
          </p:nvSpPr>
          <p:spPr>
            <a:xfrm>
              <a:off x="4901633" y="4650656"/>
              <a:ext cx="965981" cy="58477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数据库</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实施</a:t>
              </a:r>
            </a:p>
          </p:txBody>
        </p:sp>
        <p:sp>
          <p:nvSpPr>
            <p:cNvPr id="41" name="文本框 40"/>
            <p:cNvSpPr txBox="1"/>
            <p:nvPr/>
          </p:nvSpPr>
          <p:spPr>
            <a:xfrm>
              <a:off x="4242187" y="3409970"/>
              <a:ext cx="965981" cy="58477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运行</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维护</a:t>
              </a:r>
            </a:p>
          </p:txBody>
        </p:sp>
        <p:sp>
          <p:nvSpPr>
            <p:cNvPr id="42" name="文本框 41"/>
            <p:cNvSpPr txBox="1"/>
            <p:nvPr/>
          </p:nvSpPr>
          <p:spPr>
            <a:xfrm>
              <a:off x="5489526" y="3478642"/>
              <a:ext cx="1264667" cy="400110"/>
            </a:xfrm>
            <a:prstGeom prst="rect">
              <a:avLst/>
            </a:prstGeom>
            <a:noFill/>
          </p:spPr>
          <p:txBody>
            <a:bodyPr wrap="square" rtlCol="0">
              <a:spAutoFit/>
            </a:bodyPr>
            <a:lstStyle/>
            <a:p>
              <a:r>
                <a:rPr lang="zh-CN" altLang="en-US" sz="2000" b="1" dirty="0">
                  <a:solidFill>
                    <a:srgbClr val="D76739"/>
                  </a:solidFill>
                  <a:latin typeface="微软雅黑" panose="020B0503020204020204" pitchFamily="34" charset="-122"/>
                  <a:ea typeface="微软雅黑" panose="020B0503020204020204" pitchFamily="34" charset="-122"/>
                </a:rPr>
                <a:t>迭代循环</a:t>
              </a:r>
            </a:p>
          </p:txBody>
        </p:sp>
        <p:cxnSp>
          <p:nvCxnSpPr>
            <p:cNvPr id="50" name="直接连接符 49"/>
            <p:cNvCxnSpPr/>
            <p:nvPr/>
          </p:nvCxnSpPr>
          <p:spPr>
            <a:xfrm>
              <a:off x="7576457" y="2768058"/>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489201" y="2768058"/>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348952" y="4189756"/>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623081" y="4096969"/>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675367" y="5943700"/>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405740" y="5377652"/>
              <a:ext cx="210457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2493854" y="2442789"/>
              <a:ext cx="2506911" cy="336695"/>
            </a:xfrm>
            <a:prstGeom prst="rect">
              <a:avLst/>
            </a:prstGeom>
            <a:noFill/>
          </p:spPr>
          <p:txBody>
            <a:bodyPr wrap="square"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准确了解与分析用户需求</a:t>
              </a:r>
            </a:p>
          </p:txBody>
        </p:sp>
        <p:sp>
          <p:nvSpPr>
            <p:cNvPr id="57" name="矩形 56"/>
            <p:cNvSpPr/>
            <p:nvPr/>
          </p:nvSpPr>
          <p:spPr>
            <a:xfrm>
              <a:off x="7523974" y="2133015"/>
              <a:ext cx="2780088" cy="646331"/>
            </a:xfrm>
            <a:prstGeom prst="rect">
              <a:avLst/>
            </a:prstGeom>
            <a:noFill/>
          </p:spPr>
          <p:txBody>
            <a:bodyPr wrap="square"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通过对用户需求进行综合、归纳、抽象</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形成一个独立于</a:t>
              </a:r>
              <a:r>
                <a:rPr lang="en-US" altLang="zh-CN" sz="1200" b="1" dirty="0">
                  <a:latin typeface="微软雅黑" panose="020B0503020204020204" pitchFamily="34" charset="-122"/>
                  <a:ea typeface="微软雅黑" panose="020B0503020204020204" pitchFamily="34" charset="-122"/>
                </a:rPr>
                <a:t>DBMS</a:t>
              </a:r>
              <a:r>
                <a:rPr lang="zh-CN" altLang="en-US" sz="1200" b="1" dirty="0">
                  <a:latin typeface="微软雅黑" panose="020B0503020204020204" pitchFamily="34" charset="-122"/>
                  <a:ea typeface="微软雅黑" panose="020B0503020204020204" pitchFamily="34" charset="-122"/>
                </a:rPr>
                <a:t>的概念模型</a:t>
              </a:r>
            </a:p>
          </p:txBody>
        </p:sp>
        <p:sp>
          <p:nvSpPr>
            <p:cNvPr id="58" name="矩形 57"/>
            <p:cNvSpPr/>
            <p:nvPr/>
          </p:nvSpPr>
          <p:spPr>
            <a:xfrm>
              <a:off x="8186362" y="3547726"/>
              <a:ext cx="3170646" cy="646331"/>
            </a:xfrm>
            <a:prstGeom prst="rect">
              <a:avLst/>
            </a:prstGeom>
            <a:noFill/>
          </p:spPr>
          <p:txBody>
            <a:bodyPr wrap="square"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将概念结构转换为某个</a:t>
              </a:r>
              <a:r>
                <a:rPr lang="en-US" altLang="zh-CN" sz="1200" b="1" dirty="0">
                  <a:latin typeface="微软雅黑" panose="020B0503020204020204" pitchFamily="34" charset="-122"/>
                  <a:ea typeface="微软雅黑" panose="020B0503020204020204" pitchFamily="34" charset="-122"/>
                </a:rPr>
                <a:t>DBMS</a:t>
              </a:r>
              <a:r>
                <a:rPr lang="zh-CN" altLang="en-US" sz="1200" b="1" dirty="0">
                  <a:latin typeface="微软雅黑" panose="020B0503020204020204" pitchFamily="34" charset="-122"/>
                  <a:ea typeface="微软雅黑" panose="020B0503020204020204" pitchFamily="34" charset="-122"/>
                </a:rPr>
                <a:t>所</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支持的数据模型，并优化</a:t>
              </a:r>
            </a:p>
          </p:txBody>
        </p:sp>
        <p:sp>
          <p:nvSpPr>
            <p:cNvPr id="59" name="矩形 58"/>
            <p:cNvSpPr/>
            <p:nvPr/>
          </p:nvSpPr>
          <p:spPr>
            <a:xfrm>
              <a:off x="909220" y="3482921"/>
              <a:ext cx="3184961" cy="646331"/>
            </a:xfrm>
            <a:prstGeom prst="rect">
              <a:avLst/>
            </a:prstGeom>
            <a:noFill/>
          </p:spPr>
          <p:txBody>
            <a:bodyPr wrap="square"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正式运行，在数据库系统运行过程中不断</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对其进行评价、调整、修改</a:t>
              </a:r>
              <a:endParaRPr lang="en-US" altLang="zh-CN" sz="1200" b="1" dirty="0">
                <a:latin typeface="微软雅黑" panose="020B0503020204020204" pitchFamily="34" charset="-122"/>
                <a:ea typeface="微软雅黑" panose="020B0503020204020204" pitchFamily="34" charset="-122"/>
              </a:endParaRPr>
            </a:p>
          </p:txBody>
        </p:sp>
        <p:sp>
          <p:nvSpPr>
            <p:cNvPr id="60" name="矩形 59"/>
            <p:cNvSpPr/>
            <p:nvPr/>
          </p:nvSpPr>
          <p:spPr>
            <a:xfrm>
              <a:off x="2542342" y="4285125"/>
              <a:ext cx="3048000" cy="1754326"/>
            </a:xfrm>
            <a:prstGeom prst="rect">
              <a:avLst/>
            </a:prstGeom>
            <a:noFill/>
          </p:spPr>
          <p:txBody>
            <a:bodyPr wrap="square"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运用</a:t>
              </a:r>
              <a:r>
                <a:rPr lang="en-US" altLang="zh-CN" sz="1200" b="1" dirty="0">
                  <a:latin typeface="微软雅黑" panose="020B0503020204020204" pitchFamily="34" charset="-122"/>
                  <a:ea typeface="微软雅黑" panose="020B0503020204020204" pitchFamily="34" charset="-122"/>
                </a:rPr>
                <a:t>MySQL</a:t>
              </a:r>
              <a:r>
                <a:rPr lang="zh-CN" altLang="en-US" sz="1200" b="1" dirty="0">
                  <a:latin typeface="微软雅黑" panose="020B0503020204020204" pitchFamily="34" charset="-122"/>
                  <a:ea typeface="微软雅黑" panose="020B0503020204020204" pitchFamily="34" charset="-122"/>
                </a:rPr>
                <a:t>语言根据逻辑设计</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b="1" dirty="0">
                  <a:latin typeface="微软雅黑" panose="020B0503020204020204" pitchFamily="34" charset="-122"/>
                  <a:ea typeface="微软雅黑" panose="020B0503020204020204" pitchFamily="34" charset="-122"/>
                </a:rPr>
                <a:t>和物理设计的结果：</a:t>
              </a:r>
              <a:endParaRPr lang="en-US" altLang="zh-CN" sz="1200" b="1"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b="1" dirty="0">
                  <a:latin typeface="微软雅黑" panose="020B0503020204020204" pitchFamily="34" charset="-122"/>
                  <a:ea typeface="微软雅黑" panose="020B0503020204020204" pitchFamily="34" charset="-122"/>
                </a:rPr>
                <a:t>建立数据库；</a:t>
              </a:r>
              <a:endParaRPr lang="en-US" altLang="zh-CN" sz="1200" b="1"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b="1" dirty="0">
                  <a:latin typeface="微软雅黑" panose="020B0503020204020204" pitchFamily="34" charset="-122"/>
                  <a:ea typeface="微软雅黑" panose="020B0503020204020204" pitchFamily="34" charset="-122"/>
                </a:rPr>
                <a:t>编制与调试应用程序；</a:t>
              </a:r>
              <a:endParaRPr lang="en-US" altLang="zh-CN" sz="1200" b="1"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b="1" dirty="0">
                  <a:latin typeface="微软雅黑" panose="020B0503020204020204" pitchFamily="34" charset="-122"/>
                  <a:ea typeface="微软雅黑" panose="020B0503020204020204" pitchFamily="34" charset="-122"/>
                </a:rPr>
                <a:t>组织数据入库；</a:t>
              </a:r>
              <a:endParaRPr lang="en-US" altLang="zh-CN" sz="1200" b="1"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b="1" dirty="0">
                  <a:latin typeface="微软雅黑" panose="020B0503020204020204" pitchFamily="34" charset="-122"/>
                  <a:ea typeface="微软雅黑" panose="020B0503020204020204" pitchFamily="34" charset="-122"/>
                </a:rPr>
                <a:t>试运行；</a:t>
              </a:r>
            </a:p>
          </p:txBody>
        </p:sp>
        <p:sp>
          <p:nvSpPr>
            <p:cNvPr id="61" name="矩形 60"/>
            <p:cNvSpPr/>
            <p:nvPr/>
          </p:nvSpPr>
          <p:spPr>
            <a:xfrm>
              <a:off x="7576457" y="4735607"/>
              <a:ext cx="2976501" cy="613694"/>
            </a:xfrm>
            <a:prstGeom prst="rect">
              <a:avLst/>
            </a:prstGeom>
            <a:noFill/>
          </p:spPr>
          <p:txBody>
            <a:bodyPr wrap="square"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为逻辑数据模型选取一个最适合应用环境的物理结构（存储结果和存取方法）</a:t>
              </a:r>
            </a:p>
          </p:txBody>
        </p:sp>
      </p:grpSp>
    </p:spTree>
    <p:extLst>
      <p:ext uri="{BB962C8B-B14F-4D97-AF65-F5344CB8AC3E}">
        <p14:creationId xmlns:p14="http://schemas.microsoft.com/office/powerpoint/2010/main" val="222133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4" name="图片 3"/>
          <p:cNvPicPr>
            <a:picLocks noChangeAspect="1"/>
          </p:cNvPicPr>
          <p:nvPr/>
        </p:nvPicPr>
        <p:blipFill>
          <a:blip r:embed="rId4"/>
          <a:stretch>
            <a:fillRect/>
          </a:stretch>
        </p:blipFill>
        <p:spPr>
          <a:xfrm>
            <a:off x="0" y="0"/>
            <a:ext cx="12191999" cy="523220"/>
          </a:xfrm>
          <a:prstGeom prst="rect">
            <a:avLst/>
          </a:prstGeom>
        </p:spPr>
      </p:pic>
      <p:pic>
        <p:nvPicPr>
          <p:cNvPr id="1026" name="Picture 2" descr="根据实验类型设计实验表"/>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996" y="523220"/>
            <a:ext cx="9602002" cy="63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 y="523220"/>
            <a:ext cx="2589998" cy="6334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57424" y="815607"/>
            <a:ext cx="3806576"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具体数据库表格</a:t>
            </a:r>
            <a:r>
              <a:rPr lang="zh-CN" altLang="en-US" sz="2400" b="1" dirty="0">
                <a:latin typeface="微软雅黑" panose="020B0503020204020204" pitchFamily="34" charset="-122"/>
                <a:ea typeface="微软雅黑" panose="020B0503020204020204" pitchFamily="34" charset="-122"/>
              </a:rPr>
              <a:t>设计流程</a:t>
            </a:r>
            <a:r>
              <a:rPr lang="zh-CN" altLang="en-US" sz="2400" dirty="0">
                <a:latin typeface="微软雅黑" panose="020B0503020204020204" pitchFamily="34" charset="-122"/>
                <a:ea typeface="微软雅黑" panose="020B0503020204020204" pitchFamily="34" charset="-122"/>
              </a:rPr>
              <a:t>：</a:t>
            </a:r>
          </a:p>
        </p:txBody>
      </p:sp>
      <p:sp>
        <p:nvSpPr>
          <p:cNvPr id="10" name="文本框 9"/>
          <p:cNvSpPr txBox="1"/>
          <p:nvPr/>
        </p:nvSpPr>
        <p:spPr>
          <a:xfrm>
            <a:off x="-1" y="0"/>
            <a:ext cx="422877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数据库设计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设计流程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057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4" name="文本框 3"/>
          <p:cNvSpPr txBox="1"/>
          <p:nvPr/>
        </p:nvSpPr>
        <p:spPr>
          <a:xfrm>
            <a:off x="-1" y="0"/>
            <a:ext cx="388983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数据库设计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数据表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684904" y="807643"/>
            <a:ext cx="9115529" cy="5563648"/>
            <a:chOff x="1684904" y="807643"/>
            <a:chExt cx="9115529" cy="5563648"/>
          </a:xfrm>
        </p:grpSpPr>
        <p:grpSp>
          <p:nvGrpSpPr>
            <p:cNvPr id="12" name="组合 11"/>
            <p:cNvGrpSpPr/>
            <p:nvPr/>
          </p:nvGrpSpPr>
          <p:grpSpPr>
            <a:xfrm>
              <a:off x="1684904" y="807643"/>
              <a:ext cx="9115529" cy="5563648"/>
              <a:chOff x="1684904" y="807643"/>
              <a:chExt cx="9115529" cy="5563648"/>
            </a:xfrm>
          </p:grpSpPr>
          <p:grpSp>
            <p:nvGrpSpPr>
              <p:cNvPr id="11" name="组合 10"/>
              <p:cNvGrpSpPr/>
              <p:nvPr/>
            </p:nvGrpSpPr>
            <p:grpSpPr>
              <a:xfrm>
                <a:off x="1684904" y="807643"/>
                <a:ext cx="2184947" cy="5563648"/>
                <a:chOff x="1684904" y="807643"/>
                <a:chExt cx="2184947" cy="5563648"/>
              </a:xfrm>
            </p:grpSpPr>
            <p:pic>
              <p:nvPicPr>
                <p:cNvPr id="15"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904" y="2541930"/>
                  <a:ext cx="2184947" cy="158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4904" y="807643"/>
                  <a:ext cx="2167750" cy="79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4904" y="4211338"/>
                  <a:ext cx="2167750" cy="215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7"/>
              <p:cNvGrpSpPr/>
              <p:nvPr/>
            </p:nvGrpSpPr>
            <p:grpSpPr>
              <a:xfrm>
                <a:off x="8558328" y="807643"/>
                <a:ext cx="2242105" cy="5563648"/>
                <a:chOff x="2768776" y="677358"/>
                <a:chExt cx="2242105" cy="5563648"/>
              </a:xfrm>
            </p:grpSpPr>
            <p:pic>
              <p:nvPicPr>
                <p:cNvPr id="2052"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5954" y="2866678"/>
                  <a:ext cx="2204927" cy="155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图片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8776" y="4652733"/>
                  <a:ext cx="2204928" cy="158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5954" y="677358"/>
                  <a:ext cx="2167750" cy="198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9"/>
              <p:cNvGrpSpPr/>
              <p:nvPr/>
            </p:nvGrpSpPr>
            <p:grpSpPr>
              <a:xfrm>
                <a:off x="1684904" y="807643"/>
                <a:ext cx="5596697" cy="5563648"/>
                <a:chOff x="1684904" y="807643"/>
                <a:chExt cx="5596697" cy="5563648"/>
              </a:xfrm>
            </p:grpSpPr>
            <p:pic>
              <p:nvPicPr>
                <p:cNvPr id="2050" name="图片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4904" y="1815005"/>
                  <a:ext cx="2204925" cy="51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5076673" y="807643"/>
                  <a:ext cx="2204928" cy="5563648"/>
                  <a:chOff x="5275459" y="677358"/>
                  <a:chExt cx="2204928" cy="5563648"/>
                </a:xfrm>
              </p:grpSpPr>
              <p:pic>
                <p:nvPicPr>
                  <p:cNvPr id="2053" name="图片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5459" y="677358"/>
                    <a:ext cx="2204928" cy="193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75459" y="4144517"/>
                    <a:ext cx="2204928" cy="209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22"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76111" y="3029961"/>
              <a:ext cx="2205490" cy="102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文本框 22"/>
          <p:cNvSpPr txBox="1"/>
          <p:nvPr/>
        </p:nvSpPr>
        <p:spPr>
          <a:xfrm>
            <a:off x="5080298" y="6439277"/>
            <a:ext cx="2031403"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数据库中所有表表结构</a:t>
            </a:r>
          </a:p>
        </p:txBody>
      </p:sp>
    </p:spTree>
    <p:extLst>
      <p:ext uri="{BB962C8B-B14F-4D97-AF65-F5344CB8AC3E}">
        <p14:creationId xmlns:p14="http://schemas.microsoft.com/office/powerpoint/2010/main" val="61644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13" name="文本框 12"/>
          <p:cNvSpPr txBox="1"/>
          <p:nvPr/>
        </p:nvSpPr>
        <p:spPr>
          <a:xfrm>
            <a:off x="-1" y="0"/>
            <a:ext cx="388983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数据库设计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数据表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51286" y="1621426"/>
            <a:ext cx="258354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用户表</a:t>
            </a:r>
            <a:r>
              <a:rPr lang="zh-CN" altLang="en-US" dirty="0">
                <a:latin typeface="微软雅黑" panose="020B0503020204020204" pitchFamily="34" charset="-122"/>
                <a:ea typeface="微软雅黑" panose="020B0503020204020204" pitchFamily="34" charset="-122"/>
              </a:rPr>
              <a:t>无任何依附关系</a:t>
            </a:r>
          </a:p>
        </p:txBody>
      </p:sp>
      <p:sp>
        <p:nvSpPr>
          <p:cNvPr id="15" name="文本框 14"/>
          <p:cNvSpPr txBox="1"/>
          <p:nvPr/>
        </p:nvSpPr>
        <p:spPr>
          <a:xfrm>
            <a:off x="251286" y="2216848"/>
            <a:ext cx="3343713"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建立</a:t>
            </a:r>
            <a:r>
              <a:rPr lang="zh-CN" altLang="en-US" b="1" dirty="0">
                <a:latin typeface="微软雅黑" panose="020B0503020204020204" pitchFamily="34" charset="-122"/>
                <a:ea typeface="微软雅黑" panose="020B0503020204020204" pitchFamily="34" charset="-122"/>
              </a:rPr>
              <a:t>实验表</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将实验表主键作为外键建立</a:t>
            </a:r>
            <a:r>
              <a:rPr lang="zh-CN" altLang="en-US" b="1" dirty="0">
                <a:latin typeface="微软雅黑" panose="020B0503020204020204" pitchFamily="34" charset="-122"/>
                <a:ea typeface="微软雅黑" panose="020B0503020204020204" pitchFamily="34" charset="-122"/>
              </a:rPr>
              <a:t>实验文件表</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将实验文件表的主键作为外键建立</a:t>
            </a:r>
            <a:r>
              <a:rPr lang="zh-CN" altLang="en-US" b="1" dirty="0">
                <a:latin typeface="微软雅黑" panose="020B0503020204020204" pitchFamily="34" charset="-122"/>
                <a:ea typeface="微软雅黑" panose="020B0503020204020204" pitchFamily="34" charset="-122"/>
              </a:rPr>
              <a:t>其他各表</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将</a:t>
            </a:r>
            <a:r>
              <a:rPr lang="en-US" altLang="zh-CN" b="1" dirty="0">
                <a:latin typeface="微软雅黑" panose="020B0503020204020204" pitchFamily="34" charset="-122"/>
                <a:ea typeface="微软雅黑" panose="020B0503020204020204" pitchFamily="34" charset="-122"/>
              </a:rPr>
              <a:t>Chart</a:t>
            </a:r>
            <a:r>
              <a:rPr lang="zh-CN" altLang="en-US" b="1" dirty="0">
                <a:latin typeface="微软雅黑" panose="020B0503020204020204" pitchFamily="34" charset="-122"/>
                <a:ea typeface="微软雅黑" panose="020B0503020204020204" pitchFamily="34" charset="-122"/>
              </a:rPr>
              <a:t>数据表</a:t>
            </a:r>
            <a:r>
              <a:rPr lang="zh-CN" altLang="en-US" dirty="0">
                <a:latin typeface="微软雅黑" panose="020B0503020204020204" pitchFamily="34" charset="-122"/>
                <a:ea typeface="微软雅黑" panose="020B0503020204020204" pitchFamily="34" charset="-122"/>
              </a:rPr>
              <a:t>的外键作为逐渐建立</a:t>
            </a:r>
            <a:r>
              <a:rPr lang="en-US" altLang="zh-CN" b="1" dirty="0">
                <a:latin typeface="微软雅黑" panose="020B0503020204020204" pitchFamily="34" charset="-122"/>
                <a:ea typeface="微软雅黑" panose="020B0503020204020204" pitchFamily="34" charset="-122"/>
              </a:rPr>
              <a:t>Chart</a:t>
            </a:r>
            <a:r>
              <a:rPr lang="zh-CN" altLang="en-US" b="1" dirty="0">
                <a:latin typeface="微软雅黑" panose="020B0503020204020204" pitchFamily="34" charset="-122"/>
                <a:ea typeface="微软雅黑" panose="020B0503020204020204" pitchFamily="34" charset="-122"/>
              </a:rPr>
              <a:t>数据分析表</a:t>
            </a:r>
          </a:p>
        </p:txBody>
      </p:sp>
      <p:grpSp>
        <p:nvGrpSpPr>
          <p:cNvPr id="14" name="组合 13"/>
          <p:cNvGrpSpPr/>
          <p:nvPr/>
        </p:nvGrpSpPr>
        <p:grpSpPr>
          <a:xfrm>
            <a:off x="3512457" y="523220"/>
            <a:ext cx="8679543" cy="6264379"/>
            <a:chOff x="3512457" y="523220"/>
            <a:chExt cx="8679543" cy="6264379"/>
          </a:xfrm>
        </p:grpSpPr>
        <p:pic>
          <p:nvPicPr>
            <p:cNvPr id="307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2457" y="523220"/>
              <a:ext cx="8679543" cy="582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6705599" y="6418267"/>
              <a:ext cx="229325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数据库表格整体结构</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6165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4" name="文本框 3"/>
          <p:cNvSpPr txBox="1"/>
          <p:nvPr/>
        </p:nvSpPr>
        <p:spPr>
          <a:xfrm>
            <a:off x="-1" y="0"/>
            <a:ext cx="4281715"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程序设计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用户管理模块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4799" y="769257"/>
            <a:ext cx="10232571" cy="83099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目的：</a:t>
            </a:r>
            <a:endParaRPr lang="en-US" altLang="zh-CN" sz="28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为</a:t>
            </a:r>
            <a:r>
              <a:rPr lang="zh-CN" altLang="zh-CN" sz="2000" dirty="0">
                <a:latin typeface="微软雅黑" panose="020B0503020204020204" pitchFamily="34" charset="-122"/>
                <a:ea typeface="微软雅黑" panose="020B0503020204020204" pitchFamily="34" charset="-122"/>
              </a:rPr>
              <a:t>保证应用不会被无关人员随意操作而造成数据损失的状况，应用应设置用户管理模块</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04799" y="1674766"/>
            <a:ext cx="5353723" cy="76944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管理员权限：</a:t>
            </a:r>
            <a:endParaRPr lang="en-US" altLang="zh-CN"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具有</a:t>
            </a:r>
            <a:r>
              <a:rPr lang="zh-CN" altLang="en-US" sz="2000" dirty="0">
                <a:solidFill>
                  <a:srgbClr val="FF0000"/>
                </a:solidFill>
                <a:latin typeface="微软雅黑" panose="020B0503020204020204" pitchFamily="34" charset="-122"/>
                <a:ea typeface="微软雅黑" panose="020B0503020204020204" pitchFamily="34" charset="-122"/>
              </a:rPr>
              <a:t>添加用户</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删除用户</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修改账户密码</a:t>
            </a:r>
            <a:r>
              <a:rPr lang="zh-CN" altLang="en-US" sz="2000" dirty="0">
                <a:latin typeface="微软雅黑" panose="020B0503020204020204" pitchFamily="34" charset="-122"/>
                <a:ea typeface="微软雅黑" panose="020B0503020204020204" pitchFamily="34" charset="-122"/>
              </a:rPr>
              <a:t>操作</a:t>
            </a:r>
          </a:p>
        </p:txBody>
      </p:sp>
      <p:sp>
        <p:nvSpPr>
          <p:cNvPr id="7" name="文本框 6"/>
          <p:cNvSpPr txBox="1"/>
          <p:nvPr/>
        </p:nvSpPr>
        <p:spPr>
          <a:xfrm>
            <a:off x="6574970" y="1674766"/>
            <a:ext cx="3744686" cy="76944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普通应用权限：</a:t>
            </a:r>
            <a:endParaRPr lang="en-US" altLang="zh-CN" sz="24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对自身账户进行</a:t>
            </a:r>
            <a:r>
              <a:rPr lang="zh-CN" altLang="en-US" sz="2000" dirty="0">
                <a:solidFill>
                  <a:srgbClr val="FF0000"/>
                </a:solidFill>
                <a:latin typeface="微软雅黑" panose="020B0503020204020204" pitchFamily="34" charset="-122"/>
                <a:ea typeface="微软雅黑" panose="020B0503020204020204" pitchFamily="34" charset="-122"/>
              </a:rPr>
              <a:t>修改密码</a:t>
            </a:r>
            <a:r>
              <a:rPr lang="zh-CN" altLang="en-US" sz="2000" dirty="0">
                <a:latin typeface="微软雅黑" panose="020B0503020204020204" pitchFamily="34" charset="-122"/>
                <a:ea typeface="微软雅黑" panose="020B0503020204020204" pitchFamily="34" charset="-122"/>
              </a:rPr>
              <a:t>操作</a:t>
            </a:r>
          </a:p>
        </p:txBody>
      </p:sp>
      <p:pic>
        <p:nvPicPr>
          <p:cNvPr id="9" name="图片 8"/>
          <p:cNvPicPr>
            <a:picLocks noChangeAspect="1"/>
          </p:cNvPicPr>
          <p:nvPr/>
        </p:nvPicPr>
        <p:blipFill>
          <a:blip r:embed="rId5"/>
          <a:stretch>
            <a:fillRect/>
          </a:stretch>
        </p:blipFill>
        <p:spPr>
          <a:xfrm>
            <a:off x="581929" y="2889653"/>
            <a:ext cx="4569281" cy="2574447"/>
          </a:xfrm>
          <a:prstGeom prst="rect">
            <a:avLst/>
          </a:prstGeom>
        </p:spPr>
      </p:pic>
      <p:pic>
        <p:nvPicPr>
          <p:cNvPr id="10" name="图片 9"/>
          <p:cNvPicPr>
            <a:picLocks noChangeAspect="1"/>
          </p:cNvPicPr>
          <p:nvPr/>
        </p:nvPicPr>
        <p:blipFill>
          <a:blip r:embed="rId6"/>
          <a:stretch>
            <a:fillRect/>
          </a:stretch>
        </p:blipFill>
        <p:spPr>
          <a:xfrm>
            <a:off x="6850742" y="2889652"/>
            <a:ext cx="4569281" cy="2574447"/>
          </a:xfrm>
          <a:prstGeom prst="rect">
            <a:avLst/>
          </a:prstGeom>
        </p:spPr>
      </p:pic>
      <p:sp>
        <p:nvSpPr>
          <p:cNvPr id="11" name="文本框 10"/>
          <p:cNvSpPr txBox="1"/>
          <p:nvPr/>
        </p:nvSpPr>
        <p:spPr>
          <a:xfrm>
            <a:off x="2042882" y="5464099"/>
            <a:ext cx="1647374"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管理员登陆界面</a:t>
            </a:r>
            <a:endParaRPr lang="zh-CN" altLang="en-US" sz="16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311695" y="5464099"/>
            <a:ext cx="1833792"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普通用户登陆界面</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633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207866" y="-7695"/>
            <a:ext cx="8984134" cy="6858000"/>
          </a:xfrm>
          <a:prstGeom prst="rect">
            <a:avLst/>
          </a:prstGeom>
          <a:solidFill>
            <a:srgbClr val="D63726"/>
          </a:solidFill>
          <a:ln>
            <a:solidFill>
              <a:srgbClr val="D63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2110761" y="-625942"/>
            <a:ext cx="110913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背景介绍</a:t>
            </a:r>
          </a:p>
        </p:txBody>
      </p:sp>
      <p:sp>
        <p:nvSpPr>
          <p:cNvPr id="4" name="文本框 3"/>
          <p:cNvSpPr txBox="1"/>
          <p:nvPr/>
        </p:nvSpPr>
        <p:spPr>
          <a:xfrm>
            <a:off x="7224908" y="-524563"/>
            <a:ext cx="158326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数据提取分析</a:t>
            </a:r>
          </a:p>
        </p:txBody>
      </p:sp>
      <p:sp>
        <p:nvSpPr>
          <p:cNvPr id="5" name="文本框 4"/>
          <p:cNvSpPr txBox="1"/>
          <p:nvPr/>
        </p:nvSpPr>
        <p:spPr>
          <a:xfrm>
            <a:off x="4358366" y="-709229"/>
            <a:ext cx="20150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数据库关系表设计</a:t>
            </a:r>
          </a:p>
        </p:txBody>
      </p:sp>
      <p:sp>
        <p:nvSpPr>
          <p:cNvPr id="7" name="矩形 6"/>
          <p:cNvSpPr/>
          <p:nvPr/>
        </p:nvSpPr>
        <p:spPr>
          <a:xfrm>
            <a:off x="0" y="-7695"/>
            <a:ext cx="3216275" cy="6858000"/>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36065" y="2491985"/>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9" name="文本框 8"/>
          <p:cNvSpPr txBox="1"/>
          <p:nvPr/>
        </p:nvSpPr>
        <p:spPr>
          <a:xfrm>
            <a:off x="-41107" y="3452083"/>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0" name="组合 9"/>
          <p:cNvGrpSpPr/>
          <p:nvPr/>
        </p:nvGrpSpPr>
        <p:grpSpPr>
          <a:xfrm>
            <a:off x="3909356" y="688637"/>
            <a:ext cx="3384073" cy="707886"/>
            <a:chOff x="3909356" y="1745583"/>
            <a:chExt cx="3384073" cy="707886"/>
          </a:xfrm>
        </p:grpSpPr>
        <p:sp>
          <p:nvSpPr>
            <p:cNvPr id="15" name="文本框 14"/>
            <p:cNvSpPr txBox="1"/>
            <p:nvPr/>
          </p:nvSpPr>
          <p:spPr>
            <a:xfrm>
              <a:off x="4898571" y="1837916"/>
              <a:ext cx="239485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rPr>
                <a:t>背景介绍</a:t>
              </a:r>
            </a:p>
          </p:txBody>
        </p:sp>
        <p:sp>
          <p:nvSpPr>
            <p:cNvPr id="13" name="文本框 12"/>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01</a:t>
              </a:r>
            </a:p>
          </p:txBody>
        </p:sp>
      </p:grpSp>
      <p:grpSp>
        <p:nvGrpSpPr>
          <p:cNvPr id="17" name="组合 16"/>
          <p:cNvGrpSpPr/>
          <p:nvPr/>
        </p:nvGrpSpPr>
        <p:grpSpPr>
          <a:xfrm>
            <a:off x="8098970" y="640766"/>
            <a:ext cx="3416755" cy="769441"/>
            <a:chOff x="8098970" y="1714806"/>
            <a:chExt cx="3416755" cy="769441"/>
          </a:xfrm>
        </p:grpSpPr>
        <p:sp>
          <p:nvSpPr>
            <p:cNvPr id="22" name="文本框 21"/>
            <p:cNvSpPr txBox="1"/>
            <p:nvPr/>
          </p:nvSpPr>
          <p:spPr>
            <a:xfrm>
              <a:off x="9120867" y="1837916"/>
              <a:ext cx="239485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rPr>
                <a:t>材料基因组</a:t>
              </a:r>
            </a:p>
          </p:txBody>
        </p:sp>
        <p:sp>
          <p:nvSpPr>
            <p:cNvPr id="20" name="文本框 19"/>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3873413" y="3794984"/>
            <a:ext cx="3434257" cy="769441"/>
            <a:chOff x="3873413" y="4782338"/>
            <a:chExt cx="3434257" cy="769441"/>
          </a:xfrm>
        </p:grpSpPr>
        <p:sp>
          <p:nvSpPr>
            <p:cNvPr id="29" name="文本框 28"/>
            <p:cNvSpPr txBox="1"/>
            <p:nvPr/>
          </p:nvSpPr>
          <p:spPr>
            <a:xfrm>
              <a:off x="4912812" y="4888354"/>
              <a:ext cx="239485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rPr>
                <a:t>程序设计</a:t>
              </a:r>
            </a:p>
          </p:txBody>
        </p:sp>
        <p:sp>
          <p:nvSpPr>
            <p:cNvPr id="27" name="文本框 26"/>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05</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8098970" y="3794984"/>
            <a:ext cx="3393060" cy="769441"/>
            <a:chOff x="8098970" y="4782338"/>
            <a:chExt cx="3393060" cy="769441"/>
          </a:xfrm>
        </p:grpSpPr>
        <p:sp>
          <p:nvSpPr>
            <p:cNvPr id="36" name="文本框 35"/>
            <p:cNvSpPr txBox="1"/>
            <p:nvPr/>
          </p:nvSpPr>
          <p:spPr>
            <a:xfrm>
              <a:off x="9097172" y="4888354"/>
              <a:ext cx="239485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rPr>
                <a:t>程序运行演示</a:t>
              </a:r>
            </a:p>
          </p:txBody>
        </p:sp>
        <p:sp>
          <p:nvSpPr>
            <p:cNvPr id="34" name="文本框 33"/>
            <p:cNvSpPr txBox="1"/>
            <p:nvPr/>
          </p:nvSpPr>
          <p:spPr>
            <a:xfrm>
              <a:off x="8098970" y="4782338"/>
              <a:ext cx="899886" cy="769441"/>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06</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873413" y="2227274"/>
            <a:ext cx="3434257" cy="769441"/>
            <a:chOff x="3873413" y="3233183"/>
            <a:chExt cx="3434257" cy="769441"/>
          </a:xfrm>
        </p:grpSpPr>
        <p:sp>
          <p:nvSpPr>
            <p:cNvPr id="43" name="文本框 42"/>
            <p:cNvSpPr txBox="1"/>
            <p:nvPr/>
          </p:nvSpPr>
          <p:spPr>
            <a:xfrm>
              <a:off x="4912812" y="3346894"/>
              <a:ext cx="239485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rPr>
                <a:t>数据分析</a:t>
              </a:r>
            </a:p>
          </p:txBody>
        </p:sp>
        <p:sp>
          <p:nvSpPr>
            <p:cNvPr id="41" name="文本框 40"/>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03</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8098970" y="2217875"/>
            <a:ext cx="3416755" cy="769441"/>
            <a:chOff x="8098970" y="3233183"/>
            <a:chExt cx="3416755" cy="769441"/>
          </a:xfrm>
        </p:grpSpPr>
        <p:sp>
          <p:nvSpPr>
            <p:cNvPr id="50" name="文本框 49"/>
            <p:cNvSpPr txBox="1"/>
            <p:nvPr/>
          </p:nvSpPr>
          <p:spPr>
            <a:xfrm>
              <a:off x="9120867" y="3347104"/>
              <a:ext cx="239485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rPr>
                <a:t>数据库设计</a:t>
              </a:r>
            </a:p>
          </p:txBody>
        </p:sp>
        <p:sp>
          <p:nvSpPr>
            <p:cNvPr id="48" name="文本框 47"/>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04</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pic>
        <p:nvPicPr>
          <p:cNvPr id="53" name="图片 52"/>
          <p:cNvPicPr>
            <a:picLocks noChangeAspect="1"/>
          </p:cNvPicPr>
          <p:nvPr/>
        </p:nvPicPr>
        <p:blipFill>
          <a:blip r:embed="rId3"/>
          <a:stretch>
            <a:fillRect/>
          </a:stretch>
        </p:blipFill>
        <p:spPr>
          <a:xfrm>
            <a:off x="1316760" y="-744919"/>
            <a:ext cx="276225" cy="257175"/>
          </a:xfrm>
          <a:prstGeom prst="rect">
            <a:avLst/>
          </a:prstGeom>
        </p:spPr>
      </p:pic>
      <p:grpSp>
        <p:nvGrpSpPr>
          <p:cNvPr id="54" name="组合 53"/>
          <p:cNvGrpSpPr/>
          <p:nvPr/>
        </p:nvGrpSpPr>
        <p:grpSpPr>
          <a:xfrm>
            <a:off x="3870916" y="5076294"/>
            <a:ext cx="3434257" cy="769441"/>
            <a:chOff x="3873413" y="4782338"/>
            <a:chExt cx="3434257" cy="769441"/>
          </a:xfrm>
        </p:grpSpPr>
        <p:sp>
          <p:nvSpPr>
            <p:cNvPr id="55" name="文本框 54"/>
            <p:cNvSpPr txBox="1"/>
            <p:nvPr/>
          </p:nvSpPr>
          <p:spPr>
            <a:xfrm>
              <a:off x="4912812" y="4888354"/>
              <a:ext cx="239485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rPr>
                <a:t>结论</a:t>
              </a:r>
            </a:p>
          </p:txBody>
        </p:sp>
        <p:sp>
          <p:nvSpPr>
            <p:cNvPr id="56" name="文本框 55"/>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07</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83294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4" name="文本框 3"/>
          <p:cNvSpPr txBox="1"/>
          <p:nvPr/>
        </p:nvSpPr>
        <p:spPr>
          <a:xfrm>
            <a:off x="-1" y="0"/>
            <a:ext cx="4281715"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程序设计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文件录入模块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94227" y="1198974"/>
            <a:ext cx="4521202" cy="523220"/>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文件自动读取入库</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8" name="矩形 7"/>
          <p:cNvSpPr/>
          <p:nvPr/>
        </p:nvSpPr>
        <p:spPr>
          <a:xfrm>
            <a:off x="1712686" y="2216582"/>
            <a:ext cx="9739086" cy="830997"/>
          </a:xfrm>
          <a:prstGeom prst="rect">
            <a:avLst/>
          </a:prstGeom>
        </p:spPr>
        <p:txBody>
          <a:bodyPr wrap="square">
            <a:spAutoFit/>
          </a:bodyPr>
          <a:lstStyle/>
          <a:p>
            <a:pPr marL="342900" indent="-342900">
              <a:buFont typeface="Wingdings" panose="05000000000000000000" pitchFamily="2" charset="2"/>
              <a:buChar char="Ø"/>
            </a:pPr>
            <a:r>
              <a:rPr lang="zh-CN" altLang="zh-CN" sz="2400" dirty="0">
                <a:latin typeface="微软雅黑" panose="020B0503020204020204" pitchFamily="34" charset="-122"/>
                <a:ea typeface="微软雅黑" panose="020B0503020204020204" pitchFamily="34" charset="-122"/>
              </a:rPr>
              <a:t>短时间产生大量的高通量实验数据</a:t>
            </a:r>
            <a:r>
              <a:rPr lang="zh-CN" altLang="en-US" sz="2400" dirty="0">
                <a:latin typeface="微软雅黑" panose="020B0503020204020204" pitchFamily="34" charset="-122"/>
                <a:ea typeface="微软雅黑" panose="020B0503020204020204" pitchFamily="34" charset="-122"/>
              </a:rPr>
              <a:t>，文件自动录入可</a:t>
            </a:r>
            <a:r>
              <a:rPr lang="zh-CN" altLang="en-US" sz="2400" b="1" dirty="0">
                <a:solidFill>
                  <a:srgbClr val="FF0000"/>
                </a:solidFill>
                <a:latin typeface="微软雅黑" panose="020B0503020204020204" pitchFamily="34" charset="-122"/>
                <a:ea typeface="微软雅黑" panose="020B0503020204020204" pitchFamily="34" charset="-122"/>
              </a:rPr>
              <a:t>节省人员精力</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zh-CN" sz="2400" dirty="0">
                <a:latin typeface="微软雅黑" panose="020B0503020204020204" pitchFamily="34" charset="-122"/>
                <a:ea typeface="微软雅黑" panose="020B0503020204020204" pitchFamily="34" charset="-122"/>
              </a:rPr>
              <a:t>实验数据录入的过程是一种</a:t>
            </a:r>
            <a:r>
              <a:rPr lang="zh-CN" altLang="zh-CN" sz="2400" b="1" dirty="0">
                <a:solidFill>
                  <a:srgbClr val="FF0000"/>
                </a:solidFill>
                <a:latin typeface="微软雅黑" panose="020B0503020204020204" pitchFamily="34" charset="-122"/>
                <a:ea typeface="微软雅黑" panose="020B0503020204020204" pitchFamily="34" charset="-122"/>
              </a:rPr>
              <a:t>断断续续的录入状态</a:t>
            </a:r>
            <a:r>
              <a:rPr lang="zh-CN" altLang="en-US" sz="2400" dirty="0">
                <a:latin typeface="微软雅黑" panose="020B0503020204020204" pitchFamily="34" charset="-122"/>
                <a:ea typeface="微软雅黑" panose="020B0503020204020204" pitchFamily="34" charset="-122"/>
              </a:rPr>
              <a:t>，方便普通用户操作</a:t>
            </a:r>
          </a:p>
        </p:txBody>
      </p:sp>
      <p:sp>
        <p:nvSpPr>
          <p:cNvPr id="9" name="文本框 8"/>
          <p:cNvSpPr txBox="1"/>
          <p:nvPr/>
        </p:nvSpPr>
        <p:spPr>
          <a:xfrm>
            <a:off x="994227" y="4028487"/>
            <a:ext cx="351971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预防文件重复录入：</a:t>
            </a:r>
            <a:endParaRPr lang="en-US" altLang="zh-CN" sz="2800" b="1" dirty="0">
              <a:latin typeface="微软雅黑" panose="020B0503020204020204" pitchFamily="34" charset="-122"/>
              <a:ea typeface="微软雅黑" panose="020B0503020204020204" pitchFamily="34" charset="-122"/>
            </a:endParaRPr>
          </a:p>
        </p:txBody>
      </p:sp>
      <p:sp>
        <p:nvSpPr>
          <p:cNvPr id="10" name="矩形 9"/>
          <p:cNvSpPr/>
          <p:nvPr/>
        </p:nvSpPr>
        <p:spPr>
          <a:xfrm>
            <a:off x="1712686" y="5117116"/>
            <a:ext cx="9739086" cy="830997"/>
          </a:xfrm>
          <a:prstGeom prst="rect">
            <a:avLst/>
          </a:prstGeom>
        </p:spPr>
        <p:txBody>
          <a:bodyPr wrap="square">
            <a:spAutoFit/>
          </a:bodyPr>
          <a:lstStyle/>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造成数据库</a:t>
            </a:r>
            <a:r>
              <a:rPr lang="zh-CN" altLang="en-US" sz="2400" b="1" dirty="0">
                <a:solidFill>
                  <a:srgbClr val="FF0000"/>
                </a:solidFill>
                <a:latin typeface="微软雅黑" panose="020B0503020204020204" pitchFamily="34" charset="-122"/>
                <a:ea typeface="微软雅黑" panose="020B0503020204020204" pitchFamily="34" charset="-122"/>
              </a:rPr>
              <a:t>数据冗余</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相同文件重复录入</a:t>
            </a:r>
            <a:r>
              <a:rPr lang="zh-CN" altLang="en-US" sz="2400" b="1" dirty="0">
                <a:solidFill>
                  <a:srgbClr val="FF0000"/>
                </a:solidFill>
                <a:latin typeface="微软雅黑" panose="020B0503020204020204" pitchFamily="34" charset="-122"/>
                <a:ea typeface="微软雅黑" panose="020B0503020204020204" pitchFamily="34" charset="-122"/>
              </a:rPr>
              <a:t>没有实际价值</a:t>
            </a:r>
          </a:p>
        </p:txBody>
      </p:sp>
    </p:spTree>
    <p:extLst>
      <p:ext uri="{BB962C8B-B14F-4D97-AF65-F5344CB8AC3E}">
        <p14:creationId xmlns:p14="http://schemas.microsoft.com/office/powerpoint/2010/main" val="2664341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4" name="文本框 3"/>
          <p:cNvSpPr txBox="1"/>
          <p:nvPr/>
        </p:nvSpPr>
        <p:spPr>
          <a:xfrm>
            <a:off x="-1" y="0"/>
            <a:ext cx="4281715"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程序设计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EIS</a:t>
            </a:r>
            <a:r>
              <a:rPr lang="zh-CN" altLang="en-US" sz="2400" b="1" dirty="0">
                <a:solidFill>
                  <a:schemeClr val="bg1"/>
                </a:solidFill>
                <a:latin typeface="微软雅黑" panose="020B0503020204020204" pitchFamily="34" charset="-122"/>
                <a:ea typeface="微软雅黑" panose="020B0503020204020204" pitchFamily="34" charset="-122"/>
              </a:rPr>
              <a:t>模块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16427" y="3059668"/>
            <a:ext cx="3259183"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根据实验设置查询实验文件</a:t>
            </a:r>
          </a:p>
        </p:txBody>
      </p:sp>
      <p:sp>
        <p:nvSpPr>
          <p:cNvPr id="6" name="文本框 5"/>
          <p:cNvSpPr txBox="1"/>
          <p:nvPr/>
        </p:nvSpPr>
        <p:spPr>
          <a:xfrm>
            <a:off x="816427" y="5965448"/>
            <a:ext cx="461618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根据实验文件编号查询</a:t>
            </a:r>
            <a:r>
              <a:rPr lang="en-US" altLang="zh-CN" b="1" dirty="0">
                <a:latin typeface="微软雅黑" panose="020B0503020204020204" pitchFamily="34" charset="-122"/>
                <a:ea typeface="微软雅黑" panose="020B0503020204020204" pitchFamily="34" charset="-122"/>
              </a:rPr>
              <a:t>EIS</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Bode</a:t>
            </a:r>
            <a:r>
              <a:rPr lang="zh-CN" altLang="en-US" b="1" dirty="0">
                <a:latin typeface="微软雅黑" panose="020B0503020204020204" pitchFamily="34" charset="-122"/>
                <a:ea typeface="微软雅黑" panose="020B0503020204020204" pitchFamily="34" charset="-122"/>
              </a:rPr>
              <a:t>图</a:t>
            </a:r>
          </a:p>
        </p:txBody>
      </p:sp>
      <p:sp>
        <p:nvSpPr>
          <p:cNvPr id="7" name="文本框 6"/>
          <p:cNvSpPr txBox="1"/>
          <p:nvPr/>
        </p:nvSpPr>
        <p:spPr>
          <a:xfrm>
            <a:off x="6978467" y="3059668"/>
            <a:ext cx="4814604"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根据实验文件编号查询</a:t>
            </a:r>
            <a:r>
              <a:rPr lang="en-US" altLang="zh-CN" b="1" dirty="0">
                <a:latin typeface="微软雅黑" panose="020B0503020204020204" pitchFamily="34" charset="-122"/>
                <a:ea typeface="微软雅黑" panose="020B0503020204020204" pitchFamily="34" charset="-122"/>
              </a:rPr>
              <a:t>EIS</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Nyquist</a:t>
            </a:r>
            <a:r>
              <a:rPr lang="zh-CN" altLang="en-US" b="1" dirty="0">
                <a:latin typeface="微软雅黑" panose="020B0503020204020204" pitchFamily="34" charset="-122"/>
                <a:ea typeface="微软雅黑" panose="020B0503020204020204" pitchFamily="34" charset="-122"/>
              </a:rPr>
              <a:t>图</a:t>
            </a:r>
          </a:p>
        </p:txBody>
      </p:sp>
      <p:sp>
        <p:nvSpPr>
          <p:cNvPr id="8" name="文本框 7"/>
          <p:cNvSpPr txBox="1"/>
          <p:nvPr/>
        </p:nvSpPr>
        <p:spPr>
          <a:xfrm>
            <a:off x="6988910" y="5990250"/>
            <a:ext cx="4575561"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根据实验文件编号查询开路电位</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时间图</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查找测试电极自腐蚀点位</a:t>
            </a:r>
          </a:p>
        </p:txBody>
      </p:sp>
      <p:pic>
        <p:nvPicPr>
          <p:cNvPr id="10" name="图片 9"/>
          <p:cNvPicPr>
            <a:picLocks noChangeAspect="1"/>
          </p:cNvPicPr>
          <p:nvPr/>
        </p:nvPicPr>
        <p:blipFill>
          <a:blip r:embed="rId5"/>
          <a:stretch>
            <a:fillRect/>
          </a:stretch>
        </p:blipFill>
        <p:spPr>
          <a:xfrm>
            <a:off x="869223" y="612718"/>
            <a:ext cx="4316639" cy="2432102"/>
          </a:xfrm>
          <a:prstGeom prst="rect">
            <a:avLst/>
          </a:prstGeom>
        </p:spPr>
      </p:pic>
      <p:pic>
        <p:nvPicPr>
          <p:cNvPr id="11" name="图片 10"/>
          <p:cNvPicPr>
            <a:picLocks noChangeAspect="1"/>
          </p:cNvPicPr>
          <p:nvPr/>
        </p:nvPicPr>
        <p:blipFill>
          <a:blip r:embed="rId6"/>
          <a:stretch>
            <a:fillRect/>
          </a:stretch>
        </p:blipFill>
        <p:spPr>
          <a:xfrm>
            <a:off x="7037205" y="627566"/>
            <a:ext cx="4316639" cy="2432102"/>
          </a:xfrm>
          <a:prstGeom prst="rect">
            <a:avLst/>
          </a:prstGeom>
        </p:spPr>
      </p:pic>
      <p:pic>
        <p:nvPicPr>
          <p:cNvPr id="12" name="图片 11"/>
          <p:cNvPicPr>
            <a:picLocks noChangeAspect="1"/>
          </p:cNvPicPr>
          <p:nvPr/>
        </p:nvPicPr>
        <p:blipFill>
          <a:blip r:embed="rId7"/>
          <a:stretch>
            <a:fillRect/>
          </a:stretch>
        </p:blipFill>
        <p:spPr>
          <a:xfrm>
            <a:off x="869222" y="3558148"/>
            <a:ext cx="4316639" cy="2432102"/>
          </a:xfrm>
          <a:prstGeom prst="rect">
            <a:avLst/>
          </a:prstGeom>
        </p:spPr>
      </p:pic>
      <p:pic>
        <p:nvPicPr>
          <p:cNvPr id="13" name="图片 12"/>
          <p:cNvPicPr>
            <a:picLocks noChangeAspect="1"/>
          </p:cNvPicPr>
          <p:nvPr/>
        </p:nvPicPr>
        <p:blipFill>
          <a:blip r:embed="rId8"/>
          <a:stretch>
            <a:fillRect/>
          </a:stretch>
        </p:blipFill>
        <p:spPr>
          <a:xfrm>
            <a:off x="6988910" y="3558148"/>
            <a:ext cx="4316639" cy="2432102"/>
          </a:xfrm>
          <a:prstGeom prst="rect">
            <a:avLst/>
          </a:prstGeom>
        </p:spPr>
      </p:pic>
    </p:spTree>
    <p:extLst>
      <p:ext uri="{BB962C8B-B14F-4D97-AF65-F5344CB8AC3E}">
        <p14:creationId xmlns:p14="http://schemas.microsoft.com/office/powerpoint/2010/main" val="333418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4" name="文本框 3"/>
          <p:cNvSpPr txBox="1"/>
          <p:nvPr/>
        </p:nvSpPr>
        <p:spPr>
          <a:xfrm>
            <a:off x="-1" y="0"/>
            <a:ext cx="4281715"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程序设计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PD</a:t>
            </a:r>
            <a:r>
              <a:rPr lang="zh-CN" altLang="en-US" sz="2400" b="1" dirty="0">
                <a:solidFill>
                  <a:schemeClr val="bg1"/>
                </a:solidFill>
                <a:latin typeface="微软雅黑" panose="020B0503020204020204" pitchFamily="34" charset="-122"/>
                <a:ea typeface="微软雅黑" panose="020B0503020204020204" pitchFamily="34" charset="-122"/>
              </a:rPr>
              <a:t>模块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7519" y="4418474"/>
            <a:ext cx="4372057"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根据实验设置查询实验文件</a:t>
            </a:r>
          </a:p>
        </p:txBody>
      </p:sp>
      <p:sp>
        <p:nvSpPr>
          <p:cNvPr id="6" name="文本框 5"/>
          <p:cNvSpPr txBox="1"/>
          <p:nvPr/>
        </p:nvSpPr>
        <p:spPr>
          <a:xfrm>
            <a:off x="6261097" y="4401651"/>
            <a:ext cx="6096750" cy="707886"/>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根据实验文件编号查询开路电位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时间图</a:t>
            </a:r>
            <a:endParaRPr lang="en-US" altLang="zh-CN" sz="2000" b="1"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查询测试电极自腐蚀点位</a:t>
            </a:r>
          </a:p>
        </p:txBody>
      </p:sp>
      <p:pic>
        <p:nvPicPr>
          <p:cNvPr id="7" name="图片 6"/>
          <p:cNvPicPr>
            <a:picLocks noChangeAspect="1"/>
          </p:cNvPicPr>
          <p:nvPr/>
        </p:nvPicPr>
        <p:blipFill>
          <a:blip r:embed="rId5"/>
          <a:stretch>
            <a:fillRect/>
          </a:stretch>
        </p:blipFill>
        <p:spPr>
          <a:xfrm>
            <a:off x="330198" y="1237343"/>
            <a:ext cx="5646059" cy="3181131"/>
          </a:xfrm>
          <a:prstGeom prst="rect">
            <a:avLst/>
          </a:prstGeom>
        </p:spPr>
      </p:pic>
      <p:pic>
        <p:nvPicPr>
          <p:cNvPr id="8" name="图片 7"/>
          <p:cNvPicPr>
            <a:picLocks noChangeAspect="1"/>
          </p:cNvPicPr>
          <p:nvPr/>
        </p:nvPicPr>
        <p:blipFill>
          <a:blip r:embed="rId6"/>
          <a:stretch>
            <a:fillRect/>
          </a:stretch>
        </p:blipFill>
        <p:spPr>
          <a:xfrm>
            <a:off x="6261098" y="1220520"/>
            <a:ext cx="5646059" cy="3181131"/>
          </a:xfrm>
          <a:prstGeom prst="rect">
            <a:avLst/>
          </a:prstGeom>
        </p:spPr>
      </p:pic>
    </p:spTree>
    <p:extLst>
      <p:ext uri="{BB962C8B-B14F-4D97-AF65-F5344CB8AC3E}">
        <p14:creationId xmlns:p14="http://schemas.microsoft.com/office/powerpoint/2010/main" val="181574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4" name="文本框 3"/>
          <p:cNvSpPr txBox="1"/>
          <p:nvPr/>
        </p:nvSpPr>
        <p:spPr>
          <a:xfrm>
            <a:off x="-1" y="0"/>
            <a:ext cx="4281715"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程序设计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PD</a:t>
            </a:r>
            <a:r>
              <a:rPr lang="zh-CN" altLang="en-US" sz="2400" b="1" dirty="0">
                <a:solidFill>
                  <a:schemeClr val="bg1"/>
                </a:solidFill>
                <a:latin typeface="微软雅黑" panose="020B0503020204020204" pitchFamily="34" charset="-122"/>
                <a:ea typeface="微软雅黑" panose="020B0503020204020204" pitchFamily="34" charset="-122"/>
              </a:rPr>
              <a:t>模块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7518" y="4211383"/>
            <a:ext cx="555540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根据实验文件编号查询</a:t>
            </a:r>
            <a:r>
              <a:rPr lang="en-US" altLang="zh-CN" sz="2000" b="1" dirty="0">
                <a:latin typeface="微软雅黑" panose="020B0503020204020204" pitchFamily="34" charset="-122"/>
                <a:ea typeface="微软雅黑" panose="020B0503020204020204" pitchFamily="34" charset="-122"/>
              </a:rPr>
              <a:t>PD</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Chart</a:t>
            </a:r>
            <a:r>
              <a:rPr lang="zh-CN" altLang="en-US" sz="2000" b="1" dirty="0">
                <a:latin typeface="微软雅黑" panose="020B0503020204020204" pitchFamily="34" charset="-122"/>
                <a:ea typeface="微软雅黑" panose="020B0503020204020204" pitchFamily="34" charset="-122"/>
              </a:rPr>
              <a:t>图</a:t>
            </a:r>
          </a:p>
        </p:txBody>
      </p:sp>
      <p:pic>
        <p:nvPicPr>
          <p:cNvPr id="9" name="图片 8"/>
          <p:cNvPicPr>
            <a:picLocks noChangeAspect="1"/>
          </p:cNvPicPr>
          <p:nvPr/>
        </p:nvPicPr>
        <p:blipFill>
          <a:blip r:embed="rId5"/>
          <a:stretch>
            <a:fillRect/>
          </a:stretch>
        </p:blipFill>
        <p:spPr>
          <a:xfrm>
            <a:off x="457707" y="1151089"/>
            <a:ext cx="5405211" cy="3045431"/>
          </a:xfrm>
          <a:prstGeom prst="rect">
            <a:avLst/>
          </a:prstGeom>
        </p:spPr>
      </p:pic>
      <p:grpSp>
        <p:nvGrpSpPr>
          <p:cNvPr id="14" name="组合 13"/>
          <p:cNvGrpSpPr/>
          <p:nvPr/>
        </p:nvGrpSpPr>
        <p:grpSpPr>
          <a:xfrm>
            <a:off x="6320627" y="1151088"/>
            <a:ext cx="5405211" cy="3045431"/>
            <a:chOff x="6443207" y="2660502"/>
            <a:chExt cx="5405211" cy="3045431"/>
          </a:xfrm>
        </p:grpSpPr>
        <p:pic>
          <p:nvPicPr>
            <p:cNvPr id="10" name="图片 9"/>
            <p:cNvPicPr>
              <a:picLocks noChangeAspect="1"/>
            </p:cNvPicPr>
            <p:nvPr/>
          </p:nvPicPr>
          <p:blipFill>
            <a:blip r:embed="rId6"/>
            <a:stretch>
              <a:fillRect/>
            </a:stretch>
          </p:blipFill>
          <p:spPr>
            <a:xfrm>
              <a:off x="6443207" y="2660502"/>
              <a:ext cx="5405211" cy="3045431"/>
            </a:xfrm>
            <a:prstGeom prst="rect">
              <a:avLst/>
            </a:prstGeom>
          </p:spPr>
        </p:pic>
        <p:sp>
          <p:nvSpPr>
            <p:cNvPr id="11" name="矩形 10"/>
            <p:cNvSpPr/>
            <p:nvPr/>
          </p:nvSpPr>
          <p:spPr>
            <a:xfrm>
              <a:off x="6443207" y="3261360"/>
              <a:ext cx="1938794" cy="8153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50826" y="4087967"/>
              <a:ext cx="574813" cy="175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2705100" y="3771900"/>
            <a:ext cx="2981325" cy="152400"/>
          </a:xfrm>
          <a:prstGeom prst="rect">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744513" y="3771900"/>
            <a:ext cx="2981325" cy="152400"/>
          </a:xfrm>
          <a:prstGeom prst="rect">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245532" y="4207786"/>
            <a:ext cx="5946466"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输入实验区域半径，计算电极电流密度</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对阳极枝的强极化区进行线性拟合</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计算拟合直线的相关参数</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将相关参数存入数据库，等待再次处理</a:t>
            </a:r>
          </a:p>
        </p:txBody>
      </p:sp>
    </p:spTree>
    <p:extLst>
      <p:ext uri="{BB962C8B-B14F-4D97-AF65-F5344CB8AC3E}">
        <p14:creationId xmlns:p14="http://schemas.microsoft.com/office/powerpoint/2010/main" val="59397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4" name="文本框 3"/>
          <p:cNvSpPr txBox="1"/>
          <p:nvPr/>
        </p:nvSpPr>
        <p:spPr>
          <a:xfrm>
            <a:off x="-1" y="0"/>
            <a:ext cx="4281715"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程序设计</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帮助模块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5527" y="4555678"/>
            <a:ext cx="5291910" cy="129266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电子帮助手册：</a:t>
            </a:r>
            <a:endParaRPr lang="en-US" altLang="zh-CN" sz="2400" b="1"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给予用户准确、明晰、简介的使用指导和说明，能够在一定程度上提高软件对于用户的亲和度和用户使用体验</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462817" y="4555678"/>
            <a:ext cx="5291910" cy="129266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软件版本信息：</a:t>
            </a:r>
            <a:endParaRPr lang="en-US" altLang="zh-CN" sz="2400" b="1"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用户应该对当前使用的应用的相关基本信息有一定了解，这些基本信息包括当前应用的版本、应用更新时间、应用出品公司（作者）等信息</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375527" y="1276026"/>
            <a:ext cx="5385193" cy="3034152"/>
          </a:xfrm>
          <a:prstGeom prst="rect">
            <a:avLst/>
          </a:prstGeom>
        </p:spPr>
      </p:pic>
      <p:pic>
        <p:nvPicPr>
          <p:cNvPr id="8" name="图片 7"/>
          <p:cNvPicPr>
            <a:picLocks noChangeAspect="1"/>
          </p:cNvPicPr>
          <p:nvPr/>
        </p:nvPicPr>
        <p:blipFill>
          <a:blip r:embed="rId6"/>
          <a:stretch>
            <a:fillRect/>
          </a:stretch>
        </p:blipFill>
        <p:spPr>
          <a:xfrm>
            <a:off x="6462817" y="1276026"/>
            <a:ext cx="5385194" cy="3035846"/>
          </a:xfrm>
          <a:prstGeom prst="rect">
            <a:avLst/>
          </a:prstGeom>
        </p:spPr>
      </p:pic>
    </p:spTree>
    <p:extLst>
      <p:ext uri="{BB962C8B-B14F-4D97-AF65-F5344CB8AC3E}">
        <p14:creationId xmlns:p14="http://schemas.microsoft.com/office/powerpoint/2010/main" val="4308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4" name="文本框 3"/>
          <p:cNvSpPr txBox="1"/>
          <p:nvPr/>
        </p:nvSpPr>
        <p:spPr>
          <a:xfrm>
            <a:off x="4023360" y="2967335"/>
            <a:ext cx="4702628" cy="923330"/>
          </a:xfrm>
          <a:prstGeom prst="rect">
            <a:avLst/>
          </a:prstGeom>
          <a:noFill/>
        </p:spPr>
        <p:txBody>
          <a:bodyPr wrap="square" rtlCol="0">
            <a:spAutoFit/>
          </a:bodyPr>
          <a:lstStyle/>
          <a:p>
            <a:r>
              <a:rPr lang="zh-CN" altLang="en-US" sz="5400" b="1" dirty="0">
                <a:latin typeface="微软雅黑" panose="020B0503020204020204" pitchFamily="34" charset="-122"/>
                <a:ea typeface="微软雅黑" panose="020B0503020204020204" pitchFamily="34" charset="-122"/>
              </a:rPr>
              <a:t>程序运行演示</a:t>
            </a:r>
          </a:p>
        </p:txBody>
      </p:sp>
      <p:sp>
        <p:nvSpPr>
          <p:cNvPr id="5" name="文本框 4"/>
          <p:cNvSpPr txBox="1"/>
          <p:nvPr/>
        </p:nvSpPr>
        <p:spPr>
          <a:xfrm>
            <a:off x="0" y="0"/>
            <a:ext cx="236437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程序运行演示</a:t>
            </a:r>
          </a:p>
        </p:txBody>
      </p:sp>
    </p:spTree>
    <p:extLst>
      <p:ext uri="{BB962C8B-B14F-4D97-AF65-F5344CB8AC3E}">
        <p14:creationId xmlns:p14="http://schemas.microsoft.com/office/powerpoint/2010/main" val="3751324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pic>
        <p:nvPicPr>
          <p:cNvPr id="3" name="图片 2"/>
          <p:cNvPicPr>
            <a:picLocks noChangeAspect="1"/>
          </p:cNvPicPr>
          <p:nvPr/>
        </p:nvPicPr>
        <p:blipFill>
          <a:blip r:embed="rId4"/>
          <a:stretch>
            <a:fillRect/>
          </a:stretch>
        </p:blipFill>
        <p:spPr>
          <a:xfrm>
            <a:off x="0" y="0"/>
            <a:ext cx="12191999" cy="523220"/>
          </a:xfrm>
          <a:prstGeom prst="rect">
            <a:avLst/>
          </a:prstGeom>
        </p:spPr>
      </p:pic>
      <p:sp>
        <p:nvSpPr>
          <p:cNvPr id="5" name="文本框 4"/>
          <p:cNvSpPr txBox="1"/>
          <p:nvPr/>
        </p:nvSpPr>
        <p:spPr>
          <a:xfrm>
            <a:off x="0" y="0"/>
            <a:ext cx="95743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结论</a:t>
            </a:r>
          </a:p>
        </p:txBody>
      </p:sp>
      <p:sp>
        <p:nvSpPr>
          <p:cNvPr id="6" name="矩形: 圆角 5"/>
          <p:cNvSpPr/>
          <p:nvPr/>
        </p:nvSpPr>
        <p:spPr>
          <a:xfrm>
            <a:off x="45378" y="3213847"/>
            <a:ext cx="1301675" cy="430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完成工作</a:t>
            </a:r>
          </a:p>
        </p:txBody>
      </p:sp>
      <p:sp>
        <p:nvSpPr>
          <p:cNvPr id="7" name="矩形: 圆角 6"/>
          <p:cNvSpPr/>
          <p:nvPr/>
        </p:nvSpPr>
        <p:spPr>
          <a:xfrm>
            <a:off x="1554716" y="731118"/>
            <a:ext cx="2343375" cy="1258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分析与整理实验室搭建的材料微区电化学测试系统获取的高通量实验数据</a:t>
            </a:r>
          </a:p>
        </p:txBody>
      </p:sp>
      <p:sp>
        <p:nvSpPr>
          <p:cNvPr id="8" name="矩形: 圆角 7"/>
          <p:cNvSpPr/>
          <p:nvPr/>
        </p:nvSpPr>
        <p:spPr>
          <a:xfrm>
            <a:off x="1554716" y="2251008"/>
            <a:ext cx="2483523" cy="656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结合</a:t>
            </a: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语言建立材料腐蚀性能数据库</a:t>
            </a:r>
          </a:p>
        </p:txBody>
      </p:sp>
      <p:sp>
        <p:nvSpPr>
          <p:cNvPr id="9" name="矩形: 圆角 8"/>
          <p:cNvSpPr/>
          <p:nvPr/>
        </p:nvSpPr>
        <p:spPr>
          <a:xfrm>
            <a:off x="1554716" y="3161156"/>
            <a:ext cx="2046022"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开发基于</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语言的</a:t>
            </a:r>
            <a:r>
              <a:rPr lang="en-US" altLang="zh-CN" dirty="0">
                <a:latin typeface="微软雅黑" panose="020B0503020204020204" pitchFamily="34" charset="-122"/>
                <a:ea typeface="微软雅黑" panose="020B0503020204020204" pitchFamily="34" charset="-122"/>
              </a:rPr>
              <a:t>EEDVS</a:t>
            </a:r>
          </a:p>
          <a:p>
            <a:pPr algn="ctr"/>
            <a:r>
              <a:rPr lang="zh-CN" altLang="en-US" dirty="0">
                <a:latin typeface="微软雅黑" panose="020B0503020204020204" pitchFamily="34" charset="-122"/>
                <a:ea typeface="微软雅黑" panose="020B0503020204020204" pitchFamily="34" charset="-122"/>
              </a:rPr>
              <a:t>可视化操作应用</a:t>
            </a:r>
          </a:p>
        </p:txBody>
      </p:sp>
      <p:grpSp>
        <p:nvGrpSpPr>
          <p:cNvPr id="31" name="组合 30"/>
          <p:cNvGrpSpPr/>
          <p:nvPr/>
        </p:nvGrpSpPr>
        <p:grpSpPr>
          <a:xfrm>
            <a:off x="3825973" y="3172955"/>
            <a:ext cx="2106482" cy="2358157"/>
            <a:chOff x="3860686" y="4340727"/>
            <a:chExt cx="2106482" cy="2358157"/>
          </a:xfrm>
        </p:grpSpPr>
        <p:sp>
          <p:nvSpPr>
            <p:cNvPr id="10" name="矩形: 圆角 9"/>
            <p:cNvSpPr/>
            <p:nvPr/>
          </p:nvSpPr>
          <p:spPr>
            <a:xfrm>
              <a:off x="3860686" y="4340727"/>
              <a:ext cx="1624405" cy="37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实验文件录入</a:t>
              </a:r>
            </a:p>
          </p:txBody>
        </p:sp>
        <p:sp>
          <p:nvSpPr>
            <p:cNvPr id="11" name="矩形: 圆角 10"/>
            <p:cNvSpPr/>
            <p:nvPr/>
          </p:nvSpPr>
          <p:spPr>
            <a:xfrm>
              <a:off x="3860686" y="4861580"/>
              <a:ext cx="1624405" cy="363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用户管理</a:t>
              </a:r>
            </a:p>
          </p:txBody>
        </p:sp>
        <p:sp>
          <p:nvSpPr>
            <p:cNvPr id="12" name="矩形: 圆角 11"/>
            <p:cNvSpPr/>
            <p:nvPr/>
          </p:nvSpPr>
          <p:spPr>
            <a:xfrm>
              <a:off x="3866598" y="5365151"/>
              <a:ext cx="2100570" cy="595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电化学阻抗谱实验</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相关图表查询</a:t>
              </a:r>
            </a:p>
          </p:txBody>
        </p:sp>
        <p:sp>
          <p:nvSpPr>
            <p:cNvPr id="13" name="矩形: 圆角 12"/>
            <p:cNvSpPr/>
            <p:nvPr/>
          </p:nvSpPr>
          <p:spPr>
            <a:xfrm>
              <a:off x="3860686" y="6105864"/>
              <a:ext cx="2106482" cy="59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动电位扫描实验</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相关图表查询</a:t>
              </a:r>
            </a:p>
          </p:txBody>
        </p:sp>
      </p:grpSp>
      <p:sp>
        <p:nvSpPr>
          <p:cNvPr id="14" name="矩形: 圆角 13"/>
          <p:cNvSpPr/>
          <p:nvPr/>
        </p:nvSpPr>
        <p:spPr>
          <a:xfrm>
            <a:off x="6144638" y="626922"/>
            <a:ext cx="2094157" cy="37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实验文件自动录入</a:t>
            </a:r>
          </a:p>
        </p:txBody>
      </p:sp>
      <p:sp>
        <p:nvSpPr>
          <p:cNvPr id="15" name="矩形: 圆角 14"/>
          <p:cNvSpPr/>
          <p:nvPr/>
        </p:nvSpPr>
        <p:spPr>
          <a:xfrm>
            <a:off x="6144637" y="1073571"/>
            <a:ext cx="2535221" cy="375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避免相同文件重复录入</a:t>
            </a:r>
          </a:p>
        </p:txBody>
      </p:sp>
      <p:sp>
        <p:nvSpPr>
          <p:cNvPr id="16" name="矩形: 圆角 15"/>
          <p:cNvSpPr/>
          <p:nvPr/>
        </p:nvSpPr>
        <p:spPr>
          <a:xfrm>
            <a:off x="6144636" y="1559343"/>
            <a:ext cx="1185133" cy="363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添加用户</a:t>
            </a:r>
          </a:p>
        </p:txBody>
      </p:sp>
      <p:sp>
        <p:nvSpPr>
          <p:cNvPr id="17" name="矩形: 圆角 16"/>
          <p:cNvSpPr/>
          <p:nvPr/>
        </p:nvSpPr>
        <p:spPr>
          <a:xfrm>
            <a:off x="6144636" y="1999941"/>
            <a:ext cx="1185133" cy="363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删除用户</a:t>
            </a:r>
          </a:p>
        </p:txBody>
      </p:sp>
      <p:sp>
        <p:nvSpPr>
          <p:cNvPr id="18" name="矩形: 圆角 17"/>
          <p:cNvSpPr/>
          <p:nvPr/>
        </p:nvSpPr>
        <p:spPr>
          <a:xfrm>
            <a:off x="6144636" y="2423982"/>
            <a:ext cx="1605128" cy="363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修改账户密码</a:t>
            </a:r>
          </a:p>
        </p:txBody>
      </p:sp>
      <p:sp>
        <p:nvSpPr>
          <p:cNvPr id="19" name="矩形: 圆角 18"/>
          <p:cNvSpPr/>
          <p:nvPr/>
        </p:nvSpPr>
        <p:spPr>
          <a:xfrm>
            <a:off x="6144636" y="4596716"/>
            <a:ext cx="3318735" cy="338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根据实验设置查询</a:t>
            </a:r>
            <a:r>
              <a:rPr lang="en-US" altLang="zh-CN" dirty="0">
                <a:latin typeface="微软雅黑" panose="020B0503020204020204" pitchFamily="34" charset="-122"/>
                <a:ea typeface="微软雅黑" panose="020B0503020204020204" pitchFamily="34" charset="-122"/>
              </a:rPr>
              <a:t>PD</a:t>
            </a:r>
            <a:r>
              <a:rPr lang="zh-CN" altLang="en-US" dirty="0">
                <a:latin typeface="微软雅黑" panose="020B0503020204020204" pitchFamily="34" charset="-122"/>
                <a:ea typeface="微软雅黑" panose="020B0503020204020204" pitchFamily="34" charset="-122"/>
              </a:rPr>
              <a:t>实验文件</a:t>
            </a:r>
          </a:p>
        </p:txBody>
      </p:sp>
      <p:sp>
        <p:nvSpPr>
          <p:cNvPr id="20" name="矩形: 圆角 19"/>
          <p:cNvSpPr/>
          <p:nvPr/>
        </p:nvSpPr>
        <p:spPr>
          <a:xfrm>
            <a:off x="6144636" y="2885097"/>
            <a:ext cx="3318735" cy="339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根据实验设置查询</a:t>
            </a:r>
            <a:r>
              <a:rPr lang="en-US" altLang="zh-CN" dirty="0">
                <a:latin typeface="微软雅黑" panose="020B0503020204020204" pitchFamily="34" charset="-122"/>
                <a:ea typeface="微软雅黑" panose="020B0503020204020204" pitchFamily="34" charset="-122"/>
              </a:rPr>
              <a:t>EIS</a:t>
            </a:r>
            <a:r>
              <a:rPr lang="zh-CN" altLang="en-US" dirty="0">
                <a:latin typeface="微软雅黑" panose="020B0503020204020204" pitchFamily="34" charset="-122"/>
                <a:ea typeface="微软雅黑" panose="020B0503020204020204" pitchFamily="34" charset="-122"/>
              </a:rPr>
              <a:t>实验文件</a:t>
            </a:r>
          </a:p>
        </p:txBody>
      </p:sp>
      <p:sp>
        <p:nvSpPr>
          <p:cNvPr id="21" name="矩形: 圆角 20"/>
          <p:cNvSpPr/>
          <p:nvPr/>
        </p:nvSpPr>
        <p:spPr>
          <a:xfrm>
            <a:off x="6144636" y="4155255"/>
            <a:ext cx="2372510" cy="376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查看</a:t>
            </a:r>
            <a:r>
              <a:rPr lang="en-US" altLang="zh-CN" dirty="0">
                <a:latin typeface="微软雅黑" panose="020B0503020204020204" pitchFamily="34" charset="-122"/>
                <a:ea typeface="微软雅黑" panose="020B0503020204020204" pitchFamily="34" charset="-122"/>
              </a:rPr>
              <a:t>EIS</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Nyquist</a:t>
            </a:r>
            <a:r>
              <a:rPr lang="zh-CN" altLang="en-US" dirty="0">
                <a:latin typeface="微软雅黑" panose="020B0503020204020204" pitchFamily="34" charset="-122"/>
                <a:ea typeface="微软雅黑" panose="020B0503020204020204" pitchFamily="34" charset="-122"/>
              </a:rPr>
              <a:t>图</a:t>
            </a:r>
          </a:p>
        </p:txBody>
      </p:sp>
      <p:sp>
        <p:nvSpPr>
          <p:cNvPr id="22" name="矩形: 圆角 21"/>
          <p:cNvSpPr/>
          <p:nvPr/>
        </p:nvSpPr>
        <p:spPr>
          <a:xfrm>
            <a:off x="6161897" y="3769083"/>
            <a:ext cx="2161837" cy="321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查看</a:t>
            </a:r>
            <a:r>
              <a:rPr lang="en-US" altLang="zh-CN" dirty="0">
                <a:latin typeface="微软雅黑" panose="020B0503020204020204" pitchFamily="34" charset="-122"/>
                <a:ea typeface="微软雅黑" panose="020B0503020204020204" pitchFamily="34" charset="-122"/>
              </a:rPr>
              <a:t>EIS</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Bode</a:t>
            </a:r>
            <a:r>
              <a:rPr lang="zh-CN" altLang="en-US" dirty="0">
                <a:latin typeface="微软雅黑" panose="020B0503020204020204" pitchFamily="34" charset="-122"/>
                <a:ea typeface="微软雅黑" panose="020B0503020204020204" pitchFamily="34" charset="-122"/>
              </a:rPr>
              <a:t>图</a:t>
            </a:r>
          </a:p>
        </p:txBody>
      </p:sp>
      <p:sp>
        <p:nvSpPr>
          <p:cNvPr id="23" name="矩形: 圆角 22"/>
          <p:cNvSpPr/>
          <p:nvPr/>
        </p:nvSpPr>
        <p:spPr>
          <a:xfrm>
            <a:off x="6152570" y="3322616"/>
            <a:ext cx="2403214" cy="344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查看开路电位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时间图</a:t>
            </a:r>
          </a:p>
        </p:txBody>
      </p:sp>
      <p:sp>
        <p:nvSpPr>
          <p:cNvPr id="24" name="矩形: 圆角 23"/>
          <p:cNvSpPr/>
          <p:nvPr/>
        </p:nvSpPr>
        <p:spPr>
          <a:xfrm>
            <a:off x="6144635" y="5038300"/>
            <a:ext cx="2372511" cy="338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查看开路电位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时间图</a:t>
            </a:r>
          </a:p>
        </p:txBody>
      </p:sp>
      <p:sp>
        <p:nvSpPr>
          <p:cNvPr id="25" name="矩形: 圆角 24"/>
          <p:cNvSpPr/>
          <p:nvPr/>
        </p:nvSpPr>
        <p:spPr>
          <a:xfrm>
            <a:off x="6144635" y="5479884"/>
            <a:ext cx="2642744" cy="338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查看</a:t>
            </a:r>
            <a:r>
              <a:rPr lang="en-US" altLang="zh-CN" dirty="0">
                <a:latin typeface="微软雅黑" panose="020B0503020204020204" pitchFamily="34" charset="-122"/>
                <a:ea typeface="微软雅黑" panose="020B0503020204020204" pitchFamily="34" charset="-122"/>
              </a:rPr>
              <a:t>PD</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Chart(</a:t>
            </a:r>
            <a:r>
              <a:rPr lang="en-US" altLang="zh-CN" dirty="0" err="1">
                <a:latin typeface="微软雅黑" panose="020B0503020204020204" pitchFamily="34" charset="-122"/>
                <a:ea typeface="微软雅黑" panose="020B0503020204020204" pitchFamily="34" charset="-122"/>
              </a:rPr>
              <a:t>V</a:t>
            </a:r>
            <a:r>
              <a:rPr lang="en-US" altLang="zh-CN" baseline="-25000" dirty="0" err="1">
                <a:latin typeface="微软雅黑" panose="020B0503020204020204" pitchFamily="34" charset="-122"/>
                <a:ea typeface="微软雅黑" panose="020B0503020204020204" pitchFamily="34" charset="-122"/>
              </a:rPr>
              <a:t>f</a:t>
            </a:r>
            <a:r>
              <a:rPr lang="en-US" altLang="zh-CN"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图</a:t>
            </a:r>
          </a:p>
        </p:txBody>
      </p:sp>
      <p:sp>
        <p:nvSpPr>
          <p:cNvPr id="27" name="矩形: 圆角 26"/>
          <p:cNvSpPr/>
          <p:nvPr/>
        </p:nvSpPr>
        <p:spPr>
          <a:xfrm>
            <a:off x="9335454" y="5120159"/>
            <a:ext cx="2642744" cy="338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查看</a:t>
            </a:r>
            <a:r>
              <a:rPr lang="en-US" altLang="zh-CN" dirty="0">
                <a:latin typeface="微软雅黑" panose="020B0503020204020204" pitchFamily="34" charset="-122"/>
                <a:ea typeface="微软雅黑" panose="020B0503020204020204" pitchFamily="34" charset="-122"/>
              </a:rPr>
              <a:t>PD</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Chart(</a:t>
            </a:r>
            <a:r>
              <a:rPr lang="en-US" altLang="zh-CN" dirty="0" err="1">
                <a:latin typeface="微软雅黑" panose="020B0503020204020204" pitchFamily="34" charset="-122"/>
                <a:ea typeface="微软雅黑" panose="020B0503020204020204" pitchFamily="34" charset="-122"/>
              </a:rPr>
              <a:t>V</a:t>
            </a:r>
            <a:r>
              <a:rPr lang="en-US" altLang="zh-CN" baseline="-25000" dirty="0" err="1">
                <a:latin typeface="微软雅黑" panose="020B0503020204020204" pitchFamily="34" charset="-122"/>
                <a:ea typeface="微软雅黑" panose="020B0503020204020204" pitchFamily="34" charset="-122"/>
              </a:rPr>
              <a:t>f</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图</a:t>
            </a:r>
          </a:p>
        </p:txBody>
      </p:sp>
      <p:sp>
        <p:nvSpPr>
          <p:cNvPr id="28" name="矩形: 圆角 27"/>
          <p:cNvSpPr/>
          <p:nvPr/>
        </p:nvSpPr>
        <p:spPr>
          <a:xfrm>
            <a:off x="9335454" y="5524958"/>
            <a:ext cx="2642744" cy="338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对阳极枝进行线性拟合</a:t>
            </a:r>
          </a:p>
        </p:txBody>
      </p:sp>
      <p:sp>
        <p:nvSpPr>
          <p:cNvPr id="29" name="矩形: 圆角 28"/>
          <p:cNvSpPr/>
          <p:nvPr/>
        </p:nvSpPr>
        <p:spPr>
          <a:xfrm>
            <a:off x="9335453" y="5929757"/>
            <a:ext cx="2741639" cy="338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计算拟合直线的相关参数</a:t>
            </a:r>
          </a:p>
        </p:txBody>
      </p:sp>
      <p:sp>
        <p:nvSpPr>
          <p:cNvPr id="30" name="矩形: 圆角 29"/>
          <p:cNvSpPr/>
          <p:nvPr/>
        </p:nvSpPr>
        <p:spPr>
          <a:xfrm>
            <a:off x="9335454" y="6334556"/>
            <a:ext cx="2741638" cy="338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存储拟合直线的相关参数</a:t>
            </a:r>
          </a:p>
        </p:txBody>
      </p:sp>
      <p:cxnSp>
        <p:nvCxnSpPr>
          <p:cNvPr id="44" name="直接连接符 43"/>
          <p:cNvCxnSpPr/>
          <p:nvPr/>
        </p:nvCxnSpPr>
        <p:spPr>
          <a:xfrm flipV="1">
            <a:off x="1347053" y="1368643"/>
            <a:ext cx="207662" cy="2060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6" idx="3"/>
            <a:endCxn id="8" idx="1"/>
          </p:cNvCxnSpPr>
          <p:nvPr/>
        </p:nvCxnSpPr>
        <p:spPr>
          <a:xfrm flipV="1">
            <a:off x="1347053" y="2579095"/>
            <a:ext cx="207663" cy="849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 idx="3"/>
            <a:endCxn id="9" idx="1"/>
          </p:cNvCxnSpPr>
          <p:nvPr/>
        </p:nvCxnSpPr>
        <p:spPr>
          <a:xfrm>
            <a:off x="1347053" y="3429000"/>
            <a:ext cx="207663" cy="189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9" idx="3"/>
            <a:endCxn id="10" idx="1"/>
          </p:cNvCxnSpPr>
          <p:nvPr/>
        </p:nvCxnSpPr>
        <p:spPr>
          <a:xfrm flipV="1">
            <a:off x="3600738" y="3360542"/>
            <a:ext cx="225235" cy="25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9" idx="3"/>
          </p:cNvCxnSpPr>
          <p:nvPr/>
        </p:nvCxnSpPr>
        <p:spPr>
          <a:xfrm>
            <a:off x="3600738" y="3618357"/>
            <a:ext cx="207663" cy="25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9" idx="3"/>
            <a:endCxn id="12" idx="1"/>
          </p:cNvCxnSpPr>
          <p:nvPr/>
        </p:nvCxnSpPr>
        <p:spPr>
          <a:xfrm>
            <a:off x="3600738" y="3618357"/>
            <a:ext cx="231147" cy="876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9" idx="3"/>
            <a:endCxn id="13" idx="1"/>
          </p:cNvCxnSpPr>
          <p:nvPr/>
        </p:nvCxnSpPr>
        <p:spPr>
          <a:xfrm>
            <a:off x="3600738" y="3618357"/>
            <a:ext cx="225235" cy="1616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14" idx="1"/>
          </p:cNvCxnSpPr>
          <p:nvPr/>
        </p:nvCxnSpPr>
        <p:spPr>
          <a:xfrm flipV="1">
            <a:off x="5464557" y="814509"/>
            <a:ext cx="680081" cy="2535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endCxn id="15" idx="1"/>
          </p:cNvCxnSpPr>
          <p:nvPr/>
        </p:nvCxnSpPr>
        <p:spPr>
          <a:xfrm flipV="1">
            <a:off x="5481814" y="1261158"/>
            <a:ext cx="662823" cy="207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3"/>
            <a:endCxn id="16" idx="1"/>
          </p:cNvCxnSpPr>
          <p:nvPr/>
        </p:nvCxnSpPr>
        <p:spPr>
          <a:xfrm flipV="1">
            <a:off x="5450378" y="1740879"/>
            <a:ext cx="694258" cy="2134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1" idx="3"/>
            <a:endCxn id="17" idx="1"/>
          </p:cNvCxnSpPr>
          <p:nvPr/>
        </p:nvCxnSpPr>
        <p:spPr>
          <a:xfrm flipV="1">
            <a:off x="5450378" y="2181477"/>
            <a:ext cx="694258" cy="1693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11" idx="3"/>
            <a:endCxn id="18" idx="1"/>
          </p:cNvCxnSpPr>
          <p:nvPr/>
        </p:nvCxnSpPr>
        <p:spPr>
          <a:xfrm flipV="1">
            <a:off x="5450378" y="2605518"/>
            <a:ext cx="694258" cy="1269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2" idx="3"/>
            <a:endCxn id="20" idx="1"/>
          </p:cNvCxnSpPr>
          <p:nvPr/>
        </p:nvCxnSpPr>
        <p:spPr>
          <a:xfrm flipV="1">
            <a:off x="5932455" y="3054835"/>
            <a:ext cx="212181" cy="1440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2" idx="3"/>
            <a:endCxn id="23" idx="1"/>
          </p:cNvCxnSpPr>
          <p:nvPr/>
        </p:nvCxnSpPr>
        <p:spPr>
          <a:xfrm flipV="1">
            <a:off x="5932455" y="3495111"/>
            <a:ext cx="220115" cy="999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22" idx="1"/>
          </p:cNvCxnSpPr>
          <p:nvPr/>
        </p:nvCxnSpPr>
        <p:spPr>
          <a:xfrm flipV="1">
            <a:off x="5949716" y="3929731"/>
            <a:ext cx="212181" cy="565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2" idx="3"/>
            <a:endCxn id="21" idx="1"/>
          </p:cNvCxnSpPr>
          <p:nvPr/>
        </p:nvCxnSpPr>
        <p:spPr>
          <a:xfrm flipV="1">
            <a:off x="5932455" y="4343547"/>
            <a:ext cx="212181" cy="15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endCxn id="19" idx="1"/>
          </p:cNvCxnSpPr>
          <p:nvPr/>
        </p:nvCxnSpPr>
        <p:spPr>
          <a:xfrm flipV="1">
            <a:off x="5932454" y="4766045"/>
            <a:ext cx="212182" cy="468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 idx="3"/>
            <a:endCxn id="24" idx="1"/>
          </p:cNvCxnSpPr>
          <p:nvPr/>
        </p:nvCxnSpPr>
        <p:spPr>
          <a:xfrm flipV="1">
            <a:off x="5932455" y="5207629"/>
            <a:ext cx="212180" cy="26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3" idx="3"/>
          </p:cNvCxnSpPr>
          <p:nvPr/>
        </p:nvCxnSpPr>
        <p:spPr>
          <a:xfrm>
            <a:off x="5932455" y="5234602"/>
            <a:ext cx="212180" cy="412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25" idx="3"/>
            <a:endCxn id="27" idx="1"/>
          </p:cNvCxnSpPr>
          <p:nvPr/>
        </p:nvCxnSpPr>
        <p:spPr>
          <a:xfrm flipV="1">
            <a:off x="8787379" y="5289488"/>
            <a:ext cx="548075" cy="35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25" idx="3"/>
            <a:endCxn id="28" idx="1"/>
          </p:cNvCxnSpPr>
          <p:nvPr/>
        </p:nvCxnSpPr>
        <p:spPr>
          <a:xfrm>
            <a:off x="8787379" y="5649213"/>
            <a:ext cx="548075" cy="4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endCxn id="29" idx="1"/>
          </p:cNvCxnSpPr>
          <p:nvPr/>
        </p:nvCxnSpPr>
        <p:spPr>
          <a:xfrm>
            <a:off x="8787379" y="5646656"/>
            <a:ext cx="548074" cy="452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25" idx="3"/>
            <a:endCxn id="30" idx="1"/>
          </p:cNvCxnSpPr>
          <p:nvPr/>
        </p:nvCxnSpPr>
        <p:spPr>
          <a:xfrm>
            <a:off x="8787379" y="5649213"/>
            <a:ext cx="548075" cy="8546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544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sp>
        <p:nvSpPr>
          <p:cNvPr id="4" name="文本框 3"/>
          <p:cNvSpPr txBox="1"/>
          <p:nvPr/>
        </p:nvSpPr>
        <p:spPr>
          <a:xfrm>
            <a:off x="4519749" y="2875002"/>
            <a:ext cx="3396342" cy="1107996"/>
          </a:xfrm>
          <a:prstGeom prst="rect">
            <a:avLst/>
          </a:prstGeom>
          <a:noFill/>
        </p:spPr>
        <p:txBody>
          <a:bodyPr wrap="square" rtlCol="0">
            <a:spAutoFit/>
          </a:bodyPr>
          <a:lstStyle/>
          <a:p>
            <a:r>
              <a:rPr lang="en-US" altLang="zh-CN" sz="6600" b="1" dirty="0">
                <a:latin typeface="微软雅黑" panose="020B0503020204020204" pitchFamily="34" charset="-122"/>
                <a:ea typeface="微软雅黑" panose="020B0503020204020204" pitchFamily="34" charset="-122"/>
              </a:rPr>
              <a:t>Thanks</a:t>
            </a:r>
            <a:endParaRPr lang="zh-CN" altLang="en-US" sz="6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266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30044"/>
            <a:ext cx="12192001" cy="8118088"/>
          </a:xfrm>
          <a:prstGeom prst="rect">
            <a:avLst/>
          </a:prstGeom>
        </p:spPr>
      </p:pic>
      <p:pic>
        <p:nvPicPr>
          <p:cNvPr id="17" name="图片 16"/>
          <p:cNvPicPr>
            <a:picLocks noChangeAspect="1"/>
          </p:cNvPicPr>
          <p:nvPr/>
        </p:nvPicPr>
        <p:blipFill>
          <a:blip r:embed="rId4"/>
          <a:stretch>
            <a:fillRect/>
          </a:stretch>
        </p:blipFill>
        <p:spPr>
          <a:xfrm>
            <a:off x="0" y="0"/>
            <a:ext cx="12191999" cy="523220"/>
          </a:xfrm>
          <a:prstGeom prst="rect">
            <a:avLst/>
          </a:prstGeom>
        </p:spPr>
      </p:pic>
      <p:sp>
        <p:nvSpPr>
          <p:cNvPr id="2" name="文本框 1"/>
          <p:cNvSpPr txBox="1"/>
          <p:nvPr/>
        </p:nvSpPr>
        <p:spPr>
          <a:xfrm>
            <a:off x="-1" y="0"/>
            <a:ext cx="39370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背景介绍</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材料基因组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3937000" y="850900"/>
            <a:ext cx="0" cy="5588000"/>
          </a:xfrm>
          <a:prstGeom prst="line">
            <a:avLst/>
          </a:prstGeom>
          <a:ln>
            <a:solidFill>
              <a:srgbClr val="D63726"/>
            </a:solidFill>
            <a:prstDash val="dashDot"/>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98449" y="1334718"/>
            <a:ext cx="3340100" cy="1433882"/>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微软雅黑" panose="020B0503020204020204" pitchFamily="34" charset="-122"/>
                <a:ea typeface="微软雅黑" panose="020B0503020204020204" pitchFamily="34" charset="-122"/>
              </a:rPr>
              <a:t>奥巴马在</a:t>
            </a:r>
            <a:r>
              <a:rPr lang="en-US" altLang="zh-CN" dirty="0">
                <a:latin typeface="微软雅黑" panose="020B0503020204020204" pitchFamily="34" charset="-122"/>
                <a:ea typeface="微软雅黑" panose="020B0503020204020204" pitchFamily="34" charset="-122"/>
              </a:rPr>
              <a:t>2011</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月提出了</a:t>
            </a:r>
            <a:r>
              <a:rPr lang="zh-CN" altLang="zh-CN" b="1" dirty="0">
                <a:latin typeface="微软雅黑" panose="020B0503020204020204" pitchFamily="34" charset="-122"/>
                <a:ea typeface="微软雅黑" panose="020B0503020204020204" pitchFamily="34" charset="-122"/>
              </a:rPr>
              <a:t>“材料基因组计划”</a:t>
            </a:r>
            <a:endParaRPr lang="en-US" altLang="zh-CN" b="1" dirty="0">
              <a:latin typeface="微软雅黑" panose="020B0503020204020204" pitchFamily="34" charset="-122"/>
              <a:ea typeface="微软雅黑" panose="020B0503020204020204" pitchFamily="34" charset="-122"/>
            </a:endParaRPr>
          </a:p>
          <a:p>
            <a:pPr algn="ctr"/>
            <a:r>
              <a:rPr lang="zh-CN" altLang="en-US" dirty="0"/>
              <a:t>研发</a:t>
            </a:r>
            <a:r>
              <a:rPr lang="zh-CN" altLang="zh-CN" dirty="0"/>
              <a:t>速度</a:t>
            </a:r>
            <a:r>
              <a:rPr lang="zh-CN" altLang="zh-CN" b="1" dirty="0"/>
              <a:t>提高一倍</a:t>
            </a:r>
            <a:endParaRPr lang="en-US" altLang="zh-CN" dirty="0"/>
          </a:p>
          <a:p>
            <a:pPr algn="ctr"/>
            <a:r>
              <a:rPr lang="zh-CN" altLang="zh-CN" dirty="0"/>
              <a:t>成本</a:t>
            </a:r>
            <a:r>
              <a:rPr lang="zh-CN" altLang="zh-CN" b="1" dirty="0"/>
              <a:t>降低一半</a:t>
            </a:r>
            <a:endParaRPr lang="en-US" altLang="zh-CN" dirty="0"/>
          </a:p>
        </p:txBody>
      </p:sp>
      <p:sp>
        <p:nvSpPr>
          <p:cNvPr id="25" name="矩形 24"/>
          <p:cNvSpPr/>
          <p:nvPr/>
        </p:nvSpPr>
        <p:spPr>
          <a:xfrm>
            <a:off x="298449" y="3334855"/>
            <a:ext cx="3340100" cy="1048318"/>
          </a:xfrm>
          <a:prstGeom prst="rect">
            <a:avLst/>
          </a:prstGeom>
          <a:solidFill>
            <a:schemeClr val="bg1">
              <a:lumMod val="6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2014</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zh-CN" dirty="0">
                <a:latin typeface="微软雅黑" panose="020B0503020204020204" pitchFamily="34" charset="-122"/>
                <a:ea typeface="微软雅黑" panose="020B0503020204020204" pitchFamily="34" charset="-122"/>
              </a:rPr>
              <a:t>月出版的一份报告中，白宫正式将</a:t>
            </a:r>
            <a:r>
              <a:rPr lang="en-US" altLang="zh-CN" dirty="0">
                <a:latin typeface="微软雅黑" panose="020B0503020204020204" pitchFamily="34" charset="-122"/>
                <a:ea typeface="微软雅黑" panose="020B0503020204020204" pitchFamily="34" charset="-122"/>
              </a:rPr>
              <a:t>MGI</a:t>
            </a:r>
            <a:r>
              <a:rPr lang="zh-CN" altLang="zh-CN" dirty="0">
                <a:latin typeface="微软雅黑" panose="020B0503020204020204" pitchFamily="34" charset="-122"/>
                <a:ea typeface="微软雅黑" panose="020B0503020204020204" pitchFamily="34" charset="-122"/>
              </a:rPr>
              <a:t>定义为</a:t>
            </a:r>
            <a:r>
              <a:rPr lang="zh-CN" altLang="zh-CN" b="1" dirty="0">
                <a:latin typeface="微软雅黑" panose="020B0503020204020204" pitchFamily="34" charset="-122"/>
                <a:ea typeface="微软雅黑" panose="020B0503020204020204" pitchFamily="34" charset="-122"/>
              </a:rPr>
              <a:t>“战略计划”</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119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图片 16"/>
          <p:cNvPicPr>
            <a:picLocks noChangeAspect="1"/>
          </p:cNvPicPr>
          <p:nvPr/>
        </p:nvPicPr>
        <p:blipFill>
          <a:blip r:embed="rId4"/>
          <a:stretch>
            <a:fillRect/>
          </a:stretch>
        </p:blipFill>
        <p:spPr>
          <a:xfrm>
            <a:off x="0" y="0"/>
            <a:ext cx="12191999" cy="523220"/>
          </a:xfrm>
          <a:prstGeom prst="rect">
            <a:avLst/>
          </a:prstGeom>
        </p:spPr>
      </p:pic>
      <p:sp>
        <p:nvSpPr>
          <p:cNvPr id="2" name="文本框 1"/>
          <p:cNvSpPr txBox="1"/>
          <p:nvPr/>
        </p:nvSpPr>
        <p:spPr>
          <a:xfrm>
            <a:off x="-1" y="0"/>
            <a:ext cx="39370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背景介绍</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材料基因组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5"/>
          <a:srcRect/>
          <a:stretch>
            <a:fillRect/>
          </a:stretch>
        </p:blipFill>
        <p:spPr bwMode="auto">
          <a:xfrm>
            <a:off x="-1" y="1211806"/>
            <a:ext cx="12191999" cy="4957607"/>
          </a:xfrm>
          <a:prstGeom prst="rect">
            <a:avLst/>
          </a:prstGeom>
          <a:noFill/>
          <a:ln w="9525">
            <a:noFill/>
            <a:miter lim="800000"/>
            <a:headEnd/>
            <a:tailEnd/>
          </a:ln>
          <a:effectLst/>
        </p:spPr>
      </p:pic>
      <p:grpSp>
        <p:nvGrpSpPr>
          <p:cNvPr id="18" name="组合 17"/>
          <p:cNvGrpSpPr/>
          <p:nvPr/>
        </p:nvGrpSpPr>
        <p:grpSpPr>
          <a:xfrm>
            <a:off x="10479818" y="2276953"/>
            <a:ext cx="607281" cy="607281"/>
            <a:chOff x="6631719" y="2631205"/>
            <a:chExt cx="288000" cy="288000"/>
          </a:xfrm>
        </p:grpSpPr>
        <p:sp>
          <p:nvSpPr>
            <p:cNvPr id="20" name="泪滴形 19"/>
            <p:cNvSpPr/>
            <p:nvPr/>
          </p:nvSpPr>
          <p:spPr>
            <a:xfrm rot="8249373">
              <a:off x="6631719" y="2631205"/>
              <a:ext cx="288000" cy="288000"/>
            </a:xfrm>
            <a:prstGeom prst="teardrop">
              <a:avLst/>
            </a:prstGeom>
            <a:ln w="3175"/>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701492" y="2714626"/>
              <a:ext cx="142876" cy="14287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176203" y="1373978"/>
            <a:ext cx="761297" cy="761297"/>
            <a:chOff x="2845504" y="4202841"/>
            <a:chExt cx="288000" cy="288000"/>
          </a:xfrm>
        </p:grpSpPr>
        <p:sp>
          <p:nvSpPr>
            <p:cNvPr id="26" name="泪滴形 25"/>
            <p:cNvSpPr/>
            <p:nvPr/>
          </p:nvSpPr>
          <p:spPr>
            <a:xfrm rot="8249373">
              <a:off x="2845504" y="4202841"/>
              <a:ext cx="288000" cy="288000"/>
            </a:xfrm>
            <a:prstGeom prst="teardrop">
              <a:avLst/>
            </a:prstGeom>
            <a:solidFill>
              <a:schemeClr val="accent4">
                <a:lumMod val="60000"/>
                <a:lumOff val="40000"/>
              </a:schemeClr>
            </a:solidFill>
            <a:ln w="3175">
              <a:solidFill>
                <a:schemeClr val="accent4"/>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915278" y="4286262"/>
              <a:ext cx="142876" cy="14287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5584599" y="1933990"/>
            <a:ext cx="694910" cy="694910"/>
            <a:chOff x="5859549" y="2345453"/>
            <a:chExt cx="288000" cy="288000"/>
          </a:xfrm>
        </p:grpSpPr>
        <p:sp>
          <p:nvSpPr>
            <p:cNvPr id="29" name="泪滴形 28"/>
            <p:cNvSpPr/>
            <p:nvPr/>
          </p:nvSpPr>
          <p:spPr>
            <a:xfrm rot="8249373">
              <a:off x="5859549" y="2345453"/>
              <a:ext cx="288000" cy="288000"/>
            </a:xfrm>
            <a:prstGeom prst="teardrop">
              <a:avLst/>
            </a:prstGeom>
            <a:solidFill>
              <a:schemeClr val="accent3">
                <a:lumMod val="60000"/>
                <a:lumOff val="40000"/>
              </a:schemeClr>
            </a:solidFill>
            <a:ln w="3175">
              <a:solidFill>
                <a:schemeClr val="accent3"/>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929322" y="2428874"/>
              <a:ext cx="142876" cy="14287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419416" y="1010776"/>
            <a:ext cx="2844800" cy="1485900"/>
          </a:xfrm>
          <a:prstGeom prst="rect">
            <a:avLst/>
          </a:prstGeom>
          <a:solidFill>
            <a:schemeClr val="bg1">
              <a:lumMod val="85000"/>
              <a:alpha val="50000"/>
            </a:schemeClr>
          </a:solidFill>
          <a:ln w="762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2012</a:t>
            </a:r>
            <a:r>
              <a:rPr lang="zh-CN" altLang="zh-CN" dirty="0">
                <a:solidFill>
                  <a:schemeClr val="tx1"/>
                </a:solidFill>
                <a:latin typeface="微软雅黑" panose="020B0503020204020204" pitchFamily="34" charset="-122"/>
                <a:ea typeface="微软雅黑" panose="020B0503020204020204" pitchFamily="34" charset="-122"/>
              </a:rPr>
              <a:t>年，</a:t>
            </a:r>
            <a:r>
              <a:rPr lang="zh-CN" altLang="zh-CN" b="1" dirty="0">
                <a:solidFill>
                  <a:schemeClr val="tx1"/>
                </a:solidFill>
                <a:latin typeface="微软雅黑" panose="020B0503020204020204" pitchFamily="34" charset="-122"/>
                <a:ea typeface="微软雅黑" panose="020B0503020204020204" pitchFamily="34" charset="-122"/>
              </a:rPr>
              <a:t>欧洲</a:t>
            </a:r>
            <a:r>
              <a:rPr lang="zh-CN" altLang="zh-CN" dirty="0">
                <a:solidFill>
                  <a:schemeClr val="tx1"/>
                </a:solidFill>
                <a:latin typeface="微软雅黑" panose="020B0503020204020204" pitchFamily="34" charset="-122"/>
                <a:ea typeface="微软雅黑" panose="020B0503020204020204" pitchFamily="34" charset="-122"/>
              </a:rPr>
              <a:t>科学基金会又推出总投资超过</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en-US" altLang="zh-CN" dirty="0">
                <a:solidFill>
                  <a:schemeClr val="tx1"/>
                </a:solidFill>
                <a:latin typeface="微软雅黑" panose="020B0503020204020204" pitchFamily="34" charset="-122"/>
                <a:ea typeface="微软雅黑" panose="020B0503020204020204" pitchFamily="34" charset="-122"/>
              </a:rPr>
              <a:t>20</a:t>
            </a:r>
            <a:r>
              <a:rPr lang="zh-CN" altLang="zh-CN" dirty="0">
                <a:solidFill>
                  <a:schemeClr val="tx1"/>
                </a:solidFill>
                <a:latin typeface="微软雅黑" panose="020B0503020204020204" pitchFamily="34" charset="-122"/>
                <a:ea typeface="微软雅黑" panose="020B0503020204020204" pitchFamily="34" charset="-122"/>
              </a:rPr>
              <a:t>亿欧元的</a:t>
            </a:r>
            <a:r>
              <a:rPr lang="en-US" altLang="zh-CN" dirty="0">
                <a:solidFill>
                  <a:schemeClr val="tx1"/>
                </a:solidFill>
                <a:latin typeface="微软雅黑" panose="020B0503020204020204" pitchFamily="34" charset="-122"/>
                <a:ea typeface="微软雅黑" panose="020B0503020204020204" pitchFamily="34" charset="-122"/>
              </a:rPr>
              <a:t>2012~2022</a:t>
            </a:r>
          </a:p>
          <a:p>
            <a:pPr algn="ctr"/>
            <a:r>
              <a:rPr lang="zh-CN" altLang="zh-CN" b="1" dirty="0">
                <a:solidFill>
                  <a:schemeClr val="tx1"/>
                </a:solidFill>
                <a:latin typeface="微软雅黑" panose="020B0503020204020204" pitchFamily="34" charset="-122"/>
                <a:ea typeface="微软雅黑" panose="020B0503020204020204" pitchFamily="34" charset="-122"/>
              </a:rPr>
              <a:t>欧洲冶金复兴计划</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419416" y="2965450"/>
            <a:ext cx="2844800" cy="1485900"/>
          </a:xfrm>
          <a:prstGeom prst="rect">
            <a:avLst/>
          </a:prstGeom>
          <a:solidFill>
            <a:schemeClr val="bg1">
              <a:lumMod val="85000"/>
              <a:alpha val="50000"/>
            </a:schemeClr>
          </a:solidFill>
          <a:ln w="76200">
            <a:solidFill>
              <a:srgbClr val="C9C9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chemeClr val="tx1"/>
                </a:solidFill>
              </a:rPr>
              <a:t>俄罗斯</a:t>
            </a:r>
            <a:r>
              <a:rPr lang="zh-CN" altLang="zh-CN" dirty="0">
                <a:solidFill>
                  <a:schemeClr val="tx1"/>
                </a:solidFill>
              </a:rPr>
              <a:t>联邦纳米技术</a:t>
            </a:r>
            <a:endParaRPr lang="en-US" altLang="zh-CN" dirty="0">
              <a:solidFill>
                <a:schemeClr val="tx1"/>
              </a:solidFill>
            </a:endParaRPr>
          </a:p>
          <a:p>
            <a:pPr algn="ctr"/>
            <a:r>
              <a:rPr lang="zh-CN" altLang="zh-CN" dirty="0">
                <a:solidFill>
                  <a:schemeClr val="tx1"/>
                </a:solidFill>
              </a:rPr>
              <a:t>研发中心</a:t>
            </a:r>
            <a:r>
              <a:rPr lang="en-US" altLang="zh-CN" b="1" dirty="0" err="1">
                <a:solidFill>
                  <a:schemeClr val="tx1"/>
                </a:solidFill>
              </a:rPr>
              <a:t>Ulnanotech</a:t>
            </a:r>
            <a:r>
              <a:rPr lang="zh-CN" altLang="zh-CN" dirty="0">
                <a:solidFill>
                  <a:schemeClr val="tx1"/>
                </a:solidFill>
              </a:rPr>
              <a:t>，</a:t>
            </a:r>
            <a:endParaRPr lang="en-US" altLang="zh-CN" dirty="0">
              <a:solidFill>
                <a:schemeClr val="tx1"/>
              </a:solidFill>
            </a:endParaRPr>
          </a:p>
          <a:p>
            <a:pPr algn="ctr"/>
            <a:r>
              <a:rPr lang="zh-CN" altLang="zh-CN" dirty="0">
                <a:solidFill>
                  <a:schemeClr val="tx1"/>
                </a:solidFill>
              </a:rPr>
              <a:t>通过引进美国技术平台，</a:t>
            </a:r>
            <a:endParaRPr lang="en-US" altLang="zh-CN" dirty="0">
              <a:solidFill>
                <a:schemeClr val="tx1"/>
              </a:solidFill>
            </a:endParaRPr>
          </a:p>
          <a:p>
            <a:pPr algn="ctr"/>
            <a:r>
              <a:rPr lang="zh-CN" altLang="zh-CN" dirty="0">
                <a:solidFill>
                  <a:schemeClr val="tx1"/>
                </a:solidFill>
              </a:rPr>
              <a:t>较快地完成建设</a:t>
            </a:r>
            <a:endParaRPr lang="zh-CN" altLang="en-US" dirty="0"/>
          </a:p>
        </p:txBody>
      </p:sp>
      <p:sp>
        <p:nvSpPr>
          <p:cNvPr id="32" name="矩形 31"/>
          <p:cNvSpPr/>
          <p:nvPr/>
        </p:nvSpPr>
        <p:spPr>
          <a:xfrm>
            <a:off x="419416" y="4920124"/>
            <a:ext cx="2844800" cy="1485900"/>
          </a:xfrm>
          <a:prstGeom prst="rect">
            <a:avLst/>
          </a:prstGeom>
          <a:solidFill>
            <a:schemeClr val="bg1">
              <a:lumMod val="85000"/>
              <a:alpha val="50000"/>
            </a:schemeClr>
          </a:solidFill>
          <a:ln w="762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chemeClr val="tx1"/>
                </a:solidFill>
              </a:rPr>
              <a:t>日本</a:t>
            </a:r>
            <a:r>
              <a:rPr lang="zh-CN" altLang="zh-CN" dirty="0">
                <a:solidFill>
                  <a:schemeClr val="tx1"/>
                </a:solidFill>
              </a:rPr>
              <a:t>等国也启动类似计划。如日本计划建立</a:t>
            </a:r>
            <a:endParaRPr lang="en-US" altLang="zh-CN" dirty="0">
              <a:solidFill>
                <a:schemeClr val="tx1"/>
              </a:solidFill>
            </a:endParaRPr>
          </a:p>
          <a:p>
            <a:pPr algn="ctr"/>
            <a:r>
              <a:rPr lang="zh-CN" altLang="zh-CN" dirty="0">
                <a:solidFill>
                  <a:schemeClr val="tx1"/>
                </a:solidFill>
              </a:rPr>
              <a:t>玻璃、陶瓷、合金钢</a:t>
            </a:r>
            <a:endParaRPr lang="en-US" altLang="zh-CN" dirty="0">
              <a:solidFill>
                <a:schemeClr val="tx1"/>
              </a:solidFill>
            </a:endParaRPr>
          </a:p>
          <a:p>
            <a:pPr algn="ctr"/>
            <a:r>
              <a:rPr lang="zh-CN" altLang="zh-CN" dirty="0">
                <a:solidFill>
                  <a:schemeClr val="tx1"/>
                </a:solidFill>
              </a:rPr>
              <a:t>等领域</a:t>
            </a:r>
            <a:r>
              <a:rPr lang="zh-CN" altLang="zh-CN" b="1" dirty="0">
                <a:solidFill>
                  <a:schemeClr val="tx1"/>
                </a:solidFill>
              </a:rPr>
              <a:t>材料数据库</a:t>
            </a:r>
            <a:endParaRPr lang="zh-CN" altLang="en-US" dirty="0"/>
          </a:p>
        </p:txBody>
      </p:sp>
    </p:spTree>
    <p:extLst>
      <p:ext uri="{BB962C8B-B14F-4D97-AF65-F5344CB8AC3E}">
        <p14:creationId xmlns:p14="http://schemas.microsoft.com/office/powerpoint/2010/main" val="29950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7" name="图片 16"/>
          <p:cNvPicPr>
            <a:picLocks noChangeAspect="1"/>
          </p:cNvPicPr>
          <p:nvPr/>
        </p:nvPicPr>
        <p:blipFill>
          <a:blip r:embed="rId4"/>
          <a:stretch>
            <a:fillRect/>
          </a:stretch>
        </p:blipFill>
        <p:spPr>
          <a:xfrm>
            <a:off x="0" y="0"/>
            <a:ext cx="12191999" cy="523220"/>
          </a:xfrm>
          <a:prstGeom prst="rect">
            <a:avLst/>
          </a:prstGeom>
        </p:spPr>
      </p:pic>
      <p:sp>
        <p:nvSpPr>
          <p:cNvPr id="18" name="文本框 17"/>
          <p:cNvSpPr txBox="1"/>
          <p:nvPr/>
        </p:nvSpPr>
        <p:spPr>
          <a:xfrm>
            <a:off x="-1" y="0"/>
            <a:ext cx="39370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背景介绍</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材料基因组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92596" y="1433880"/>
            <a:ext cx="11600031" cy="3926716"/>
            <a:chOff x="672666" y="624763"/>
            <a:chExt cx="8980851" cy="3411654"/>
          </a:xfrm>
        </p:grpSpPr>
        <p:grpSp>
          <p:nvGrpSpPr>
            <p:cNvPr id="20" name="组合 19"/>
            <p:cNvGrpSpPr>
              <a:grpSpLocks noChangeAspect="1"/>
            </p:cNvGrpSpPr>
            <p:nvPr/>
          </p:nvGrpSpPr>
          <p:grpSpPr>
            <a:xfrm>
              <a:off x="672666" y="624763"/>
              <a:ext cx="8962708" cy="3411654"/>
              <a:chOff x="237421" y="2954151"/>
              <a:chExt cx="5247180" cy="1997339"/>
            </a:xfrm>
          </p:grpSpPr>
          <p:sp>
            <p:nvSpPr>
              <p:cNvPr id="25" name="Freeform 5"/>
              <p:cNvSpPr>
                <a:spLocks/>
              </p:cNvSpPr>
              <p:nvPr/>
            </p:nvSpPr>
            <p:spPr bwMode="auto">
              <a:xfrm>
                <a:off x="237421" y="3916678"/>
                <a:ext cx="1025443" cy="113467"/>
              </a:xfrm>
              <a:custGeom>
                <a:avLst/>
                <a:gdLst>
                  <a:gd name="T0" fmla="*/ 176 w 176"/>
                  <a:gd name="T1" fmla="*/ 0 h 18"/>
                  <a:gd name="T2" fmla="*/ 176 w 176"/>
                  <a:gd name="T3" fmla="*/ 18 h 18"/>
                  <a:gd name="T4" fmla="*/ 4 w 176"/>
                  <a:gd name="T5" fmla="*/ 18 h 18"/>
                  <a:gd name="T6" fmla="*/ 0 w 176"/>
                  <a:gd name="T7" fmla="*/ 9 h 18"/>
                  <a:gd name="T8" fmla="*/ 4 w 176"/>
                  <a:gd name="T9" fmla="*/ 0 h 18"/>
                  <a:gd name="T10" fmla="*/ 176 w 176"/>
                  <a:gd name="T11" fmla="*/ 0 h 18"/>
                </a:gdLst>
                <a:ahLst/>
                <a:cxnLst>
                  <a:cxn ang="0">
                    <a:pos x="T0" y="T1"/>
                  </a:cxn>
                  <a:cxn ang="0">
                    <a:pos x="T2" y="T3"/>
                  </a:cxn>
                  <a:cxn ang="0">
                    <a:pos x="T4" y="T5"/>
                  </a:cxn>
                  <a:cxn ang="0">
                    <a:pos x="T6" y="T7"/>
                  </a:cxn>
                  <a:cxn ang="0">
                    <a:pos x="T8" y="T9"/>
                  </a:cxn>
                  <a:cxn ang="0">
                    <a:pos x="T10" y="T11"/>
                  </a:cxn>
                </a:cxnLst>
                <a:rect l="0" t="0" r="r" b="b"/>
                <a:pathLst>
                  <a:path w="176" h="18">
                    <a:moveTo>
                      <a:pt x="176" y="0"/>
                    </a:moveTo>
                    <a:cubicBezTo>
                      <a:pt x="176" y="18"/>
                      <a:pt x="176" y="18"/>
                      <a:pt x="176" y="18"/>
                    </a:cubicBezTo>
                    <a:cubicBezTo>
                      <a:pt x="4" y="18"/>
                      <a:pt x="4" y="18"/>
                      <a:pt x="4" y="18"/>
                    </a:cubicBezTo>
                    <a:cubicBezTo>
                      <a:pt x="2" y="18"/>
                      <a:pt x="0" y="14"/>
                      <a:pt x="0" y="9"/>
                    </a:cubicBezTo>
                    <a:cubicBezTo>
                      <a:pt x="0" y="4"/>
                      <a:pt x="2" y="0"/>
                      <a:pt x="4" y="0"/>
                    </a:cubicBezTo>
                    <a:cubicBezTo>
                      <a:pt x="176" y="0"/>
                      <a:pt x="176" y="0"/>
                      <a:pt x="176" y="0"/>
                    </a:cubicBezTo>
                  </a:path>
                </a:pathLst>
              </a:custGeom>
              <a:solidFill>
                <a:srgbClr val="FC611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7"/>
              <p:cNvSpPr>
                <a:spLocks noChangeArrowheads="1"/>
              </p:cNvSpPr>
              <p:nvPr/>
            </p:nvSpPr>
            <p:spPr bwMode="auto">
              <a:xfrm>
                <a:off x="1262864" y="3916678"/>
                <a:ext cx="1026944" cy="11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8"/>
              <p:cNvSpPr>
                <a:spLocks noChangeArrowheads="1"/>
              </p:cNvSpPr>
              <p:nvPr/>
            </p:nvSpPr>
            <p:spPr bwMode="auto">
              <a:xfrm>
                <a:off x="2289808" y="3916678"/>
                <a:ext cx="1025443" cy="113467"/>
              </a:xfrm>
              <a:prstGeom prst="rect">
                <a:avLst/>
              </a:prstGeom>
              <a:solidFill>
                <a:srgbClr val="FFC54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19"/>
              <p:cNvSpPr>
                <a:spLocks noChangeArrowheads="1"/>
              </p:cNvSpPr>
              <p:nvPr/>
            </p:nvSpPr>
            <p:spPr bwMode="auto">
              <a:xfrm>
                <a:off x="1150504" y="3028892"/>
                <a:ext cx="1080341" cy="783776"/>
              </a:xfrm>
              <a:prstGeom prst="rect">
                <a:avLst/>
              </a:prstGeom>
              <a:solidFill>
                <a:srgbClr val="FC611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Rectangle 45"/>
              <p:cNvSpPr>
                <a:spLocks noChangeArrowheads="1"/>
              </p:cNvSpPr>
              <p:nvPr/>
            </p:nvSpPr>
            <p:spPr bwMode="auto">
              <a:xfrm>
                <a:off x="2492482" y="4172135"/>
                <a:ext cx="1115095" cy="767780"/>
              </a:xfrm>
              <a:prstGeom prst="rect">
                <a:avLst/>
              </a:prstGeom>
              <a:solidFill>
                <a:srgbClr val="1C2B3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Rectangle 56"/>
              <p:cNvSpPr>
                <a:spLocks noChangeArrowheads="1"/>
              </p:cNvSpPr>
              <p:nvPr/>
            </p:nvSpPr>
            <p:spPr bwMode="auto">
              <a:xfrm>
                <a:off x="3495238" y="2954151"/>
                <a:ext cx="1093072" cy="812877"/>
              </a:xfrm>
              <a:prstGeom prst="rect">
                <a:avLst/>
              </a:prstGeom>
              <a:solidFill>
                <a:srgbClr val="FFC54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Rectangle 89"/>
              <p:cNvSpPr>
                <a:spLocks noChangeArrowheads="1"/>
              </p:cNvSpPr>
              <p:nvPr/>
            </p:nvSpPr>
            <p:spPr bwMode="auto">
              <a:xfrm>
                <a:off x="4380305" y="4174185"/>
                <a:ext cx="1104296" cy="777305"/>
              </a:xfrm>
              <a:prstGeom prst="rect">
                <a:avLst/>
              </a:prstGeom>
              <a:solidFill>
                <a:srgbClr val="464F5A"/>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2" name="组合 31"/>
              <p:cNvGrpSpPr/>
              <p:nvPr/>
            </p:nvGrpSpPr>
            <p:grpSpPr>
              <a:xfrm>
                <a:off x="523875" y="3420780"/>
                <a:ext cx="646587" cy="454358"/>
                <a:chOff x="523875" y="3449355"/>
                <a:chExt cx="646587" cy="454358"/>
              </a:xfrm>
            </p:grpSpPr>
            <p:cxnSp>
              <p:nvCxnSpPr>
                <p:cNvPr id="44" name="直接连接符 43"/>
                <p:cNvCxnSpPr>
                  <a:cxnSpLocks/>
                </p:cNvCxnSpPr>
                <p:nvPr/>
              </p:nvCxnSpPr>
              <p:spPr>
                <a:xfrm flipV="1">
                  <a:off x="523875" y="3449355"/>
                  <a:ext cx="255154" cy="454358"/>
                </a:xfrm>
                <a:prstGeom prst="line">
                  <a:avLst/>
                </a:prstGeom>
                <a:ln w="28575">
                  <a:solidFill>
                    <a:srgbClr val="FF6700"/>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a:off x="779029" y="3449355"/>
                  <a:ext cx="391433" cy="0"/>
                </a:xfrm>
                <a:prstGeom prst="line">
                  <a:avLst/>
                </a:prstGeom>
                <a:ln w="28575">
                  <a:solidFill>
                    <a:srgbClr val="FF6700"/>
                  </a:solidFill>
                  <a:prstDash val="dash"/>
                </a:ln>
              </p:spPr>
              <p:style>
                <a:lnRef idx="1">
                  <a:schemeClr val="accent1"/>
                </a:lnRef>
                <a:fillRef idx="0">
                  <a:schemeClr val="accent1"/>
                </a:fillRef>
                <a:effectRef idx="0">
                  <a:schemeClr val="accent1"/>
                </a:effectRef>
                <a:fontRef idx="minor">
                  <a:schemeClr val="tx1"/>
                </a:fontRef>
              </p:style>
            </p:cxnSp>
          </p:grpSp>
          <p:sp>
            <p:nvSpPr>
              <p:cNvPr id="33" name="Rectangle 6"/>
              <p:cNvSpPr>
                <a:spLocks noChangeArrowheads="1"/>
              </p:cNvSpPr>
              <p:nvPr/>
            </p:nvSpPr>
            <p:spPr bwMode="auto">
              <a:xfrm>
                <a:off x="1262864" y="3916678"/>
                <a:ext cx="1026944" cy="113467"/>
              </a:xfrm>
              <a:prstGeom prst="rect">
                <a:avLst/>
              </a:prstGeom>
              <a:solidFill>
                <a:srgbClr val="1C2B3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flipH="1">
                <a:off x="3311448" y="3916678"/>
                <a:ext cx="1025443" cy="113467"/>
              </a:xfrm>
              <a:custGeom>
                <a:avLst/>
                <a:gdLst>
                  <a:gd name="T0" fmla="*/ 176 w 176"/>
                  <a:gd name="T1" fmla="*/ 0 h 18"/>
                  <a:gd name="T2" fmla="*/ 176 w 176"/>
                  <a:gd name="T3" fmla="*/ 18 h 18"/>
                  <a:gd name="T4" fmla="*/ 4 w 176"/>
                  <a:gd name="T5" fmla="*/ 18 h 18"/>
                  <a:gd name="T6" fmla="*/ 0 w 176"/>
                  <a:gd name="T7" fmla="*/ 9 h 18"/>
                  <a:gd name="T8" fmla="*/ 4 w 176"/>
                  <a:gd name="T9" fmla="*/ 0 h 18"/>
                  <a:gd name="T10" fmla="*/ 176 w 176"/>
                  <a:gd name="T11" fmla="*/ 0 h 18"/>
                </a:gdLst>
                <a:ahLst/>
                <a:cxnLst>
                  <a:cxn ang="0">
                    <a:pos x="T0" y="T1"/>
                  </a:cxn>
                  <a:cxn ang="0">
                    <a:pos x="T2" y="T3"/>
                  </a:cxn>
                  <a:cxn ang="0">
                    <a:pos x="T4" y="T5"/>
                  </a:cxn>
                  <a:cxn ang="0">
                    <a:pos x="T6" y="T7"/>
                  </a:cxn>
                  <a:cxn ang="0">
                    <a:pos x="T8" y="T9"/>
                  </a:cxn>
                  <a:cxn ang="0">
                    <a:pos x="T10" y="T11"/>
                  </a:cxn>
                </a:cxnLst>
                <a:rect l="0" t="0" r="r" b="b"/>
                <a:pathLst>
                  <a:path w="176" h="18">
                    <a:moveTo>
                      <a:pt x="176" y="0"/>
                    </a:moveTo>
                    <a:cubicBezTo>
                      <a:pt x="176" y="18"/>
                      <a:pt x="176" y="18"/>
                      <a:pt x="176" y="18"/>
                    </a:cubicBezTo>
                    <a:cubicBezTo>
                      <a:pt x="4" y="18"/>
                      <a:pt x="4" y="18"/>
                      <a:pt x="4" y="18"/>
                    </a:cubicBezTo>
                    <a:cubicBezTo>
                      <a:pt x="2" y="18"/>
                      <a:pt x="0" y="14"/>
                      <a:pt x="0" y="9"/>
                    </a:cubicBezTo>
                    <a:cubicBezTo>
                      <a:pt x="0" y="4"/>
                      <a:pt x="2" y="0"/>
                      <a:pt x="4" y="0"/>
                    </a:cubicBezTo>
                    <a:cubicBezTo>
                      <a:pt x="176" y="0"/>
                      <a:pt x="176" y="0"/>
                      <a:pt x="176" y="0"/>
                    </a:cubicBezTo>
                  </a:path>
                </a:pathLst>
              </a:custGeom>
              <a:solidFill>
                <a:srgbClr val="464F5A"/>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5" name="组合 34"/>
              <p:cNvGrpSpPr/>
              <p:nvPr/>
            </p:nvGrpSpPr>
            <p:grpSpPr>
              <a:xfrm>
                <a:off x="2751752" y="3383985"/>
                <a:ext cx="732983" cy="491152"/>
                <a:chOff x="523875" y="3412560"/>
                <a:chExt cx="732983" cy="491152"/>
              </a:xfrm>
            </p:grpSpPr>
            <p:cxnSp>
              <p:nvCxnSpPr>
                <p:cNvPr id="42" name="直接连接符 41"/>
                <p:cNvCxnSpPr/>
                <p:nvPr/>
              </p:nvCxnSpPr>
              <p:spPr>
                <a:xfrm flipV="1">
                  <a:off x="523875" y="3412560"/>
                  <a:ext cx="371475" cy="491152"/>
                </a:xfrm>
                <a:prstGeom prst="line">
                  <a:avLst/>
                </a:prstGeom>
                <a:ln w="28575">
                  <a:solidFill>
                    <a:srgbClr val="FFC543"/>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95350" y="3412560"/>
                  <a:ext cx="361508" cy="1"/>
                </a:xfrm>
                <a:prstGeom prst="line">
                  <a:avLst/>
                </a:prstGeom>
                <a:ln w="28575">
                  <a:solidFill>
                    <a:srgbClr val="FFC543"/>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flipV="1">
                <a:off x="1747742" y="4073902"/>
                <a:ext cx="732983" cy="491152"/>
                <a:chOff x="523875" y="3412560"/>
                <a:chExt cx="732983" cy="491152"/>
              </a:xfrm>
            </p:grpSpPr>
            <p:cxnSp>
              <p:nvCxnSpPr>
                <p:cNvPr id="40" name="直接连接符 39"/>
                <p:cNvCxnSpPr/>
                <p:nvPr/>
              </p:nvCxnSpPr>
              <p:spPr>
                <a:xfrm flipV="1">
                  <a:off x="523875" y="3412560"/>
                  <a:ext cx="371475" cy="491152"/>
                </a:xfrm>
                <a:prstGeom prst="line">
                  <a:avLst/>
                </a:prstGeom>
                <a:ln w="28575">
                  <a:solidFill>
                    <a:srgbClr val="1C2B38"/>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95350" y="3412560"/>
                  <a:ext cx="361508" cy="1"/>
                </a:xfrm>
                <a:prstGeom prst="line">
                  <a:avLst/>
                </a:prstGeom>
                <a:ln w="28575">
                  <a:solidFill>
                    <a:srgbClr val="1C2B38"/>
                  </a:solidFill>
                  <a:prstDash val="dash"/>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flipV="1">
                <a:off x="3631733" y="4073902"/>
                <a:ext cx="732983" cy="491152"/>
                <a:chOff x="523875" y="3412560"/>
                <a:chExt cx="732983" cy="491152"/>
              </a:xfrm>
            </p:grpSpPr>
            <p:cxnSp>
              <p:nvCxnSpPr>
                <p:cNvPr id="38" name="直接连接符 37"/>
                <p:cNvCxnSpPr/>
                <p:nvPr/>
              </p:nvCxnSpPr>
              <p:spPr>
                <a:xfrm flipV="1">
                  <a:off x="523875" y="3412560"/>
                  <a:ext cx="371475" cy="491152"/>
                </a:xfrm>
                <a:prstGeom prst="line">
                  <a:avLst/>
                </a:prstGeom>
                <a:ln w="28575">
                  <a:solidFill>
                    <a:srgbClr val="464F5A"/>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95350" y="3412560"/>
                  <a:ext cx="361508" cy="1"/>
                </a:xfrm>
                <a:prstGeom prst="line">
                  <a:avLst/>
                </a:prstGeom>
                <a:ln w="28575">
                  <a:solidFill>
                    <a:srgbClr val="464F5A"/>
                  </a:solidFill>
                  <a:prstDash val="dash"/>
                </a:ln>
              </p:spPr>
              <p:style>
                <a:lnRef idx="1">
                  <a:schemeClr val="accent1"/>
                </a:lnRef>
                <a:fillRef idx="0">
                  <a:schemeClr val="accent1"/>
                </a:fillRef>
                <a:effectRef idx="0">
                  <a:schemeClr val="accent1"/>
                </a:effectRef>
                <a:fontRef idx="minor">
                  <a:schemeClr val="tx1"/>
                </a:fontRef>
              </p:style>
            </p:cxnSp>
          </p:grpSp>
        </p:grpSp>
        <p:sp>
          <p:nvSpPr>
            <p:cNvPr id="21" name="TextBox 7269"/>
            <p:cNvSpPr txBox="1"/>
            <p:nvPr/>
          </p:nvSpPr>
          <p:spPr>
            <a:xfrm>
              <a:off x="2199257" y="864610"/>
              <a:ext cx="1945512" cy="1042884"/>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1999</a:t>
              </a:r>
              <a:r>
                <a:rPr lang="zh-CN" altLang="zh-CN" dirty="0">
                  <a:solidFill>
                    <a:schemeClr val="bg1"/>
                  </a:solidFill>
                  <a:latin typeface="微软雅黑" panose="020B0503020204020204" pitchFamily="34" charset="-122"/>
                  <a:ea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rPr>
                <a:t>6</a:t>
              </a:r>
              <a:r>
                <a:rPr lang="zh-CN" altLang="zh-CN" dirty="0">
                  <a:solidFill>
                    <a:schemeClr val="bg1"/>
                  </a:solidFill>
                  <a:latin typeface="微软雅黑" panose="020B0503020204020204" pitchFamily="34" charset="-122"/>
                  <a:ea typeface="微软雅黑" panose="020B0503020204020204" pitchFamily="34" charset="-122"/>
                </a:rPr>
                <a:t>月，召开了主题为“</a:t>
              </a:r>
              <a:r>
                <a:rPr lang="zh-CN" altLang="zh-CN" b="1" dirty="0">
                  <a:solidFill>
                    <a:schemeClr val="bg1"/>
                  </a:solidFill>
                  <a:latin typeface="微软雅黑" panose="020B0503020204020204" pitchFamily="34" charset="-122"/>
                  <a:ea typeface="微软雅黑" panose="020B0503020204020204" pitchFamily="34" charset="-122"/>
                </a:rPr>
                <a:t>发现和优化新材料的集成组合方法</a:t>
              </a:r>
              <a:r>
                <a:rPr lang="zh-CN" altLang="zh-CN" dirty="0">
                  <a:solidFill>
                    <a:schemeClr val="bg1"/>
                  </a:solidFill>
                  <a:latin typeface="微软雅黑" panose="020B0503020204020204" pitchFamily="34" charset="-122"/>
                  <a:ea typeface="微软雅黑" panose="020B0503020204020204" pitchFamily="34" charset="-122"/>
                </a:rPr>
                <a:t>”的第</a:t>
              </a:r>
              <a:r>
                <a:rPr lang="en-US" altLang="zh-CN" dirty="0">
                  <a:solidFill>
                    <a:schemeClr val="bg1"/>
                  </a:solidFill>
                  <a:latin typeface="微软雅黑" panose="020B0503020204020204" pitchFamily="34" charset="-122"/>
                  <a:ea typeface="微软雅黑" panose="020B0503020204020204" pitchFamily="34" charset="-122"/>
                </a:rPr>
                <a:t>118</a:t>
              </a:r>
              <a:r>
                <a:rPr lang="zh-CN" altLang="zh-CN" dirty="0">
                  <a:solidFill>
                    <a:schemeClr val="bg1"/>
                  </a:solidFill>
                  <a:latin typeface="微软雅黑" panose="020B0503020204020204" pitchFamily="34" charset="-122"/>
                  <a:ea typeface="微软雅黑" panose="020B0503020204020204" pitchFamily="34" charset="-122"/>
                </a:rPr>
                <a:t>次香山科学会议</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TextBox 145"/>
            <p:cNvSpPr txBox="1"/>
            <p:nvPr/>
          </p:nvSpPr>
          <p:spPr>
            <a:xfrm>
              <a:off x="6281962" y="701143"/>
              <a:ext cx="1885034" cy="1283549"/>
            </a:xfrm>
            <a:prstGeom prst="rect">
              <a:avLst/>
            </a:prstGeom>
            <a:noFill/>
          </p:spPr>
          <p:txBody>
            <a:bodyPr wrap="square" rtlCol="0">
              <a:spAutoFit/>
            </a:bodyPr>
            <a:lstStyle/>
            <a:p>
              <a:r>
                <a:rPr lang="zh-CN" altLang="zh-CN" dirty="0">
                  <a:solidFill>
                    <a:schemeClr val="bg1"/>
                  </a:solidFill>
                  <a:latin typeface="微软雅黑" panose="020B0503020204020204" pitchFamily="34" charset="-122"/>
                  <a:ea typeface="微软雅黑" panose="020B0503020204020204" pitchFamily="34" charset="-122"/>
                </a:rPr>
                <a:t>中国工程院与中国科学院分别设立了重大咨询项目，并在</a:t>
              </a:r>
              <a:r>
                <a:rPr lang="en-US" altLang="zh-CN" dirty="0">
                  <a:solidFill>
                    <a:schemeClr val="bg1"/>
                  </a:solidFill>
                  <a:latin typeface="微软雅黑" panose="020B0503020204020204" pitchFamily="34" charset="-122"/>
                  <a:ea typeface="微软雅黑" panose="020B0503020204020204" pitchFamily="34" charset="-122"/>
                </a:rPr>
                <a:t>2014</a:t>
              </a:r>
              <a:r>
                <a:rPr lang="zh-CN" altLang="zh-CN" dirty="0">
                  <a:solidFill>
                    <a:schemeClr val="bg1"/>
                  </a:solidFill>
                  <a:latin typeface="微软雅黑" panose="020B0503020204020204" pitchFamily="34" charset="-122"/>
                  <a:ea typeface="微软雅黑" panose="020B0503020204020204" pitchFamily="34" charset="-122"/>
                </a:rPr>
                <a:t>年向国务院</a:t>
              </a:r>
              <a:r>
                <a:rPr lang="zh-CN" altLang="zh-CN" b="1" dirty="0">
                  <a:solidFill>
                    <a:schemeClr val="bg1"/>
                  </a:solidFill>
                  <a:latin typeface="微软雅黑" panose="020B0503020204020204" pitchFamily="34" charset="-122"/>
                  <a:ea typeface="微软雅黑" panose="020B0503020204020204" pitchFamily="34" charset="-122"/>
                </a:rPr>
                <a:t>提交</a:t>
              </a:r>
              <a:r>
                <a:rPr lang="zh-CN" altLang="zh-CN" dirty="0">
                  <a:solidFill>
                    <a:schemeClr val="bg1"/>
                  </a:solidFill>
                  <a:latin typeface="微软雅黑" panose="020B0503020204020204" pitchFamily="34" charset="-122"/>
                  <a:ea typeface="微软雅黑" panose="020B0503020204020204" pitchFamily="34" charset="-122"/>
                </a:rPr>
                <a:t>了各自的</a:t>
              </a:r>
              <a:r>
                <a:rPr lang="zh-CN" altLang="zh-CN" b="1" dirty="0">
                  <a:solidFill>
                    <a:schemeClr val="bg1"/>
                  </a:solidFill>
                  <a:latin typeface="微软雅黑" panose="020B0503020204020204" pitchFamily="34" charset="-122"/>
                  <a:ea typeface="微软雅黑" panose="020B0503020204020204" pitchFamily="34" charset="-122"/>
                </a:rPr>
                <a:t>咨询报告</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23" name="TextBox 146"/>
            <p:cNvSpPr txBox="1"/>
            <p:nvPr/>
          </p:nvSpPr>
          <p:spPr>
            <a:xfrm>
              <a:off x="4504453" y="2730786"/>
              <a:ext cx="2042900" cy="1283549"/>
            </a:xfrm>
            <a:prstGeom prst="rect">
              <a:avLst/>
            </a:prstGeom>
            <a:noFill/>
          </p:spPr>
          <p:txBody>
            <a:bodyPr wrap="square" rtlCol="0">
              <a:spAutoFit/>
            </a:bodyPr>
            <a:lstStyle/>
            <a:p>
              <a:r>
                <a:rPr lang="zh-CN" altLang="zh-CN" dirty="0">
                  <a:solidFill>
                    <a:schemeClr val="bg1"/>
                  </a:solidFill>
                  <a:latin typeface="微软雅黑" panose="020B0503020204020204" pitchFamily="34" charset="-122"/>
                  <a:ea typeface="微软雅黑" panose="020B0503020204020204" pitchFamily="34" charset="-122"/>
                </a:rPr>
                <a:t>中国科学院</a:t>
              </a:r>
              <a:r>
                <a:rPr lang="zh-CN" altLang="en-US"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工程院于</a:t>
              </a:r>
              <a:r>
                <a:rPr lang="en-US" altLang="zh-CN" dirty="0">
                  <a:solidFill>
                    <a:schemeClr val="bg1"/>
                  </a:solidFill>
                  <a:latin typeface="微软雅黑" panose="020B0503020204020204" pitchFamily="34" charset="-122"/>
                  <a:ea typeface="微软雅黑" panose="020B0503020204020204" pitchFamily="34" charset="-122"/>
                </a:rPr>
                <a:t>2011</a:t>
              </a:r>
              <a:r>
                <a:rPr lang="zh-CN" altLang="zh-CN" dirty="0">
                  <a:solidFill>
                    <a:schemeClr val="bg1"/>
                  </a:solidFill>
                  <a:latin typeface="微软雅黑" panose="020B0503020204020204" pitchFamily="34" charset="-122"/>
                  <a:ea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rPr>
                <a:t>12</a:t>
              </a:r>
              <a:r>
                <a:rPr lang="zh-CN" altLang="zh-CN" dirty="0">
                  <a:solidFill>
                    <a:schemeClr val="bg1"/>
                  </a:solidFill>
                  <a:latin typeface="微软雅黑" panose="020B0503020204020204" pitchFamily="34" charset="-122"/>
                  <a:ea typeface="微软雅黑" panose="020B0503020204020204" pitchFamily="34" charset="-122"/>
                </a:rPr>
                <a:t>月</a:t>
              </a:r>
              <a:r>
                <a:rPr lang="en-US" altLang="zh-CN" dirty="0">
                  <a:solidFill>
                    <a:schemeClr val="bg1"/>
                  </a:solidFill>
                  <a:latin typeface="微软雅黑" panose="020B0503020204020204" pitchFamily="34" charset="-122"/>
                  <a:ea typeface="微软雅黑" panose="020B0503020204020204" pitchFamily="34" charset="-122"/>
                </a:rPr>
                <a:t>21~23</a:t>
              </a:r>
              <a:r>
                <a:rPr lang="zh-CN" altLang="zh-CN" dirty="0">
                  <a:solidFill>
                    <a:schemeClr val="bg1"/>
                  </a:solidFill>
                  <a:latin typeface="微软雅黑" panose="020B0503020204020204" pitchFamily="34" charset="-122"/>
                  <a:ea typeface="微软雅黑" panose="020B0503020204020204" pitchFamily="34" charset="-122"/>
                </a:rPr>
                <a:t>日在北京联合主办了以“</a:t>
              </a:r>
              <a:r>
                <a:rPr lang="zh-CN" altLang="zh-CN" b="1" dirty="0">
                  <a:solidFill>
                    <a:schemeClr val="bg1"/>
                  </a:solidFill>
                  <a:latin typeface="微软雅黑" panose="020B0503020204020204" pitchFamily="34" charset="-122"/>
                  <a:ea typeface="微软雅黑" panose="020B0503020204020204" pitchFamily="34" charset="-122"/>
                </a:rPr>
                <a:t>材料科学系统工程</a:t>
              </a:r>
              <a:r>
                <a:rPr lang="zh-CN" altLang="zh-CN" dirty="0">
                  <a:solidFill>
                    <a:schemeClr val="bg1"/>
                  </a:solidFill>
                  <a:latin typeface="微软雅黑" panose="020B0503020204020204" pitchFamily="34" charset="-122"/>
                  <a:ea typeface="微软雅黑" panose="020B0503020204020204" pitchFamily="34" charset="-122"/>
                </a:rPr>
                <a:t>”为主题的香山科学会议</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TextBox 147"/>
            <p:cNvSpPr txBox="1"/>
            <p:nvPr/>
          </p:nvSpPr>
          <p:spPr>
            <a:xfrm>
              <a:off x="7730981" y="2730786"/>
              <a:ext cx="1922536" cy="1283549"/>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2012~2014</a:t>
              </a:r>
              <a:r>
                <a:rPr lang="zh-CN" altLang="zh-CN" dirty="0">
                  <a:solidFill>
                    <a:schemeClr val="bg1"/>
                  </a:solidFill>
                  <a:latin typeface="微软雅黑" panose="020B0503020204020204" pitchFamily="34" charset="-122"/>
                  <a:ea typeface="微软雅黑" panose="020B0503020204020204" pitchFamily="34" charset="-122"/>
                </a:rPr>
                <a:t>的</a:t>
              </a:r>
              <a:r>
                <a:rPr lang="en-US" altLang="zh-CN" dirty="0">
                  <a:solidFill>
                    <a:schemeClr val="bg1"/>
                  </a:solidFill>
                  <a:latin typeface="微软雅黑" panose="020B0503020204020204" pitchFamily="34" charset="-122"/>
                  <a:ea typeface="微软雅黑" panose="020B0503020204020204" pitchFamily="34" charset="-122"/>
                </a:rPr>
                <a:t>3</a:t>
              </a:r>
              <a:r>
                <a:rPr lang="zh-CN" altLang="zh-CN" dirty="0">
                  <a:solidFill>
                    <a:schemeClr val="bg1"/>
                  </a:solidFill>
                  <a:latin typeface="微软雅黑" panose="020B0503020204020204" pitchFamily="34" charset="-122"/>
                  <a:ea typeface="微软雅黑" panose="020B0503020204020204" pitchFamily="34" charset="-122"/>
                </a:rPr>
                <a:t>年中</a:t>
              </a:r>
              <a:r>
                <a:rPr lang="zh-CN" altLang="en-US"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许多大学、研究所等单位组织了多次以</a:t>
              </a:r>
              <a:r>
                <a:rPr lang="zh-CN" altLang="zh-CN" b="1" dirty="0">
                  <a:solidFill>
                    <a:schemeClr val="bg1"/>
                  </a:solidFill>
                  <a:latin typeface="微软雅黑" panose="020B0503020204020204" pitchFamily="34" charset="-122"/>
                  <a:ea typeface="微软雅黑" panose="020B0503020204020204" pitchFamily="34" charset="-122"/>
                </a:rPr>
                <a:t>材料基因组计划为主题的</a:t>
              </a:r>
              <a:endParaRPr lang="en-US" altLang="zh-CN" b="1" dirty="0">
                <a:solidFill>
                  <a:schemeClr val="bg1"/>
                </a:solidFill>
                <a:latin typeface="微软雅黑" panose="020B0503020204020204" pitchFamily="34" charset="-122"/>
                <a:ea typeface="微软雅黑" panose="020B0503020204020204" pitchFamily="34" charset="-122"/>
              </a:endParaRPr>
            </a:p>
            <a:p>
              <a:pPr algn="ctr"/>
              <a:r>
                <a:rPr lang="zh-CN" altLang="zh-CN" b="1" dirty="0">
                  <a:solidFill>
                    <a:schemeClr val="bg1"/>
                  </a:solidFill>
                  <a:latin typeface="微软雅黑" panose="020B0503020204020204" pitchFamily="34" charset="-122"/>
                  <a:ea typeface="微软雅黑" panose="020B0503020204020204" pitchFamily="34" charset="-122"/>
                </a:rPr>
                <a:t>研讨会、报告会</a:t>
              </a:r>
              <a:endParaRPr lang="en-US" altLang="zh-CN" dirty="0">
                <a:solidFill>
                  <a:schemeClr val="bg1"/>
                </a:solidFill>
                <a:latin typeface="微软雅黑" panose="020B0503020204020204" pitchFamily="34" charset="-122"/>
                <a:ea typeface="微软雅黑" panose="020B0503020204020204" pitchFamily="34" charset="-122"/>
              </a:endParaRPr>
            </a:p>
          </p:txBody>
        </p:sp>
      </p:grpSp>
      <p:grpSp>
        <p:nvGrpSpPr>
          <p:cNvPr id="78" name="组合 77"/>
          <p:cNvGrpSpPr/>
          <p:nvPr/>
        </p:nvGrpSpPr>
        <p:grpSpPr>
          <a:xfrm>
            <a:off x="1323788" y="5856956"/>
            <a:ext cx="9409563" cy="659033"/>
            <a:chOff x="54439" y="5875802"/>
            <a:chExt cx="9409563" cy="659033"/>
          </a:xfrm>
        </p:grpSpPr>
        <p:sp>
          <p:nvSpPr>
            <p:cNvPr id="71" name="文本框 70"/>
            <p:cNvSpPr txBox="1"/>
            <p:nvPr/>
          </p:nvSpPr>
          <p:spPr>
            <a:xfrm>
              <a:off x="54439" y="5888504"/>
              <a:ext cx="3366415" cy="646331"/>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材料基因组</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Material Genome Initially</a:t>
              </a:r>
              <a:r>
                <a:rPr lang="zh-CN" altLang="en-US" b="1" dirty="0">
                  <a:latin typeface="微软雅黑" panose="020B0503020204020204" pitchFamily="34" charset="-122"/>
                  <a:ea typeface="微软雅黑" panose="020B0503020204020204" pitchFamily="34" charset="-122"/>
                </a:rPr>
                <a:t>）</a:t>
              </a:r>
            </a:p>
          </p:txBody>
        </p:sp>
        <p:sp>
          <p:nvSpPr>
            <p:cNvPr id="72" name="文本框 71"/>
            <p:cNvSpPr txBox="1"/>
            <p:nvPr/>
          </p:nvSpPr>
          <p:spPr>
            <a:xfrm>
              <a:off x="3420854" y="5888503"/>
              <a:ext cx="564690" cy="646331"/>
            </a:xfrm>
            <a:prstGeom prst="rect">
              <a:avLst/>
            </a:prstGeom>
            <a:noFill/>
          </p:spPr>
          <p:txBody>
            <a:bodyPr wrap="square" rtlCol="0">
              <a:spAutoFit/>
            </a:bodyPr>
            <a:lstStyle/>
            <a:p>
              <a:r>
                <a:rPr lang="en-US" altLang="zh-CN" sz="3600" b="1" dirty="0"/>
                <a:t>=</a:t>
              </a:r>
              <a:endParaRPr lang="zh-CN" altLang="en-US" sz="3600" b="1" dirty="0"/>
            </a:p>
          </p:txBody>
        </p:sp>
        <p:sp>
          <p:nvSpPr>
            <p:cNvPr id="73" name="文本框 72"/>
            <p:cNvSpPr txBox="1"/>
            <p:nvPr/>
          </p:nvSpPr>
          <p:spPr>
            <a:xfrm>
              <a:off x="5998111" y="6027002"/>
              <a:ext cx="1920174"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高通量计算平台</a:t>
              </a:r>
            </a:p>
          </p:txBody>
        </p:sp>
        <p:sp>
          <p:nvSpPr>
            <p:cNvPr id="74" name="文本框 73"/>
            <p:cNvSpPr txBox="1"/>
            <p:nvPr/>
          </p:nvSpPr>
          <p:spPr>
            <a:xfrm>
              <a:off x="3931695" y="6027002"/>
              <a:ext cx="1920174"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高通量实验平台</a:t>
              </a:r>
            </a:p>
          </p:txBody>
        </p:sp>
        <p:sp>
          <p:nvSpPr>
            <p:cNvPr id="75" name="文本框 74"/>
            <p:cNvSpPr txBox="1"/>
            <p:nvPr/>
          </p:nvSpPr>
          <p:spPr>
            <a:xfrm>
              <a:off x="8064527" y="6030163"/>
              <a:ext cx="139947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材料数据库</a:t>
              </a:r>
            </a:p>
          </p:txBody>
        </p:sp>
        <p:sp>
          <p:nvSpPr>
            <p:cNvPr id="76" name="文本框 75"/>
            <p:cNvSpPr txBox="1"/>
            <p:nvPr/>
          </p:nvSpPr>
          <p:spPr>
            <a:xfrm>
              <a:off x="5681511" y="5875802"/>
              <a:ext cx="564690" cy="646331"/>
            </a:xfrm>
            <a:prstGeom prst="rect">
              <a:avLst/>
            </a:prstGeom>
            <a:noFill/>
          </p:spPr>
          <p:txBody>
            <a:bodyPr wrap="square" rtlCol="0">
              <a:spAutoFit/>
            </a:bodyPr>
            <a:lstStyle/>
            <a:p>
              <a:r>
                <a:rPr lang="en-US" altLang="zh-CN" sz="3600" b="1" dirty="0"/>
                <a:t>+</a:t>
              </a:r>
              <a:endParaRPr lang="zh-CN" altLang="en-US" sz="3600" b="1" dirty="0"/>
            </a:p>
          </p:txBody>
        </p:sp>
        <p:sp>
          <p:nvSpPr>
            <p:cNvPr id="77" name="文本框 76"/>
            <p:cNvSpPr txBox="1"/>
            <p:nvPr/>
          </p:nvSpPr>
          <p:spPr>
            <a:xfrm>
              <a:off x="7713568" y="5888501"/>
              <a:ext cx="564690" cy="646331"/>
            </a:xfrm>
            <a:prstGeom prst="rect">
              <a:avLst/>
            </a:prstGeom>
            <a:noFill/>
          </p:spPr>
          <p:txBody>
            <a:bodyPr wrap="square" rtlCol="0">
              <a:spAutoFit/>
            </a:bodyPr>
            <a:lstStyle/>
            <a:p>
              <a:r>
                <a:rPr lang="en-US" altLang="zh-CN" sz="3600" b="1" dirty="0"/>
                <a:t>+</a:t>
              </a:r>
              <a:endParaRPr lang="zh-CN" altLang="en-US" sz="3600" b="1" dirty="0"/>
            </a:p>
          </p:txBody>
        </p:sp>
      </p:grpSp>
    </p:spTree>
    <p:extLst>
      <p:ext uri="{BB962C8B-B14F-4D97-AF65-F5344CB8AC3E}">
        <p14:creationId xmlns:p14="http://schemas.microsoft.com/office/powerpoint/2010/main" val="363816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图片 30"/>
          <p:cNvPicPr>
            <a:picLocks noChangeAspect="1"/>
          </p:cNvPicPr>
          <p:nvPr/>
        </p:nvPicPr>
        <p:blipFill>
          <a:blip r:embed="rId3"/>
          <a:stretch>
            <a:fillRect/>
          </a:stretch>
        </p:blipFill>
        <p:spPr>
          <a:xfrm>
            <a:off x="0" y="0"/>
            <a:ext cx="12191999" cy="523220"/>
          </a:xfrm>
          <a:prstGeom prst="rect">
            <a:avLst/>
          </a:prstGeom>
        </p:spPr>
      </p:pic>
      <p:grpSp>
        <p:nvGrpSpPr>
          <p:cNvPr id="33" name="组合 32"/>
          <p:cNvGrpSpPr/>
          <p:nvPr/>
        </p:nvGrpSpPr>
        <p:grpSpPr>
          <a:xfrm>
            <a:off x="374376" y="1249068"/>
            <a:ext cx="11169924" cy="3196931"/>
            <a:chOff x="533477" y="1950299"/>
            <a:chExt cx="8007086" cy="2291700"/>
          </a:xfrm>
        </p:grpSpPr>
        <p:cxnSp>
          <p:nvCxnSpPr>
            <p:cNvPr id="3" name="直接连接符 2"/>
            <p:cNvCxnSpPr>
              <a:cxnSpLocks/>
              <a:endCxn id="5" idx="2"/>
            </p:cNvCxnSpPr>
            <p:nvPr/>
          </p:nvCxnSpPr>
          <p:spPr>
            <a:xfrm flipV="1">
              <a:off x="1261533" y="2894279"/>
              <a:ext cx="6367992" cy="1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216024" y="285220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629525" y="285617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cxnSpLocks/>
            </p:cNvCxnSpPr>
            <p:nvPr/>
          </p:nvCxnSpPr>
          <p:spPr>
            <a:xfrm>
              <a:off x="1259416" y="2661179"/>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a:off x="2697691" y="2900894"/>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a:off x="4143109" y="2684994"/>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a:off x="5579004" y="2684994"/>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p:cNvCxnSpPr>
            <p:nvPr/>
          </p:nvCxnSpPr>
          <p:spPr>
            <a:xfrm>
              <a:off x="7663392" y="2692137"/>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a:off x="7661011" y="2894541"/>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29416" y="2425338"/>
              <a:ext cx="824079" cy="28681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1970</a:t>
              </a:r>
              <a:r>
                <a:rPr lang="zh-CN" altLang="en-US" sz="2000" dirty="0">
                  <a:latin typeface="微软雅黑" panose="020B0503020204020204" pitchFamily="34" charset="-122"/>
                  <a:ea typeface="微软雅黑" panose="020B0503020204020204" pitchFamily="34" charset="-122"/>
                </a:rPr>
                <a:t>年</a:t>
              </a:r>
            </a:p>
          </p:txBody>
        </p:sp>
        <p:cxnSp>
          <p:nvCxnSpPr>
            <p:cNvPr id="13" name="直接连接符 12"/>
            <p:cNvCxnSpPr>
              <a:cxnSpLocks/>
            </p:cNvCxnSpPr>
            <p:nvPr/>
          </p:nvCxnSpPr>
          <p:spPr>
            <a:xfrm>
              <a:off x="1256241" y="2919944"/>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33477" y="3131666"/>
              <a:ext cx="1441292" cy="617757"/>
            </a:xfrm>
            <a:prstGeom prst="rect">
              <a:avLst/>
            </a:prstGeom>
            <a:solidFill>
              <a:schemeClr val="bg1">
                <a:lumMod val="85000"/>
                <a:alpha val="50000"/>
              </a:schemeClr>
            </a:solidFill>
            <a:ln w="3175">
              <a:noFill/>
            </a:ln>
          </p:spPr>
          <p:txBody>
            <a:bodyPr wrap="square" rtlCol="0">
              <a:spAutoFit/>
            </a:bodyPr>
            <a:lstStyle/>
            <a:p>
              <a:pPr algn="ctr"/>
              <a:r>
                <a:rPr lang="en-US" altLang="zh-CN" sz="1600" b="1" dirty="0" err="1">
                  <a:solidFill>
                    <a:srgbClr val="FF0000"/>
                  </a:solidFill>
                  <a:latin typeface="微软雅黑" panose="020B0503020204020204" pitchFamily="34" charset="-122"/>
                  <a:ea typeface="微软雅黑" panose="020B0503020204020204" pitchFamily="34" charset="-122"/>
                </a:rPr>
                <a:t>Hanak</a:t>
              </a:r>
              <a:r>
                <a:rPr lang="zh-CN" altLang="en-US" sz="1600" dirty="0">
                  <a:latin typeface="微软雅黑" panose="020B0503020204020204" pitchFamily="34" charset="-122"/>
                  <a:ea typeface="微软雅黑" panose="020B0503020204020204" pitchFamily="34" charset="-122"/>
                </a:rPr>
                <a:t>首先提出了</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多样品实验</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的概念</a:t>
              </a:r>
            </a:p>
          </p:txBody>
        </p:sp>
        <p:sp>
          <p:nvSpPr>
            <p:cNvPr id="15" name="文本框 14"/>
            <p:cNvSpPr txBox="1"/>
            <p:nvPr/>
          </p:nvSpPr>
          <p:spPr>
            <a:xfrm>
              <a:off x="2152851" y="3121708"/>
              <a:ext cx="1083833" cy="507443"/>
            </a:xfrm>
            <a:prstGeom prst="rect">
              <a:avLst/>
            </a:prstGeom>
            <a:noFill/>
          </p:spPr>
          <p:txBody>
            <a:bodyPr wrap="none" rtlCol="0">
              <a:spAutoFit/>
            </a:bodyPr>
            <a:lstStyle/>
            <a:p>
              <a:pPr algn="ct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80</a:t>
              </a:r>
              <a:r>
                <a:rPr lang="zh-CN" altLang="en-US" sz="2000" dirty="0">
                  <a:latin typeface="微软雅黑" panose="020B0503020204020204" pitchFamily="34" charset="-122"/>
                  <a:ea typeface="微软雅黑" panose="020B0503020204020204" pitchFamily="34" charset="-122"/>
                </a:rPr>
                <a:t>年代中期</a:t>
              </a:r>
            </a:p>
          </p:txBody>
        </p:sp>
        <p:cxnSp>
          <p:nvCxnSpPr>
            <p:cNvPr id="16" name="直接连接符 15"/>
            <p:cNvCxnSpPr>
              <a:cxnSpLocks/>
            </p:cNvCxnSpPr>
            <p:nvPr/>
          </p:nvCxnSpPr>
          <p:spPr>
            <a:xfrm>
              <a:off x="2697691" y="2691344"/>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83495" y="2070253"/>
              <a:ext cx="1251541" cy="617757"/>
            </a:xfrm>
            <a:prstGeom prst="rect">
              <a:avLst/>
            </a:prstGeom>
            <a:solidFill>
              <a:schemeClr val="bg1">
                <a:lumMod val="85000"/>
                <a:alpha val="50000"/>
              </a:schemeClr>
            </a:solidFill>
            <a:ln w="3175">
              <a:noFill/>
            </a:ln>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兴起了</a:t>
              </a:r>
              <a:r>
                <a:rPr lang="zh-CN" altLang="en-US" sz="1600" b="1" dirty="0">
                  <a:solidFill>
                    <a:srgbClr val="D83524"/>
                  </a:solidFill>
                  <a:latin typeface="微软雅黑" panose="020B0503020204020204" pitchFamily="34" charset="-122"/>
                  <a:ea typeface="微软雅黑" panose="020B0503020204020204" pitchFamily="34" charset="-122"/>
                </a:rPr>
                <a:t>组合化学</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并派生到</a:t>
              </a:r>
              <a:endParaRPr lang="en-US" altLang="zh-CN" sz="1600" dirty="0">
                <a:latin typeface="微软雅黑" panose="020B0503020204020204" pitchFamily="34" charset="-122"/>
                <a:ea typeface="微软雅黑" panose="020B0503020204020204" pitchFamily="34" charset="-122"/>
              </a:endParaRPr>
            </a:p>
            <a:p>
              <a:pPr algn="ctr"/>
              <a:r>
                <a:rPr lang="zh-CN" altLang="en-US" sz="1600" b="1" dirty="0">
                  <a:solidFill>
                    <a:srgbClr val="D83524"/>
                  </a:solidFill>
                  <a:latin typeface="微软雅黑" panose="020B0503020204020204" pitchFamily="34" charset="-122"/>
                  <a:ea typeface="微软雅黑" panose="020B0503020204020204" pitchFamily="34" charset="-122"/>
                </a:rPr>
                <a:t>高通量生物研究</a:t>
              </a:r>
            </a:p>
          </p:txBody>
        </p:sp>
        <p:sp>
          <p:nvSpPr>
            <p:cNvPr id="18" name="文本框 17"/>
            <p:cNvSpPr txBox="1"/>
            <p:nvPr/>
          </p:nvSpPr>
          <p:spPr>
            <a:xfrm>
              <a:off x="3676239" y="2231986"/>
              <a:ext cx="932152" cy="507444"/>
            </a:xfrm>
            <a:prstGeom prst="rect">
              <a:avLst/>
            </a:prstGeom>
            <a:noFill/>
          </p:spPr>
          <p:txBody>
            <a:bodyPr wrap="none" rtlCol="0">
              <a:spAutoFit/>
            </a:bodyPr>
            <a:lstStyle/>
            <a:p>
              <a:pPr algn="ct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90</a:t>
              </a:r>
            </a:p>
            <a:p>
              <a:pPr algn="ctr"/>
              <a:r>
                <a:rPr lang="zh-CN" altLang="en-US" sz="2000" dirty="0">
                  <a:latin typeface="微软雅黑" panose="020B0503020204020204" pitchFamily="34" charset="-122"/>
                  <a:ea typeface="微软雅黑" panose="020B0503020204020204" pitchFamily="34" charset="-122"/>
                </a:rPr>
                <a:t>年代中期</a:t>
              </a:r>
            </a:p>
          </p:txBody>
        </p:sp>
        <p:sp>
          <p:nvSpPr>
            <p:cNvPr id="19" name="文本框 18"/>
            <p:cNvSpPr txBox="1"/>
            <p:nvPr/>
          </p:nvSpPr>
          <p:spPr>
            <a:xfrm>
              <a:off x="3471877" y="3116799"/>
              <a:ext cx="1340874" cy="1125200"/>
            </a:xfrm>
            <a:prstGeom prst="rect">
              <a:avLst/>
            </a:prstGeom>
            <a:solidFill>
              <a:schemeClr val="bg1">
                <a:lumMod val="85000"/>
                <a:alpha val="50000"/>
              </a:schemeClr>
            </a:solidFill>
            <a:ln w="3175">
              <a:noFill/>
            </a:ln>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美国劳伦斯伯克利</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国家实验室的</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项晓东和</a:t>
              </a:r>
              <a:r>
                <a:rPr lang="en-US" altLang="zh-CN" sz="1600" dirty="0">
                  <a:latin typeface="微软雅黑" panose="020B0503020204020204" pitchFamily="34" charset="-122"/>
                  <a:ea typeface="微软雅黑" panose="020B0503020204020204" pitchFamily="34" charset="-122"/>
                </a:rPr>
                <a:t>Schultz</a:t>
              </a:r>
            </a:p>
            <a:p>
              <a:pPr algn="ctr"/>
              <a:r>
                <a:rPr lang="zh-CN" altLang="en-US" sz="1600" b="1" dirty="0">
                  <a:solidFill>
                    <a:srgbClr val="D83524"/>
                  </a:solidFill>
                  <a:latin typeface="微软雅黑" panose="020B0503020204020204" pitchFamily="34" charset="-122"/>
                  <a:ea typeface="微软雅黑" panose="020B0503020204020204" pitchFamily="34" charset="-122"/>
                </a:rPr>
                <a:t>发展和完善</a:t>
              </a:r>
              <a:r>
                <a:rPr lang="zh-CN" altLang="en-US" sz="1600" dirty="0">
                  <a:latin typeface="微软雅黑" panose="020B0503020204020204" pitchFamily="34" charset="-122"/>
                  <a:ea typeface="微软雅黑" panose="020B0503020204020204" pitchFamily="34" charset="-122"/>
                </a:rPr>
                <a:t>了现代</a:t>
              </a:r>
              <a:endParaRPr lang="en-US" altLang="zh-CN" sz="1600" dirty="0">
                <a:latin typeface="微软雅黑" panose="020B0503020204020204" pitchFamily="34" charset="-122"/>
                <a:ea typeface="微软雅黑" panose="020B0503020204020204" pitchFamily="34" charset="-122"/>
              </a:endParaRPr>
            </a:p>
            <a:p>
              <a:pPr algn="ctr"/>
              <a:r>
                <a:rPr lang="zh-CN" altLang="en-US" sz="1600" b="1" dirty="0">
                  <a:solidFill>
                    <a:srgbClr val="D83524"/>
                  </a:solidFill>
                  <a:latin typeface="微软雅黑" panose="020B0503020204020204" pitchFamily="34" charset="-122"/>
                  <a:ea typeface="微软雅黑" panose="020B0503020204020204" pitchFamily="34" charset="-122"/>
                </a:rPr>
                <a:t>高通量组合材料</a:t>
              </a:r>
              <a:endParaRPr lang="en-US" altLang="zh-CN" sz="1600" b="1" dirty="0">
                <a:solidFill>
                  <a:srgbClr val="D83524"/>
                </a:solidFill>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实验方法</a:t>
              </a:r>
            </a:p>
          </p:txBody>
        </p:sp>
        <p:cxnSp>
          <p:nvCxnSpPr>
            <p:cNvPr id="20" name="直接连接符 19"/>
            <p:cNvCxnSpPr>
              <a:cxnSpLocks/>
            </p:cNvCxnSpPr>
            <p:nvPr/>
          </p:nvCxnSpPr>
          <p:spPr>
            <a:xfrm>
              <a:off x="4142316" y="2894544"/>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112928" y="3067143"/>
              <a:ext cx="932152" cy="507444"/>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90</a:t>
              </a:r>
            </a:p>
            <a:p>
              <a:r>
                <a:rPr lang="zh-CN" altLang="en-US" sz="2000" dirty="0">
                  <a:latin typeface="微软雅黑" panose="020B0503020204020204" pitchFamily="34" charset="-122"/>
                  <a:ea typeface="微软雅黑" panose="020B0503020204020204" pitchFamily="34" charset="-122"/>
                </a:rPr>
                <a:t>年代末期</a:t>
              </a:r>
            </a:p>
          </p:txBody>
        </p:sp>
        <p:cxnSp>
          <p:nvCxnSpPr>
            <p:cNvPr id="22" name="直接连接符 21"/>
            <p:cNvCxnSpPr>
              <a:cxnSpLocks/>
            </p:cNvCxnSpPr>
            <p:nvPr/>
          </p:nvCxnSpPr>
          <p:spPr>
            <a:xfrm>
              <a:off x="5579004" y="2894544"/>
              <a:ext cx="0" cy="200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959830" y="1950299"/>
              <a:ext cx="1243379" cy="772197"/>
            </a:xfrm>
            <a:prstGeom prst="rect">
              <a:avLst/>
            </a:prstGeom>
            <a:solidFill>
              <a:schemeClr val="bg1">
                <a:lumMod val="85000"/>
                <a:alpha val="50000"/>
              </a:schemeClr>
            </a:solidFill>
            <a:ln w="3175">
              <a:noFill/>
            </a:ln>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高通量组合材料实验方法已在</a:t>
              </a:r>
              <a:r>
                <a:rPr lang="zh-CN" altLang="en-US" sz="1600" b="1" dirty="0">
                  <a:solidFill>
                    <a:srgbClr val="FF0000"/>
                  </a:solidFill>
                  <a:latin typeface="微软雅黑" panose="020B0503020204020204" pitchFamily="34" charset="-122"/>
                  <a:ea typeface="微软雅黑" panose="020B0503020204020204" pitchFamily="34" charset="-122"/>
                </a:rPr>
                <a:t>较大范围</a:t>
              </a:r>
              <a:r>
                <a:rPr lang="zh-CN" altLang="en-US" sz="1600" dirty="0">
                  <a:latin typeface="微软雅黑" panose="020B0503020204020204" pitchFamily="34" charset="-122"/>
                  <a:ea typeface="微软雅黑" panose="020B0503020204020204" pitchFamily="34" charset="-122"/>
                </a:rPr>
                <a:t>被材料科技工业领域</a:t>
              </a:r>
              <a:r>
                <a:rPr lang="zh-CN" altLang="en-US" sz="1600" b="1" dirty="0">
                  <a:solidFill>
                    <a:srgbClr val="FF0000"/>
                  </a:solidFill>
                  <a:latin typeface="微软雅黑" panose="020B0503020204020204" pitchFamily="34" charset="-122"/>
                  <a:ea typeface="微软雅黑" panose="020B0503020204020204" pitchFamily="34" charset="-122"/>
                </a:rPr>
                <a:t>接受</a:t>
              </a:r>
            </a:p>
          </p:txBody>
        </p:sp>
        <p:sp>
          <p:nvSpPr>
            <p:cNvPr id="24" name="文本框 23"/>
            <p:cNvSpPr txBox="1"/>
            <p:nvPr/>
          </p:nvSpPr>
          <p:spPr>
            <a:xfrm>
              <a:off x="7211022" y="2462358"/>
              <a:ext cx="899978" cy="286816"/>
            </a:xfrm>
            <a:prstGeom prst="rect">
              <a:avLst/>
            </a:prstGeom>
            <a:noFill/>
          </p:spPr>
          <p:txBody>
            <a:bodyPr wrap="none" rtlCol="0">
              <a:spAutoFit/>
            </a:bodyPr>
            <a:lstStyle/>
            <a:p>
              <a:pPr algn="ctr"/>
              <a:r>
                <a:rPr lang="en-US" altLang="zh-CN" sz="2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世纪后</a:t>
              </a:r>
            </a:p>
          </p:txBody>
        </p:sp>
        <p:sp>
          <p:nvSpPr>
            <p:cNvPr id="25" name="文本框 24"/>
            <p:cNvSpPr txBox="1"/>
            <p:nvPr/>
          </p:nvSpPr>
          <p:spPr>
            <a:xfrm>
              <a:off x="6726874" y="3131666"/>
              <a:ext cx="1813689" cy="948699"/>
            </a:xfrm>
            <a:prstGeom prst="rect">
              <a:avLst/>
            </a:prstGeom>
            <a:solidFill>
              <a:schemeClr val="bg1">
                <a:lumMod val="85000"/>
                <a:alpha val="50000"/>
              </a:schemeClr>
            </a:solidFill>
            <a:ln w="3175">
              <a:noFill/>
            </a:ln>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出现专门提供商业化</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研发服务的公司</a:t>
              </a:r>
              <a:endParaRPr lang="en-US" altLang="zh-CN" sz="1600" dirty="0">
                <a:latin typeface="微软雅黑" panose="020B0503020204020204" pitchFamily="34" charset="-122"/>
                <a:ea typeface="微软雅黑" panose="020B0503020204020204" pitchFamily="34" charset="-122"/>
              </a:endParaRPr>
            </a:p>
            <a:p>
              <a:pPr algn="ctr"/>
              <a:r>
                <a:rPr lang="zh-CN" altLang="en-US" sz="1600" b="1" dirty="0">
                  <a:solidFill>
                    <a:srgbClr val="D63726"/>
                  </a:solidFill>
                  <a:latin typeface="微软雅黑" panose="020B0503020204020204" pitchFamily="34" charset="-122"/>
                  <a:ea typeface="微软雅黑" panose="020B0503020204020204" pitchFamily="34" charset="-122"/>
                </a:rPr>
                <a:t>中国的亚申科技研发中心</a:t>
              </a:r>
              <a:r>
                <a:rPr lang="zh-CN" altLang="en-US" sz="1600" dirty="0">
                  <a:latin typeface="微软雅黑" panose="020B0503020204020204" pitchFamily="34" charset="-122"/>
                  <a:ea typeface="微软雅黑" panose="020B0503020204020204" pitchFamily="34" charset="-122"/>
                </a:rPr>
                <a:t>（上海）有限公司和</a:t>
              </a:r>
              <a:endParaRPr lang="en-US" altLang="zh-CN" sz="1600" dirty="0">
                <a:latin typeface="微软雅黑" panose="020B0503020204020204" pitchFamily="34" charset="-122"/>
                <a:ea typeface="微软雅黑" panose="020B0503020204020204" pitchFamily="34" charset="-122"/>
              </a:endParaRPr>
            </a:p>
            <a:p>
              <a:pPr algn="ctr"/>
              <a:r>
                <a:rPr lang="zh-CN" altLang="en-US" sz="1600" b="1" dirty="0">
                  <a:solidFill>
                    <a:srgbClr val="D63726"/>
                  </a:solidFill>
                  <a:latin typeface="微软雅黑" panose="020B0503020204020204" pitchFamily="34" charset="-122"/>
                  <a:ea typeface="微软雅黑" panose="020B0503020204020204" pitchFamily="34" charset="-122"/>
                </a:rPr>
                <a:t>美国</a:t>
              </a:r>
              <a:r>
                <a:rPr lang="en-US" altLang="zh-CN" sz="1600" b="1" dirty="0">
                  <a:solidFill>
                    <a:srgbClr val="D63726"/>
                  </a:solidFill>
                  <a:latin typeface="微软雅黑" panose="020B0503020204020204" pitchFamily="34" charset="-122"/>
                  <a:ea typeface="微软雅黑" panose="020B0503020204020204" pitchFamily="34" charset="-122"/>
                </a:rPr>
                <a:t>Intermolecular</a:t>
              </a:r>
              <a:r>
                <a:rPr lang="zh-CN" altLang="en-US" sz="1600" dirty="0">
                  <a:latin typeface="微软雅黑" panose="020B0503020204020204" pitchFamily="34" charset="-122"/>
                  <a:ea typeface="微软雅黑" panose="020B0503020204020204" pitchFamily="34" charset="-122"/>
                </a:rPr>
                <a:t>公司</a:t>
              </a:r>
            </a:p>
          </p:txBody>
        </p:sp>
      </p:grpSp>
      <p:sp>
        <p:nvSpPr>
          <p:cNvPr id="26" name="文本框 25"/>
          <p:cNvSpPr txBox="1"/>
          <p:nvPr/>
        </p:nvSpPr>
        <p:spPr>
          <a:xfrm>
            <a:off x="5099198" y="5616510"/>
            <a:ext cx="2700069" cy="369332"/>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电化学阻抗谱</a:t>
            </a:r>
            <a:r>
              <a:rPr lang="zh-CN" altLang="en-US" b="1" dirty="0">
                <a:latin typeface="微软雅黑" panose="020B0503020204020204" pitchFamily="34" charset="-122"/>
                <a:ea typeface="微软雅黑" panose="020B0503020204020204" pitchFamily="34" charset="-122"/>
              </a:rPr>
              <a:t>实验（</a:t>
            </a:r>
            <a:r>
              <a:rPr lang="en-US" altLang="zh-CN" b="1" dirty="0">
                <a:latin typeface="微软雅黑" panose="020B0503020204020204" pitchFamily="34" charset="-122"/>
                <a:ea typeface="微软雅黑" panose="020B0503020204020204" pitchFamily="34" charset="-122"/>
              </a:rPr>
              <a:t>EIS</a:t>
            </a:r>
            <a:r>
              <a:rPr lang="zh-CN" altLang="en-US" b="1" dirty="0">
                <a:latin typeface="微软雅黑" panose="020B0503020204020204" pitchFamily="34" charset="-122"/>
                <a:ea typeface="微软雅黑" panose="020B0503020204020204" pitchFamily="34" charset="-122"/>
              </a:rPr>
              <a:t>）</a:t>
            </a:r>
          </a:p>
        </p:txBody>
      </p:sp>
      <p:sp>
        <p:nvSpPr>
          <p:cNvPr id="27" name="文本框 26"/>
          <p:cNvSpPr txBox="1"/>
          <p:nvPr/>
        </p:nvSpPr>
        <p:spPr>
          <a:xfrm>
            <a:off x="7841960" y="5616510"/>
            <a:ext cx="3284071" cy="369332"/>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动电位极化曲线测试</a:t>
            </a:r>
            <a:r>
              <a:rPr lang="zh-CN" altLang="en-US" b="1" dirty="0">
                <a:latin typeface="微软雅黑" panose="020B0503020204020204" pitchFamily="34" charset="-122"/>
                <a:ea typeface="微软雅黑" panose="020B0503020204020204" pitchFamily="34" charset="-122"/>
              </a:rPr>
              <a:t>实验（</a:t>
            </a:r>
            <a:r>
              <a:rPr lang="en-US" altLang="zh-CN" b="1" dirty="0">
                <a:latin typeface="微软雅黑" panose="020B0503020204020204" pitchFamily="34" charset="-122"/>
                <a:ea typeface="微软雅黑" panose="020B0503020204020204" pitchFamily="34" charset="-122"/>
              </a:rPr>
              <a:t>PD</a:t>
            </a:r>
            <a:r>
              <a:rPr lang="zh-CN" altLang="en-US" b="1" dirty="0">
                <a:latin typeface="微软雅黑" panose="020B0503020204020204" pitchFamily="34" charset="-122"/>
                <a:ea typeface="微软雅黑" panose="020B0503020204020204" pitchFamily="34" charset="-122"/>
              </a:rPr>
              <a:t>）</a:t>
            </a:r>
          </a:p>
        </p:txBody>
      </p:sp>
      <p:sp>
        <p:nvSpPr>
          <p:cNvPr id="28" name="文本框 27"/>
          <p:cNvSpPr txBox="1"/>
          <p:nvPr/>
        </p:nvSpPr>
        <p:spPr>
          <a:xfrm>
            <a:off x="300207" y="5114031"/>
            <a:ext cx="264255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本文涉及的高通量实验：</a:t>
            </a:r>
          </a:p>
        </p:txBody>
      </p:sp>
      <p:sp>
        <p:nvSpPr>
          <p:cNvPr id="29" name="文本框 28"/>
          <p:cNvSpPr txBox="1"/>
          <p:nvPr/>
        </p:nvSpPr>
        <p:spPr>
          <a:xfrm>
            <a:off x="2597976" y="5616510"/>
            <a:ext cx="2458529" cy="369332"/>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开路电位</a:t>
            </a:r>
            <a:r>
              <a:rPr lang="zh-CN" altLang="en-US" b="1" dirty="0">
                <a:latin typeface="微软雅黑" panose="020B0503020204020204" pitchFamily="34" charset="-122"/>
                <a:ea typeface="微软雅黑" panose="020B0503020204020204" pitchFamily="34" charset="-122"/>
              </a:rPr>
              <a:t>实验（</a:t>
            </a:r>
            <a:r>
              <a:rPr lang="en-US" altLang="zh-CN" b="1" dirty="0">
                <a:latin typeface="微软雅黑" panose="020B0503020204020204" pitchFamily="34" charset="-122"/>
                <a:ea typeface="微软雅黑" panose="020B0503020204020204" pitchFamily="34" charset="-122"/>
              </a:rPr>
              <a:t>OCP</a:t>
            </a:r>
            <a:r>
              <a:rPr lang="zh-CN" altLang="en-US" b="1" dirty="0">
                <a:latin typeface="微软雅黑" panose="020B0503020204020204" pitchFamily="34" charset="-122"/>
                <a:ea typeface="微软雅黑" panose="020B0503020204020204" pitchFamily="34" charset="-122"/>
              </a:rPr>
              <a:t>）</a:t>
            </a:r>
          </a:p>
        </p:txBody>
      </p:sp>
      <p:sp>
        <p:nvSpPr>
          <p:cNvPr id="32" name="文本框 31"/>
          <p:cNvSpPr txBox="1"/>
          <p:nvPr/>
        </p:nvSpPr>
        <p:spPr>
          <a:xfrm>
            <a:off x="-1" y="0"/>
            <a:ext cx="39370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背景介绍</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材料基因组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478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p:nvPicPr>
        <p:blipFill>
          <a:blip r:embed="rId4"/>
          <a:stretch>
            <a:fillRect/>
          </a:stretch>
        </p:blipFill>
        <p:spPr>
          <a:xfrm>
            <a:off x="0" y="0"/>
            <a:ext cx="12191999" cy="523220"/>
          </a:xfrm>
          <a:prstGeom prst="rect">
            <a:avLst/>
          </a:prstGeom>
        </p:spPr>
      </p:pic>
      <p:sp>
        <p:nvSpPr>
          <p:cNvPr id="6" name="文本框 5"/>
          <p:cNvSpPr txBox="1"/>
          <p:nvPr/>
        </p:nvSpPr>
        <p:spPr>
          <a:xfrm>
            <a:off x="-1" y="0"/>
            <a:ext cx="43053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材料基因组</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高通量实验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46100" y="787400"/>
            <a:ext cx="5156200" cy="1292662"/>
          </a:xfrm>
          <a:prstGeom prst="rect">
            <a:avLst/>
          </a:prstGeom>
          <a:noFill/>
        </p:spPr>
        <p:txBody>
          <a:bodyPr wrap="square" rtlCol="0">
            <a:spAutoFit/>
          </a:bodyPr>
          <a:lstStyle/>
          <a:p>
            <a:r>
              <a:rPr lang="zh-CN" altLang="zh-CN" sz="2400" b="1" dirty="0">
                <a:latin typeface="微软雅黑" panose="020B0503020204020204" pitchFamily="34" charset="-122"/>
                <a:ea typeface="微软雅黑" panose="020B0503020204020204" pitchFamily="34" charset="-122"/>
              </a:rPr>
              <a:t>开路电位</a:t>
            </a:r>
            <a:endParaRPr lang="en-US" altLang="zh-CN" sz="2400"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(Open Circuit Potential, OCP)</a:t>
            </a:r>
          </a:p>
          <a:p>
            <a:r>
              <a:rPr lang="zh-CN" altLang="zh-CN" dirty="0">
                <a:latin typeface="微软雅黑" panose="020B0503020204020204" pitchFamily="34" charset="-122"/>
                <a:ea typeface="微软雅黑" panose="020B0503020204020204" pitchFamily="34" charset="-122"/>
              </a:rPr>
              <a:t>是金属在电解质溶液环境中自然腐蚀过程中，</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相对于参比电极的</a:t>
            </a:r>
            <a:r>
              <a:rPr lang="zh-CN" altLang="zh-CN" b="1" dirty="0">
                <a:solidFill>
                  <a:srgbClr val="FF0000"/>
                </a:solidFill>
                <a:latin typeface="微软雅黑" panose="020B0503020204020204" pitchFamily="34" charset="-122"/>
                <a:ea typeface="微软雅黑" panose="020B0503020204020204" pitchFamily="34" charset="-122"/>
              </a:rPr>
              <a:t>电位差</a:t>
            </a:r>
            <a:r>
              <a:rPr lang="zh-CN" altLang="zh-CN" dirty="0">
                <a:latin typeface="微软雅黑" panose="020B0503020204020204" pitchFamily="34" charset="-122"/>
                <a:ea typeface="微软雅黑" panose="020B0503020204020204" pitchFamily="34" charset="-122"/>
              </a:rPr>
              <a:t>，是一个热力学概念</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46100" y="2080062"/>
            <a:ext cx="4787900" cy="1200329"/>
          </a:xfrm>
          <a:prstGeom prst="rect">
            <a:avLst/>
          </a:prstGeom>
          <a:noFill/>
        </p:spPr>
        <p:txBody>
          <a:bodyPr wrap="square" rtlCol="0">
            <a:spAutoFit/>
          </a:bodyPr>
          <a:lstStyle/>
          <a:p>
            <a:pPr indent="-285750">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只能判断</a:t>
            </a:r>
            <a:r>
              <a:rPr lang="zh-CN" altLang="zh-CN" b="1" dirty="0">
                <a:latin typeface="微软雅黑" panose="020B0503020204020204" pitchFamily="34" charset="-122"/>
                <a:ea typeface="微软雅黑" panose="020B0503020204020204" pitchFamily="34" charset="-122"/>
              </a:rPr>
              <a:t>金属发生腐蚀</a:t>
            </a:r>
            <a:r>
              <a:rPr lang="zh-CN" altLang="zh-CN" dirty="0">
                <a:latin typeface="微软雅黑" panose="020B0503020204020204" pitchFamily="34" charset="-122"/>
                <a:ea typeface="微软雅黑" panose="020B0503020204020204" pitchFamily="34" charset="-122"/>
              </a:rPr>
              <a:t>的</a:t>
            </a:r>
            <a:r>
              <a:rPr lang="zh-CN" altLang="zh-CN" b="1" dirty="0">
                <a:solidFill>
                  <a:srgbClr val="FF0000"/>
                </a:solidFill>
                <a:latin typeface="微软雅黑" panose="020B0503020204020204" pitchFamily="34" charset="-122"/>
                <a:ea typeface="微软雅黑" panose="020B0503020204020204" pitchFamily="34" charset="-122"/>
              </a:rPr>
              <a:t>难易程度</a:t>
            </a:r>
            <a:r>
              <a:rPr lang="zh-CN" altLang="zh-CN" dirty="0">
                <a:latin typeface="微软雅黑" panose="020B0503020204020204" pitchFamily="34" charset="-122"/>
                <a:ea typeface="微软雅黑" panose="020B0503020204020204" pitchFamily="34" charset="-122"/>
              </a:rPr>
              <a:t>和</a:t>
            </a:r>
            <a:r>
              <a:rPr lang="zh-CN" altLang="zh-CN" b="1" dirty="0">
                <a:solidFill>
                  <a:srgbClr val="FF0000"/>
                </a:solidFill>
                <a:latin typeface="微软雅黑" panose="020B0503020204020204" pitchFamily="34" charset="-122"/>
                <a:ea typeface="微软雅黑" panose="020B0503020204020204" pitchFamily="34" charset="-122"/>
              </a:rPr>
              <a:t>概率</a:t>
            </a:r>
            <a:r>
              <a:rPr lang="en-US" altLang="zh-CN" dirty="0">
                <a:latin typeface="微软雅黑" panose="020B0503020204020204" pitchFamily="34" charset="-122"/>
                <a:ea typeface="微软雅黑" panose="020B0503020204020204" pitchFamily="34" charset="-122"/>
              </a:rPr>
              <a:t>;</a:t>
            </a:r>
          </a:p>
          <a:p>
            <a:pPr indent="-285750">
              <a:buFont typeface="Wingdings" panose="05000000000000000000" pitchFamily="2" charset="2"/>
              <a:buChar char="Ø"/>
            </a:pPr>
            <a:r>
              <a:rPr lang="zh-CN" altLang="zh-CN" b="1" dirty="0">
                <a:solidFill>
                  <a:srgbClr val="FF0000"/>
                </a:solidFill>
                <a:latin typeface="微软雅黑" panose="020B0503020204020204" pitchFamily="34" charset="-122"/>
                <a:ea typeface="微软雅黑" panose="020B0503020204020204" pitchFamily="34" charset="-122"/>
              </a:rPr>
              <a:t>不能</a:t>
            </a:r>
            <a:r>
              <a:rPr lang="zh-CN" altLang="zh-CN" dirty="0">
                <a:latin typeface="微软雅黑" panose="020B0503020204020204" pitchFamily="34" charset="-122"/>
                <a:ea typeface="微软雅黑" panose="020B0503020204020204" pitchFamily="34" charset="-122"/>
              </a:rPr>
              <a:t>给出腐蚀</a:t>
            </a:r>
            <a:r>
              <a:rPr lang="zh-CN" altLang="zh-CN" b="1" dirty="0">
                <a:solidFill>
                  <a:srgbClr val="FF0000"/>
                </a:solidFill>
                <a:latin typeface="微软雅黑" panose="020B0503020204020204" pitchFamily="34" charset="-122"/>
                <a:ea typeface="微软雅黑" panose="020B0503020204020204" pitchFamily="34" charset="-122"/>
              </a:rPr>
              <a:t>速度</a:t>
            </a:r>
            <a:r>
              <a:rPr lang="zh-CN" altLang="zh-CN" dirty="0">
                <a:latin typeface="微软雅黑" panose="020B0503020204020204" pitchFamily="34" charset="-122"/>
                <a:ea typeface="微软雅黑" panose="020B0503020204020204" pitchFamily="34" charset="-122"/>
              </a:rPr>
              <a:t>和</a:t>
            </a:r>
            <a:r>
              <a:rPr lang="zh-CN" altLang="zh-CN" b="1" dirty="0">
                <a:solidFill>
                  <a:srgbClr val="FF0000"/>
                </a:solidFill>
                <a:latin typeface="微软雅黑" panose="020B0503020204020204" pitchFamily="34" charset="-122"/>
                <a:ea typeface="微软雅黑" panose="020B0503020204020204" pitchFamily="34" charset="-122"/>
              </a:rPr>
              <a:t>状态</a:t>
            </a:r>
            <a:r>
              <a:rPr lang="en-US" altLang="zh-CN" dirty="0">
                <a:latin typeface="微软雅黑" panose="020B0503020204020204" pitchFamily="34" charset="-122"/>
                <a:ea typeface="微软雅黑" panose="020B0503020204020204" pitchFamily="34" charset="-122"/>
              </a:rPr>
              <a:t>;</a:t>
            </a:r>
          </a:p>
          <a:p>
            <a:pPr indent="-285750">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判断异种金属发生腐蚀的</a:t>
            </a:r>
            <a:r>
              <a:rPr lang="zh-CN" altLang="zh-CN" b="1" dirty="0">
                <a:solidFill>
                  <a:srgbClr val="FF0000"/>
                </a:solidFill>
                <a:latin typeface="微软雅黑" panose="020B0503020204020204" pitchFamily="34" charset="-122"/>
                <a:ea typeface="微软雅黑" panose="020B0503020204020204" pitchFamily="34" charset="-122"/>
              </a:rPr>
              <a:t>倾向性</a:t>
            </a:r>
            <a:r>
              <a:rPr lang="en-US" altLang="zh-CN" dirty="0">
                <a:latin typeface="微软雅黑" panose="020B0503020204020204" pitchFamily="34" charset="-122"/>
                <a:ea typeface="微软雅黑" panose="020B0503020204020204" pitchFamily="34" charset="-122"/>
              </a:rPr>
              <a:t>;</a:t>
            </a:r>
          </a:p>
          <a:p>
            <a:pPr indent="-285750">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开路电位低的更易腐蚀</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426200" y="787400"/>
            <a:ext cx="5499100" cy="1015663"/>
          </a:xfrm>
          <a:prstGeom prst="rect">
            <a:avLst/>
          </a:prstGeom>
          <a:noFill/>
        </p:spPr>
        <p:txBody>
          <a:bodyPr wrap="square" rtlCol="0">
            <a:spAutoFit/>
          </a:bodyPr>
          <a:lstStyle/>
          <a:p>
            <a:r>
              <a:rPr lang="zh-CN" altLang="zh-CN" sz="2400" b="1" dirty="0">
                <a:latin typeface="微软雅黑" panose="020B0503020204020204" pitchFamily="34" charset="-122"/>
                <a:ea typeface="微软雅黑" panose="020B0503020204020204" pitchFamily="34" charset="-122"/>
              </a:rPr>
              <a:t>开路电位</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时间曲线</a:t>
            </a:r>
            <a:r>
              <a:rPr lang="en-US" altLang="zh-CN" sz="2400" b="1"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(Open Circuit Potential Time, OCPT)</a:t>
            </a:r>
          </a:p>
          <a:p>
            <a:r>
              <a:rPr lang="zh-CN" altLang="zh-CN" dirty="0">
                <a:latin typeface="微软雅黑" panose="020B0503020204020204" pitchFamily="34" charset="-122"/>
                <a:ea typeface="微软雅黑" panose="020B0503020204020204" pitchFamily="34" charset="-122"/>
              </a:rPr>
              <a:t>工作电极与参比电极之间开路电位随时间变化的曲线</a:t>
            </a:r>
            <a:endParaRPr lang="zh-CN" altLang="en-US"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6426200" y="2080062"/>
            <a:ext cx="4787900" cy="369332"/>
          </a:xfrm>
          <a:prstGeom prst="rect">
            <a:avLst/>
          </a:prstGeom>
          <a:noFill/>
        </p:spPr>
        <p:txBody>
          <a:bodyPr wrap="square" rtlCol="0">
            <a:spAutoFit/>
          </a:bodyPr>
          <a:lstStyle/>
          <a:p>
            <a:pPr indent="-285750">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可用于检测</a:t>
            </a:r>
            <a:r>
              <a:rPr lang="zh-CN" altLang="zh-CN" b="1" dirty="0">
                <a:solidFill>
                  <a:srgbClr val="FF0000"/>
                </a:solidFill>
                <a:latin typeface="微软雅黑" panose="020B0503020204020204" pitchFamily="34" charset="-122"/>
                <a:ea typeface="微软雅黑" panose="020B0503020204020204" pitchFamily="34" charset="-122"/>
              </a:rPr>
              <a:t>自然腐蚀电位</a:t>
            </a:r>
            <a:r>
              <a:rPr lang="en-US" altLang="zh-CN" dirty="0">
                <a:latin typeface="微软雅黑" panose="020B0503020204020204" pitchFamily="34" charset="-122"/>
                <a:ea typeface="微软雅黑" panose="020B0503020204020204" pitchFamily="34" charset="-122"/>
              </a:rPr>
              <a:t>;</a:t>
            </a:r>
          </a:p>
        </p:txBody>
      </p:sp>
      <p:grpSp>
        <p:nvGrpSpPr>
          <p:cNvPr id="21" name="组合 20"/>
          <p:cNvGrpSpPr/>
          <p:nvPr/>
        </p:nvGrpSpPr>
        <p:grpSpPr>
          <a:xfrm>
            <a:off x="1407417" y="3413727"/>
            <a:ext cx="3433566" cy="3397302"/>
            <a:chOff x="1153417" y="3413727"/>
            <a:chExt cx="3433566" cy="3397302"/>
          </a:xfrm>
        </p:grpSpPr>
        <p:pic>
          <p:nvPicPr>
            <p:cNvPr id="16" name="图片 15"/>
            <p:cNvPicPr>
              <a:picLocks noChangeAspect="1"/>
            </p:cNvPicPr>
            <p:nvPr/>
          </p:nvPicPr>
          <p:blipFill>
            <a:blip r:embed="rId5"/>
            <a:stretch>
              <a:fillRect/>
            </a:stretch>
          </p:blipFill>
          <p:spPr>
            <a:xfrm>
              <a:off x="1153417" y="3413727"/>
              <a:ext cx="3433566" cy="3042555"/>
            </a:xfrm>
            <a:prstGeom prst="rect">
              <a:avLst/>
            </a:prstGeom>
          </p:spPr>
        </p:pic>
        <p:sp>
          <p:nvSpPr>
            <p:cNvPr id="18" name="文本框 17"/>
            <p:cNvSpPr txBox="1"/>
            <p:nvPr/>
          </p:nvSpPr>
          <p:spPr>
            <a:xfrm>
              <a:off x="1974850" y="6503252"/>
              <a:ext cx="1790700"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EIS</a:t>
              </a:r>
              <a:r>
                <a:rPr lang="zh-CN" altLang="en-US" sz="1400" b="1" dirty="0">
                  <a:latin typeface="微软雅黑" panose="020B0503020204020204" pitchFamily="34" charset="-122"/>
                  <a:ea typeface="微软雅黑" panose="020B0503020204020204" pitchFamily="34" charset="-122"/>
                </a:rPr>
                <a:t>开路电位</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时间图</a:t>
              </a:r>
              <a:endParaRPr lang="en-US" altLang="zh-CN" sz="1400" b="1"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7300119" y="3398453"/>
            <a:ext cx="3751262" cy="3412575"/>
            <a:chOff x="7300119" y="3398453"/>
            <a:chExt cx="3751262" cy="3412575"/>
          </a:xfrm>
        </p:grpSpPr>
        <p:pic>
          <p:nvPicPr>
            <p:cNvPr id="17" name="图片 16"/>
            <p:cNvPicPr>
              <a:picLocks noChangeAspect="1"/>
            </p:cNvPicPr>
            <p:nvPr/>
          </p:nvPicPr>
          <p:blipFill rotWithShape="1">
            <a:blip r:embed="rId6"/>
            <a:srcRect t="-1" b="497"/>
            <a:stretch/>
          </p:blipFill>
          <p:spPr>
            <a:xfrm>
              <a:off x="7300119" y="3398453"/>
              <a:ext cx="3751262" cy="3057829"/>
            </a:xfrm>
            <a:prstGeom prst="rect">
              <a:avLst/>
            </a:prstGeom>
          </p:spPr>
        </p:pic>
        <p:sp>
          <p:nvSpPr>
            <p:cNvPr id="20" name="文本框 19"/>
            <p:cNvSpPr txBox="1"/>
            <p:nvPr/>
          </p:nvSpPr>
          <p:spPr>
            <a:xfrm>
              <a:off x="8280400" y="6503251"/>
              <a:ext cx="1790700"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PD</a:t>
              </a:r>
              <a:r>
                <a:rPr lang="zh-CN" altLang="en-US" sz="1400" b="1" dirty="0">
                  <a:latin typeface="微软雅黑" panose="020B0503020204020204" pitchFamily="34" charset="-122"/>
                  <a:ea typeface="微软雅黑" panose="020B0503020204020204" pitchFamily="34" charset="-122"/>
                </a:rPr>
                <a:t>开路电位</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时间图</a:t>
              </a:r>
              <a:endParaRPr lang="en-US" altLang="zh-CN"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4553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p:cNvPicPr>
            <a:picLocks noChangeAspect="1"/>
          </p:cNvPicPr>
          <p:nvPr/>
        </p:nvPicPr>
        <p:blipFill>
          <a:blip r:embed="rId4"/>
          <a:stretch>
            <a:fillRect/>
          </a:stretch>
        </p:blipFill>
        <p:spPr>
          <a:xfrm>
            <a:off x="0" y="0"/>
            <a:ext cx="12191999" cy="523220"/>
          </a:xfrm>
          <a:prstGeom prst="rect">
            <a:avLst/>
          </a:prstGeom>
        </p:spPr>
      </p:pic>
      <p:sp>
        <p:nvSpPr>
          <p:cNvPr id="5" name="文本框 4"/>
          <p:cNvSpPr txBox="1"/>
          <p:nvPr/>
        </p:nvSpPr>
        <p:spPr>
          <a:xfrm>
            <a:off x="-1" y="0"/>
            <a:ext cx="43053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材料基因组</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高通量实验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46100" y="787400"/>
            <a:ext cx="5549900" cy="1846659"/>
          </a:xfrm>
          <a:prstGeom prst="rect">
            <a:avLst/>
          </a:prstGeom>
          <a:noFill/>
        </p:spPr>
        <p:txBody>
          <a:bodyPr wrap="square" rtlCol="0">
            <a:spAutoFit/>
          </a:bodyPr>
          <a:lstStyle/>
          <a:p>
            <a:r>
              <a:rPr lang="zh-CN" altLang="zh-CN" sz="2400" b="1" dirty="0">
                <a:latin typeface="微软雅黑" panose="020B0503020204020204" pitchFamily="34" charset="-122"/>
                <a:ea typeface="微软雅黑" panose="020B0503020204020204" pitchFamily="34" charset="-122"/>
              </a:rPr>
              <a:t>电化学阻抗谱</a:t>
            </a:r>
            <a:endParaRPr lang="en-US" altLang="zh-CN" sz="2400"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(Electrochemical Impedance Spectroscopy, EIS)</a:t>
            </a:r>
          </a:p>
          <a:p>
            <a:r>
              <a:rPr lang="zh-CN" altLang="zh-CN" dirty="0">
                <a:latin typeface="微软雅黑" panose="020B0503020204020204" pitchFamily="34" charset="-122"/>
                <a:ea typeface="微软雅黑" panose="020B0503020204020204" pitchFamily="34" charset="-122"/>
              </a:rPr>
              <a:t>实质上它是一种黑箱动态系统的研究方法。其主要过程为在一定电位或电流下对研究体系施加一</a:t>
            </a:r>
            <a:r>
              <a:rPr lang="zh-CN" altLang="zh-CN" b="1" dirty="0">
                <a:solidFill>
                  <a:srgbClr val="FF0000"/>
                </a:solidFill>
                <a:latin typeface="微软雅黑" panose="020B0503020204020204" pitchFamily="34" charset="-122"/>
                <a:ea typeface="微软雅黑" panose="020B0503020204020204" pitchFamily="34" charset="-122"/>
              </a:rPr>
              <a:t>小振幅正弦交变扰动信号</a:t>
            </a:r>
            <a:r>
              <a:rPr lang="zh-CN" altLang="zh-CN" dirty="0">
                <a:latin typeface="微软雅黑" panose="020B0503020204020204" pitchFamily="34" charset="-122"/>
                <a:ea typeface="微软雅黑" panose="020B0503020204020204" pitchFamily="34" charset="-122"/>
              </a:rPr>
              <a:t>（交变电压或交变电流），收集对应的电流（或电位）响应信号，最终得到体系的阻抗谱</a:t>
            </a:r>
            <a:endParaRPr lang="zh-CN" altLang="en-US"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5"/>
          <a:stretch>
            <a:fillRect/>
          </a:stretch>
        </p:blipFill>
        <p:spPr>
          <a:xfrm>
            <a:off x="7693184" y="621452"/>
            <a:ext cx="3195713" cy="2807548"/>
          </a:xfrm>
          <a:prstGeom prst="rect">
            <a:avLst/>
          </a:prstGeom>
        </p:spPr>
      </p:pic>
      <p:pic>
        <p:nvPicPr>
          <p:cNvPr id="13" name="图片 12"/>
          <p:cNvPicPr>
            <a:picLocks noChangeAspect="1"/>
          </p:cNvPicPr>
          <p:nvPr/>
        </p:nvPicPr>
        <p:blipFill>
          <a:blip r:embed="rId6"/>
          <a:stretch>
            <a:fillRect/>
          </a:stretch>
        </p:blipFill>
        <p:spPr>
          <a:xfrm>
            <a:off x="7693184" y="3739726"/>
            <a:ext cx="3153487" cy="2807548"/>
          </a:xfrm>
          <a:prstGeom prst="rect">
            <a:avLst/>
          </a:prstGeom>
        </p:spPr>
      </p:pic>
      <p:sp>
        <p:nvSpPr>
          <p:cNvPr id="15" name="文本框 14"/>
          <p:cNvSpPr txBox="1"/>
          <p:nvPr/>
        </p:nvSpPr>
        <p:spPr>
          <a:xfrm>
            <a:off x="8609941" y="3448912"/>
            <a:ext cx="1362195"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EIS</a:t>
            </a:r>
            <a:r>
              <a:rPr lang="zh-CN" altLang="en-US" sz="1400" b="1" dirty="0">
                <a:latin typeface="微软雅黑" panose="020B0503020204020204" pitchFamily="34" charset="-122"/>
                <a:ea typeface="微软雅黑" panose="020B0503020204020204" pitchFamily="34" charset="-122"/>
              </a:rPr>
              <a:t>的</a:t>
            </a:r>
            <a:r>
              <a:rPr lang="en-US" altLang="zh-CN" sz="1400" b="1" dirty="0">
                <a:latin typeface="微软雅黑" panose="020B0503020204020204" pitchFamily="34" charset="-122"/>
                <a:ea typeface="微软雅黑" panose="020B0503020204020204" pitchFamily="34" charset="-122"/>
              </a:rPr>
              <a:t>Bode</a:t>
            </a:r>
            <a:r>
              <a:rPr lang="zh-CN" altLang="en-US" sz="1400" b="1" dirty="0">
                <a:latin typeface="微软雅黑" panose="020B0503020204020204" pitchFamily="34" charset="-122"/>
                <a:ea typeface="微软雅黑" panose="020B0503020204020204" pitchFamily="34" charset="-122"/>
              </a:rPr>
              <a:t>图</a:t>
            </a:r>
          </a:p>
        </p:txBody>
      </p:sp>
      <p:sp>
        <p:nvSpPr>
          <p:cNvPr id="17" name="文本框 16"/>
          <p:cNvSpPr txBox="1"/>
          <p:nvPr/>
        </p:nvSpPr>
        <p:spPr>
          <a:xfrm>
            <a:off x="546100" y="2765960"/>
            <a:ext cx="4635500" cy="677108"/>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实验条件：</a:t>
            </a:r>
            <a:endParaRPr lang="en-US" altLang="zh-CN" sz="2000" b="1" dirty="0">
              <a:latin typeface="微软雅黑" panose="020B0503020204020204" pitchFamily="34" charset="-122"/>
              <a:ea typeface="微软雅黑" panose="020B0503020204020204" pitchFamily="34" charset="-122"/>
            </a:endParaRPr>
          </a:p>
          <a:p>
            <a:r>
              <a:rPr lang="en-US" altLang="zh-CN" dirty="0"/>
              <a:t>                    </a:t>
            </a:r>
            <a:r>
              <a:rPr lang="zh-CN" altLang="zh-CN" dirty="0">
                <a:latin typeface="微软雅黑" panose="020B0503020204020204" pitchFamily="34" charset="-122"/>
                <a:ea typeface="微软雅黑" panose="020B0503020204020204" pitchFamily="34" charset="-122"/>
              </a:rPr>
              <a:t>因果条件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线性条件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稳定条件</a:t>
            </a:r>
          </a:p>
        </p:txBody>
      </p:sp>
      <p:sp>
        <p:nvSpPr>
          <p:cNvPr id="18" name="文本框 17"/>
          <p:cNvSpPr txBox="1"/>
          <p:nvPr/>
        </p:nvSpPr>
        <p:spPr>
          <a:xfrm>
            <a:off x="546100" y="3574969"/>
            <a:ext cx="5549900" cy="954107"/>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分析方法：</a:t>
            </a:r>
            <a:endParaRPr lang="en-US" altLang="zh-CN" sz="2000" b="1" dirty="0">
              <a:latin typeface="微软雅黑" panose="020B0503020204020204" pitchFamily="34" charset="-122"/>
              <a:ea typeface="微软雅黑" panose="020B0503020204020204" pitchFamily="34" charset="-122"/>
            </a:endParaRPr>
          </a:p>
          <a:p>
            <a:r>
              <a:rPr lang="en-US" altLang="zh-CN" dirty="0"/>
              <a:t>                    </a:t>
            </a:r>
            <a:r>
              <a:rPr lang="zh-CN" altLang="en-US" dirty="0">
                <a:latin typeface="微软雅黑" panose="020B0503020204020204" pitchFamily="34" charset="-122"/>
                <a:ea typeface="微软雅黑" panose="020B0503020204020204" pitchFamily="34" charset="-122"/>
              </a:rPr>
              <a:t>得到</a:t>
            </a:r>
            <a:r>
              <a:rPr lang="zh-CN" altLang="en-US" b="1" dirty="0">
                <a:solidFill>
                  <a:srgbClr val="FF0000"/>
                </a:solidFill>
                <a:latin typeface="微软雅黑" panose="020B0503020204020204" pitchFamily="34" charset="-122"/>
                <a:ea typeface="微软雅黑" panose="020B0503020204020204" pitchFamily="34" charset="-122"/>
              </a:rPr>
              <a:t>等效电路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主要用来揭示电化学过程</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中的</a:t>
            </a:r>
            <a:r>
              <a:rPr lang="zh-CN" altLang="zh-CN" b="1" dirty="0">
                <a:solidFill>
                  <a:srgbClr val="FF0000"/>
                </a:solidFill>
                <a:latin typeface="微软雅黑" panose="020B0503020204020204" pitchFamily="34" charset="-122"/>
                <a:ea typeface="微软雅黑" panose="020B0503020204020204" pitchFamily="34" charset="-122"/>
              </a:rPr>
              <a:t>动力学</a:t>
            </a:r>
            <a:r>
              <a:rPr lang="zh-CN" altLang="zh-CN" dirty="0">
                <a:latin typeface="微软雅黑" panose="020B0503020204020204" pitchFamily="34" charset="-122"/>
                <a:ea typeface="微软雅黑" panose="020B0503020204020204" pitchFamily="34" charset="-122"/>
              </a:rPr>
              <a:t>信息及</a:t>
            </a:r>
            <a:r>
              <a:rPr lang="zh-CN" altLang="zh-CN" b="1" dirty="0">
                <a:solidFill>
                  <a:srgbClr val="FF0000"/>
                </a:solidFill>
                <a:latin typeface="微软雅黑" panose="020B0503020204020204" pitchFamily="34" charset="-122"/>
                <a:ea typeface="微软雅黑" panose="020B0503020204020204" pitchFamily="34" charset="-122"/>
              </a:rPr>
              <a:t>电极界面结构</a:t>
            </a:r>
            <a:r>
              <a:rPr lang="zh-CN" altLang="zh-CN" dirty="0">
                <a:latin typeface="微软雅黑" panose="020B0503020204020204" pitchFamily="34" charset="-122"/>
                <a:ea typeface="微软雅黑" panose="020B0503020204020204" pitchFamily="34" charset="-122"/>
              </a:rPr>
              <a:t>的信息</a:t>
            </a:r>
            <a:endParaRPr lang="en-US" altLang="zh-CN"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46099" y="4529076"/>
            <a:ext cx="91440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应用：</a:t>
            </a:r>
            <a:endParaRPr lang="en-US" altLang="zh-CN"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755610" y="4929186"/>
            <a:ext cx="4848389" cy="1200329"/>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在</a:t>
            </a:r>
            <a:r>
              <a:rPr lang="zh-CN" altLang="zh-CN" b="1" dirty="0">
                <a:solidFill>
                  <a:srgbClr val="FF0000"/>
                </a:solidFill>
                <a:latin typeface="微软雅黑" panose="020B0503020204020204" pitchFamily="34" charset="-122"/>
                <a:ea typeface="微软雅黑" panose="020B0503020204020204" pitchFamily="34" charset="-122"/>
              </a:rPr>
              <a:t>缓蚀剂</a:t>
            </a:r>
            <a:r>
              <a:rPr lang="zh-CN" altLang="zh-CN" dirty="0">
                <a:latin typeface="微软雅黑" panose="020B0503020204020204" pitchFamily="34" charset="-122"/>
                <a:ea typeface="微软雅黑" panose="020B0503020204020204" pitchFamily="34" charset="-122"/>
              </a:rPr>
              <a:t>研究中的应用</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在金属材料</a:t>
            </a:r>
            <a:r>
              <a:rPr lang="zh-CN" altLang="zh-CN" b="1" dirty="0">
                <a:solidFill>
                  <a:srgbClr val="FF0000"/>
                </a:solidFill>
                <a:latin typeface="微软雅黑" panose="020B0503020204020204" pitchFamily="34" charset="-122"/>
                <a:ea typeface="微软雅黑" panose="020B0503020204020204" pitchFamily="34" charset="-122"/>
              </a:rPr>
              <a:t>钝化膜</a:t>
            </a:r>
            <a:r>
              <a:rPr lang="zh-CN" altLang="zh-CN" dirty="0">
                <a:latin typeface="微软雅黑" panose="020B0503020204020204" pitchFamily="34" charset="-122"/>
                <a:ea typeface="微软雅黑" panose="020B0503020204020204" pitchFamily="34" charset="-122"/>
              </a:rPr>
              <a:t>的形成与破坏研究中的应用</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在金属材料</a:t>
            </a:r>
            <a:r>
              <a:rPr lang="zh-CN" altLang="zh-CN" b="1" dirty="0">
                <a:solidFill>
                  <a:srgbClr val="FF0000"/>
                </a:solidFill>
                <a:latin typeface="微软雅黑" panose="020B0503020204020204" pitchFamily="34" charset="-122"/>
                <a:ea typeface="微软雅黑" panose="020B0503020204020204" pitchFamily="34" charset="-122"/>
              </a:rPr>
              <a:t>表面腐蚀产物</a:t>
            </a:r>
            <a:r>
              <a:rPr lang="zh-CN" altLang="zh-CN" dirty="0">
                <a:latin typeface="微软雅黑" panose="020B0503020204020204" pitchFamily="34" charset="-122"/>
                <a:ea typeface="微软雅黑" panose="020B0503020204020204" pitchFamily="34" charset="-122"/>
              </a:rPr>
              <a:t>的形成研究中的应用</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在金属材料</a:t>
            </a:r>
            <a:r>
              <a:rPr lang="zh-CN" altLang="zh-CN" b="1" dirty="0">
                <a:solidFill>
                  <a:srgbClr val="FF0000"/>
                </a:solidFill>
                <a:latin typeface="微软雅黑" panose="020B0503020204020204" pitchFamily="34" charset="-122"/>
                <a:ea typeface="微软雅黑" panose="020B0503020204020204" pitchFamily="34" charset="-122"/>
              </a:rPr>
              <a:t>应力腐蚀</a:t>
            </a:r>
            <a:r>
              <a:rPr lang="zh-CN" altLang="zh-CN" dirty="0">
                <a:latin typeface="微软雅黑" panose="020B0503020204020204" pitchFamily="34" charset="-122"/>
                <a:ea typeface="微软雅黑" panose="020B0503020204020204" pitchFamily="34" charset="-122"/>
              </a:rPr>
              <a:t>研究中的应用</a:t>
            </a:r>
            <a:endParaRPr lang="en-US" altLang="zh-CN"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8521040" y="6570135"/>
            <a:ext cx="1539995"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EIS</a:t>
            </a:r>
            <a:r>
              <a:rPr lang="zh-CN" altLang="en-US" sz="1400" b="1" dirty="0">
                <a:latin typeface="微软雅黑" panose="020B0503020204020204" pitchFamily="34" charset="-122"/>
                <a:ea typeface="微软雅黑" panose="020B0503020204020204" pitchFamily="34" charset="-122"/>
              </a:rPr>
              <a:t>的</a:t>
            </a:r>
            <a:r>
              <a:rPr lang="en-US" altLang="zh-CN" sz="1400" b="1" dirty="0">
                <a:latin typeface="微软雅黑" panose="020B0503020204020204" pitchFamily="34" charset="-122"/>
                <a:ea typeface="微软雅黑" panose="020B0503020204020204" pitchFamily="34" charset="-122"/>
              </a:rPr>
              <a:t>Nyquist</a:t>
            </a:r>
            <a:r>
              <a:rPr lang="zh-CN" altLang="en-US" sz="1400" b="1" dirty="0">
                <a:latin typeface="微软雅黑" panose="020B0503020204020204" pitchFamily="34" charset="-122"/>
                <a:ea typeface="微软雅黑" panose="020B0503020204020204" pitchFamily="34" charset="-122"/>
              </a:rPr>
              <a:t>图</a:t>
            </a:r>
          </a:p>
        </p:txBody>
      </p:sp>
    </p:spTree>
    <p:extLst>
      <p:ext uri="{BB962C8B-B14F-4D97-AF65-F5344CB8AC3E}">
        <p14:creationId xmlns:p14="http://schemas.microsoft.com/office/powerpoint/2010/main" val="161575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p:cNvPicPr>
            <a:picLocks noChangeAspect="1"/>
          </p:cNvPicPr>
          <p:nvPr/>
        </p:nvPicPr>
        <p:blipFill>
          <a:blip r:embed="rId4"/>
          <a:stretch>
            <a:fillRect/>
          </a:stretch>
        </p:blipFill>
        <p:spPr>
          <a:xfrm>
            <a:off x="0" y="0"/>
            <a:ext cx="12191999" cy="523220"/>
          </a:xfrm>
          <a:prstGeom prst="rect">
            <a:avLst/>
          </a:prstGeom>
        </p:spPr>
      </p:pic>
      <p:sp>
        <p:nvSpPr>
          <p:cNvPr id="5" name="文本框 4"/>
          <p:cNvSpPr txBox="1"/>
          <p:nvPr/>
        </p:nvSpPr>
        <p:spPr>
          <a:xfrm>
            <a:off x="-1" y="0"/>
            <a:ext cx="430530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材料基因组</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高通量实验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6100" y="2641600"/>
            <a:ext cx="5549900" cy="1569660"/>
          </a:xfrm>
          <a:prstGeom prst="rect">
            <a:avLst/>
          </a:prstGeom>
          <a:noFill/>
        </p:spPr>
        <p:txBody>
          <a:bodyPr wrap="square" rtlCol="0">
            <a:spAutoFit/>
          </a:bodyPr>
          <a:lstStyle/>
          <a:p>
            <a:r>
              <a:rPr lang="zh-CN" altLang="zh-CN" sz="2400" b="1" dirty="0">
                <a:latin typeface="微软雅黑" panose="020B0503020204020204" pitchFamily="34" charset="-122"/>
                <a:ea typeface="微软雅黑" panose="020B0503020204020204" pitchFamily="34" charset="-122"/>
              </a:rPr>
              <a:t>动电位扫描</a:t>
            </a:r>
            <a:r>
              <a:rPr lang="zh-CN" altLang="en-US" sz="2400" b="1" dirty="0">
                <a:latin typeface="微软雅黑" panose="020B0503020204020204" pitchFamily="34" charset="-122"/>
                <a:ea typeface="微软雅黑" panose="020B0503020204020204" pitchFamily="34" charset="-122"/>
              </a:rPr>
              <a:t>测试</a:t>
            </a:r>
            <a:endParaRPr lang="en-US" altLang="zh-CN" sz="24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Potential Dynamic, PD</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控制</a:t>
            </a:r>
            <a:r>
              <a:rPr lang="zh-CN" altLang="zh-CN" b="1" dirty="0">
                <a:solidFill>
                  <a:srgbClr val="FF0000"/>
                </a:solidFill>
                <a:latin typeface="微软雅黑" panose="020B0503020204020204" pitchFamily="34" charset="-122"/>
                <a:ea typeface="微软雅黑" panose="020B0503020204020204" pitchFamily="34" charset="-122"/>
              </a:rPr>
              <a:t>电极电位以恒定的速度变化</a:t>
            </a:r>
            <a:r>
              <a:rPr lang="zh-CN" altLang="zh-CN" dirty="0">
                <a:latin typeface="微软雅黑" panose="020B0503020204020204" pitchFamily="34" charset="-122"/>
                <a:ea typeface="微软雅黑" panose="020B0503020204020204" pitchFamily="34" charset="-122"/>
              </a:rPr>
              <a:t>，同时</a:t>
            </a:r>
            <a:r>
              <a:rPr lang="zh-CN" altLang="zh-CN" b="1" dirty="0">
                <a:solidFill>
                  <a:srgbClr val="FF0000"/>
                </a:solidFill>
                <a:latin typeface="微软雅黑" panose="020B0503020204020204" pitchFamily="34" charset="-122"/>
                <a:ea typeface="微软雅黑" panose="020B0503020204020204" pitchFamily="34" charset="-122"/>
              </a:rPr>
              <a:t>测量</a:t>
            </a:r>
            <a:r>
              <a:rPr lang="zh-CN" altLang="zh-CN" dirty="0">
                <a:latin typeface="微软雅黑" panose="020B0503020204020204" pitchFamily="34" charset="-122"/>
                <a:ea typeface="微软雅黑" panose="020B0503020204020204" pitchFamily="34" charset="-122"/>
              </a:rPr>
              <a:t>通过电极的</a:t>
            </a:r>
            <a:r>
              <a:rPr lang="zh-CN" altLang="zh-CN" b="1" dirty="0">
                <a:solidFill>
                  <a:srgbClr val="FF0000"/>
                </a:solidFill>
                <a:latin typeface="微软雅黑" panose="020B0503020204020204" pitchFamily="34" charset="-122"/>
                <a:ea typeface="微软雅黑" panose="020B0503020204020204" pitchFamily="34" charset="-122"/>
              </a:rPr>
              <a:t>电流</a:t>
            </a:r>
            <a:r>
              <a:rPr lang="zh-CN" altLang="zh-CN" dirty="0">
                <a:latin typeface="微软雅黑" panose="020B0503020204020204" pitchFamily="34" charset="-122"/>
                <a:ea typeface="微软雅黑" panose="020B0503020204020204" pitchFamily="34" charset="-122"/>
              </a:rPr>
              <a:t>，就可得到电位扫描曲线。动电位扫描法也是暂态法的一种</a:t>
            </a:r>
            <a:endParaRPr lang="zh-CN" altLang="en-US"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6537325" y="1076325"/>
            <a:ext cx="5213350" cy="5003899"/>
            <a:chOff x="6537325" y="1076325"/>
            <a:chExt cx="5213350" cy="5003899"/>
          </a:xfrm>
        </p:grpSpPr>
        <p:pic>
          <p:nvPicPr>
            <p:cNvPr id="6" name="图片 5"/>
            <p:cNvPicPr>
              <a:picLocks noChangeAspect="1"/>
            </p:cNvPicPr>
            <p:nvPr/>
          </p:nvPicPr>
          <p:blipFill rotWithShape="1">
            <a:blip r:embed="rId5"/>
            <a:srcRect l="-1" r="1559"/>
            <a:stretch/>
          </p:blipFill>
          <p:spPr>
            <a:xfrm>
              <a:off x="6537325" y="1076325"/>
              <a:ext cx="5213350" cy="4705350"/>
            </a:xfrm>
            <a:prstGeom prst="rect">
              <a:avLst/>
            </a:prstGeom>
          </p:spPr>
        </p:pic>
        <p:sp>
          <p:nvSpPr>
            <p:cNvPr id="8" name="文本框 7"/>
            <p:cNvSpPr txBox="1"/>
            <p:nvPr/>
          </p:nvSpPr>
          <p:spPr>
            <a:xfrm>
              <a:off x="8489620" y="5772447"/>
              <a:ext cx="1308760"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PD</a:t>
              </a:r>
              <a:r>
                <a:rPr lang="zh-CN" altLang="en-US" sz="1400" b="1" dirty="0">
                  <a:latin typeface="微软雅黑" panose="020B0503020204020204" pitchFamily="34" charset="-122"/>
                  <a:ea typeface="微软雅黑" panose="020B0503020204020204" pitchFamily="34" charset="-122"/>
                </a:rPr>
                <a:t>的</a:t>
              </a:r>
              <a:r>
                <a:rPr lang="en-US" altLang="zh-CN" sz="1400" b="1" dirty="0">
                  <a:latin typeface="微软雅黑" panose="020B0503020204020204" pitchFamily="34" charset="-122"/>
                  <a:ea typeface="微软雅黑" panose="020B0503020204020204" pitchFamily="34" charset="-122"/>
                </a:rPr>
                <a:t>Chart</a:t>
              </a:r>
              <a:r>
                <a:rPr lang="zh-CN" altLang="en-US" sz="1400" b="1" dirty="0">
                  <a:latin typeface="微软雅黑" panose="020B0503020204020204" pitchFamily="34" charset="-122"/>
                  <a:ea typeface="微软雅黑" panose="020B0503020204020204" pitchFamily="34" charset="-122"/>
                </a:rPr>
                <a:t>图</a:t>
              </a:r>
            </a:p>
          </p:txBody>
        </p:sp>
      </p:grpSp>
    </p:spTree>
    <p:extLst>
      <p:ext uri="{BB962C8B-B14F-4D97-AF65-F5344CB8AC3E}">
        <p14:creationId xmlns:p14="http://schemas.microsoft.com/office/powerpoint/2010/main" val="2355330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2795</Words>
  <Application>Microsoft Office PowerPoint</Application>
  <PresentationFormat>宽屏</PresentationFormat>
  <Paragraphs>367</Paragraphs>
  <Slides>27</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等线 Light</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Caesar</dc:creator>
  <cp:lastModifiedBy>Administrator</cp:lastModifiedBy>
  <cp:revision>168</cp:revision>
  <dcterms:created xsi:type="dcterms:W3CDTF">2017-06-04T09:19:05Z</dcterms:created>
  <dcterms:modified xsi:type="dcterms:W3CDTF">2017-06-05T03:27:51Z</dcterms:modified>
</cp:coreProperties>
</file>